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Lst>
  <p:sldSz cy="5143500" cx="9144000"/>
  <p:notesSz cx="6858000" cy="9144000"/>
  <p:embeddedFontLst>
    <p:embeddedFont>
      <p:font typeface="Montserrat"/>
      <p:regular r:id="rId153"/>
      <p:bold r:id="rId154"/>
      <p:italic r:id="rId155"/>
      <p:boldItalic r:id="rId1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font" Target="fonts/Montserrat-bold.fntdata"/><Relationship Id="rId58" Type="http://schemas.openxmlformats.org/officeDocument/2006/relationships/slide" Target="slides/slide53.xml"/><Relationship Id="rId153" Type="http://schemas.openxmlformats.org/officeDocument/2006/relationships/font" Target="fonts/Montserrat-regular.fntdata"/><Relationship Id="rId152" Type="http://schemas.openxmlformats.org/officeDocument/2006/relationships/slide" Target="slides/slide147.xml"/><Relationship Id="rId151" Type="http://schemas.openxmlformats.org/officeDocument/2006/relationships/slide" Target="slides/slide146.xml"/><Relationship Id="rId156" Type="http://schemas.openxmlformats.org/officeDocument/2006/relationships/font" Target="fonts/Montserrat-boldItalic.fntdata"/><Relationship Id="rId155"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mc.ncbi.nlm.nih.gov/articles/PMC5169075/#R60" TargetMode="External"/><Relationship Id="rId3" Type="http://schemas.openxmlformats.org/officeDocument/2006/relationships/hyperlink" Target="https://pmc.ncbi.nlm.nih.gov/articles/PMC5169075/#R61" TargetMode="External"/><Relationship Id="rId4" Type="http://schemas.openxmlformats.org/officeDocument/2006/relationships/hyperlink" Target="https://pmc.ncbi.nlm.nih.gov/articles/PMC5169075/#R62" TargetMode="External"/><Relationship Id="rId5" Type="http://schemas.openxmlformats.org/officeDocument/2006/relationships/hyperlink" Target="https://pmc.ncbi.nlm.nih.gov/articles/PMC5169075/#R63" TargetMode="External"/><Relationship Id="rId6" Type="http://schemas.openxmlformats.org/officeDocument/2006/relationships/hyperlink" Target="https://pmc.ncbi.nlm.nih.gov/articles/PMC5169075/#R64"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33ea10d5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333ea10d5c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3ea10d5c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33ea10d5c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333ea10d5c6_0_3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333ea10d5c6_0_3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333ea10d5c6_0_3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333ea10d5c6_0_3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333ea10d5c6_0_3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333ea10d5c6_0_3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333ea10d5c6_0_3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333ea10d5c6_0_3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333ea10d5c6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333ea10d5c6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333ea10d5c6_0_3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333ea10d5c6_0_3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333ea10d5c6_0_3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g333ea10d5c6_0_3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333ea10d5c6_0_3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333ea10d5c6_0_3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333ea10d5c6_0_3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333ea10d5c6_0_3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g333ea10d5c6_0_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333ea10d5c6_0_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33ea10d5c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33ea10d5c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333ea10d5c6_0_3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333ea10d5c6_0_3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333ea10d5c6_0_3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333ea10d5c6_0_3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g333ea10d5c6_0_3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g333ea10d5c6_0_3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333ea10d5c6_0_3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333ea10d5c6_0_3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333ea10d5c6_0_3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333ea10d5c6_0_3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333ea10d5c6_0_3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333ea10d5c6_0_3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333ea10d5c6_0_3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333ea10d5c6_0_3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g333ea10d5c6_0_3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333ea10d5c6_0_3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333ea10d5c6_0_3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333ea10d5c6_0_3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333ea10d5c6_0_3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333ea10d5c6_0_3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33ea10d5c6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33ea10d5c6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g333ea10d5c6_0_3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6" name="Google Shape;2946;g333ea10d5c6_0_3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333ea10d5c6_0_3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8" name="Google Shape;2968;g333ea10d5c6_0_3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https://pmc.ncbi.nlm.nih.gov/articles/PMC7463562/</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333ea10d5c6_0_3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333ea10d5c6_0_3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g333ea10d5c6_0_3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333ea10d5c6_0_3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333ea10d5c6_0_3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333ea10d5c6_0_3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7" name="Shape 3097"/>
        <p:cNvGrpSpPr/>
        <p:nvPr/>
      </p:nvGrpSpPr>
      <p:grpSpPr>
        <a:xfrm>
          <a:off x="0" y="0"/>
          <a:ext cx="0" cy="0"/>
          <a:chOff x="0" y="0"/>
          <a:chExt cx="0" cy="0"/>
        </a:xfrm>
      </p:grpSpPr>
      <p:sp>
        <p:nvSpPr>
          <p:cNvPr id="3098" name="Google Shape;3098;g333ea10d5c6_0_3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9" name="Google Shape;3099;g333ea10d5c6_0_3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g333ea10d5c6_0_3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6" name="Google Shape;3126;g333ea10d5c6_0_3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g333ea10d5c6_0_3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7" name="Google Shape;3147;g333ea10d5c6_0_3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g333ea10d5c6_0_3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333ea10d5c6_0_3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g333ea10d5c6_0_3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333ea10d5c6_0_3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3ea10d5c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33ea10d5c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g333ea10d5c6_0_3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9" name="Google Shape;3209;g333ea10d5c6_0_3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g333ea10d5c6_0_3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5" name="Google Shape;3215;g333ea10d5c6_0_3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333ea10d5c6_0_3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0" name="Google Shape;3240;g333ea10d5c6_0_3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333ea10d5c6_0_3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333ea10d5c6_0_3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333ea10d5c6_0_3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333ea10d5c6_0_3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g333ea10d5c6_0_3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2" name="Google Shape;3272;g333ea10d5c6_0_3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2" name="Shape 3282"/>
        <p:cNvGrpSpPr/>
        <p:nvPr/>
      </p:nvGrpSpPr>
      <p:grpSpPr>
        <a:xfrm>
          <a:off x="0" y="0"/>
          <a:ext cx="0" cy="0"/>
          <a:chOff x="0" y="0"/>
          <a:chExt cx="0" cy="0"/>
        </a:xfrm>
      </p:grpSpPr>
      <p:sp>
        <p:nvSpPr>
          <p:cNvPr id="3283" name="Google Shape;3283;g333ea10d5c6_0_3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4" name="Google Shape;3284;g333ea10d5c6_0_3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5" name="Shape 3295"/>
        <p:cNvGrpSpPr/>
        <p:nvPr/>
      </p:nvGrpSpPr>
      <p:grpSpPr>
        <a:xfrm>
          <a:off x="0" y="0"/>
          <a:ext cx="0" cy="0"/>
          <a:chOff x="0" y="0"/>
          <a:chExt cx="0" cy="0"/>
        </a:xfrm>
      </p:grpSpPr>
      <p:sp>
        <p:nvSpPr>
          <p:cNvPr id="3296" name="Google Shape;3296;g333ea10d5c6_0_3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7" name="Google Shape;3297;g333ea10d5c6_0_3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333ea10d5c6_0_3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333ea10d5c6_0_3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g333ea10d5c6_0_3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4" name="Google Shape;3324;g333ea10d5c6_0_3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400">
                <a:solidFill>
                  <a:srgbClr val="1B1B1B"/>
                </a:solidFill>
                <a:highlight>
                  <a:srgbClr val="FFFFFF"/>
                </a:highlight>
                <a:latin typeface="Times New Roman"/>
                <a:ea typeface="Times New Roman"/>
                <a:cs typeface="Times New Roman"/>
                <a:sym typeface="Times New Roman"/>
              </a:rPr>
              <a:t>Finally, it could be proven that bradykinin increases the release of insulin from the pancreatic B cell. This effect is mediated by the increase of intracellular calcium response on hyperglycemia [</a:t>
            </a:r>
            <a:r>
              <a:rPr lang="ru" sz="1400" u="sng">
                <a:solidFill>
                  <a:srgbClr val="005EA2"/>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60</a:t>
            </a:r>
            <a:r>
              <a:rPr lang="ru" sz="1400">
                <a:solidFill>
                  <a:srgbClr val="1B1B1B"/>
                </a:solidFill>
                <a:highlight>
                  <a:srgbClr val="FFFFFF"/>
                </a:highlight>
                <a:latin typeface="Times New Roman"/>
                <a:ea typeface="Times New Roman"/>
                <a:cs typeface="Times New Roman"/>
                <a:sym typeface="Times New Roman"/>
              </a:rPr>
              <a:t>], [</a:t>
            </a:r>
            <a:r>
              <a:rPr lang="ru" sz="1400" u="sng">
                <a:solidFill>
                  <a:srgbClr val="005EA2"/>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61</a:t>
            </a:r>
            <a:r>
              <a:rPr lang="ru" sz="1400">
                <a:solidFill>
                  <a:srgbClr val="1B1B1B"/>
                </a:solidFill>
                <a:highlight>
                  <a:srgbClr val="FFFFFF"/>
                </a:highlight>
                <a:latin typeface="Times New Roman"/>
                <a:ea typeface="Times New Roman"/>
                <a:cs typeface="Times New Roman"/>
                <a:sym typeface="Times New Roman"/>
              </a:rPr>
              <a:t>]. Bradykinin also increases the insulin-depending transportation of glucose [</a:t>
            </a:r>
            <a:r>
              <a:rPr lang="ru" sz="1400" u="sng">
                <a:solidFill>
                  <a:srgbClr val="005EA2"/>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62</a:t>
            </a:r>
            <a:r>
              <a:rPr lang="ru" sz="1400">
                <a:solidFill>
                  <a:srgbClr val="1B1B1B"/>
                </a:solidFill>
                <a:highlight>
                  <a:srgbClr val="FFFFFF"/>
                </a:highlight>
                <a:latin typeface="Times New Roman"/>
                <a:ea typeface="Times New Roman"/>
                <a:cs typeface="Times New Roman"/>
                <a:sym typeface="Times New Roman"/>
              </a:rPr>
              <a:t>]. Further examinations revealed that locally released bradykinin increases the uptake and availability of glucose in target tissue independently from insulin secretion [</a:t>
            </a:r>
            <a:r>
              <a:rPr lang="ru" sz="1400" u="sng">
                <a:solidFill>
                  <a:srgbClr val="005EA2"/>
                </a:solidFill>
                <a:highlight>
                  <a:srgbClr val="FFFFFF"/>
                </a:highlight>
                <a:latin typeface="Times New Roman"/>
                <a:ea typeface="Times New Roman"/>
                <a:cs typeface="Times New Roman"/>
                <a:sym typeface="Times New Roman"/>
                <a:hlinkClick r:id="rId5">
                  <a:extLst>
                    <a:ext uri="{A12FA001-AC4F-418D-AE19-62706E023703}">
                      <ahyp:hlinkClr val="tx"/>
                    </a:ext>
                  </a:extLst>
                </a:hlinkClick>
              </a:rPr>
              <a:t>63</a:t>
            </a:r>
            <a:r>
              <a:rPr lang="ru" sz="1400">
                <a:solidFill>
                  <a:srgbClr val="1B1B1B"/>
                </a:solidFill>
                <a:highlight>
                  <a:srgbClr val="FFFFFF"/>
                </a:highlight>
                <a:latin typeface="Times New Roman"/>
                <a:ea typeface="Times New Roman"/>
                <a:cs typeface="Times New Roman"/>
                <a:sym typeface="Times New Roman"/>
              </a:rPr>
              <a:t>], [</a:t>
            </a:r>
            <a:r>
              <a:rPr lang="ru" sz="1400" u="sng">
                <a:solidFill>
                  <a:srgbClr val="005EA2"/>
                </a:solidFill>
                <a:highlight>
                  <a:srgbClr val="FFFFFF"/>
                </a:highlight>
                <a:latin typeface="Times New Roman"/>
                <a:ea typeface="Times New Roman"/>
                <a:cs typeface="Times New Roman"/>
                <a:sym typeface="Times New Roman"/>
                <a:hlinkClick r:id="rId6">
                  <a:extLst>
                    <a:ext uri="{A12FA001-AC4F-418D-AE19-62706E023703}">
                      <ahyp:hlinkClr val="tx"/>
                    </a:ext>
                  </a:extLst>
                </a:hlinkClick>
              </a:rPr>
              <a:t>64</a:t>
            </a:r>
            <a:r>
              <a:rPr lang="ru" sz="1400">
                <a:solidFill>
                  <a:srgbClr val="1B1B1B"/>
                </a:solidFill>
                <a:highlight>
                  <a:srgbClr val="FFFFFF"/>
                </a:highlight>
                <a:latin typeface="Times New Roman"/>
                <a:ea typeface="Times New Roman"/>
                <a:cs typeface="Times New Roman"/>
                <a:sym typeface="Times New Roman"/>
              </a:rPr>
              <a:t>]. Based on those findings it is most probable that the reduced metabolism of bradykinin contributes to the positive properties of the ACE inhibitor in patients suffering from cardiovascular diseases. This includes for example the reduction of diabetes-related consequential damage or the reduction of new cases of type-2 diabetes mellitus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3ea10d5c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33ea10d5c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g333ea10d5c6_0_3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2" name="Google Shape;3332;g333ea10d5c6_0_3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g333ea10d5c6_0_4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9" name="Google Shape;3339;g333ea10d5c6_0_4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9" name="Shape 3349"/>
        <p:cNvGrpSpPr/>
        <p:nvPr/>
      </p:nvGrpSpPr>
      <p:grpSpPr>
        <a:xfrm>
          <a:off x="0" y="0"/>
          <a:ext cx="0" cy="0"/>
          <a:chOff x="0" y="0"/>
          <a:chExt cx="0" cy="0"/>
        </a:xfrm>
      </p:grpSpPr>
      <p:sp>
        <p:nvSpPr>
          <p:cNvPr id="3350" name="Google Shape;3350;g333ea10d5c6_0_4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333ea10d5c6_0_4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5" name="Shape 3355"/>
        <p:cNvGrpSpPr/>
        <p:nvPr/>
      </p:nvGrpSpPr>
      <p:grpSpPr>
        <a:xfrm>
          <a:off x="0" y="0"/>
          <a:ext cx="0" cy="0"/>
          <a:chOff x="0" y="0"/>
          <a:chExt cx="0" cy="0"/>
        </a:xfrm>
      </p:grpSpPr>
      <p:sp>
        <p:nvSpPr>
          <p:cNvPr id="3356" name="Google Shape;3356;g333ea10d5c6_0_4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7" name="Google Shape;3357;g333ea10d5c6_0_4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g333ea10d5c6_0_4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333ea10d5c6_0_4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333ea10d5c6_0_4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333ea10d5c6_0_4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3" name="Shape 3423"/>
        <p:cNvGrpSpPr/>
        <p:nvPr/>
      </p:nvGrpSpPr>
      <p:grpSpPr>
        <a:xfrm>
          <a:off x="0" y="0"/>
          <a:ext cx="0" cy="0"/>
          <a:chOff x="0" y="0"/>
          <a:chExt cx="0" cy="0"/>
        </a:xfrm>
      </p:grpSpPr>
      <p:sp>
        <p:nvSpPr>
          <p:cNvPr id="3424" name="Google Shape;3424;g333ea10d5c6_0_4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5" name="Google Shape;3425;g333ea10d5c6_0_4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8" name="Shape 3448"/>
        <p:cNvGrpSpPr/>
        <p:nvPr/>
      </p:nvGrpSpPr>
      <p:grpSpPr>
        <a:xfrm>
          <a:off x="0" y="0"/>
          <a:ext cx="0" cy="0"/>
          <a:chOff x="0" y="0"/>
          <a:chExt cx="0" cy="0"/>
        </a:xfrm>
      </p:grpSpPr>
      <p:sp>
        <p:nvSpPr>
          <p:cNvPr id="3449" name="Google Shape;3449;g333ea10d5c6_0_4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0" name="Google Shape;3450;g333ea10d5c6_0_4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3ea10d5c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33ea10d5c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33ea10d5c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33ea10d5c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33ea10d5c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33ea10d5c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3ea10d5c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33ea10d5c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33ea10d5c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33ea10d5c6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3ea10d5c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g333ea10d5c6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3ea10d5c6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3ea10d5c6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33ea10d5c6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33ea10d5c6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33ea10d5c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33ea10d5c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33ea10d5c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33ea10d5c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3ea10d5c6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3ea10d5c6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33ea10d5c6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33ea10d5c6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33ea10d5c6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33ea10d5c6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33ea10d5c6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33ea10d5c6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33ea10d5c6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33ea10d5c6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33ea10d5c6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33ea10d5c6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3ea10d5c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33ea10d5c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33ea10d5c6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33ea10d5c6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33ea10d5c6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33ea10d5c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33ea10d5c6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33ea10d5c6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33ea10d5c6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33ea10d5c6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33ea10d5c6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33ea10d5c6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3ea10d5c6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3ea10d5c6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3ea10d5c6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3ea10d5c6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33ea10d5c6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33ea10d5c6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33ea10d5c6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33ea10d5c6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33ea10d5c6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33ea10d5c6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3ea10d5c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3ea10d5c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33ea10d5c6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33ea10d5c6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33ea10d5c6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33ea10d5c6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33ea10d5c6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33ea10d5c6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33ea10d5c6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33ea10d5c6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33ea10d5c6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33ea10d5c6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33ea10d5c6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33ea10d5c6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33ea10d5c6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33ea10d5c6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33ea10d5c6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33ea10d5c6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33ea10d5c6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33ea10d5c6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33ea10d5c6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33ea10d5c6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3ea10d5c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33ea10d5c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33ea10d5c6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33ea10d5c6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33ea10d5c6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33ea10d5c6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33ea10d5c6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33ea10d5c6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33ea10d5c6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33ea10d5c6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33ea10d5c6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33ea10d5c6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333ea10d5c6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333ea10d5c6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333ea10d5c6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333ea10d5c6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333ea10d5c6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333ea10d5c6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333ea10d5c6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333ea10d5c6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333ea10d5c6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333ea10d5c6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33ea10d5c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33ea10d5c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333ea10d5c6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333ea10d5c6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333ea10d5c6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333ea10d5c6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333ea10d5c6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333ea10d5c6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333ea10d5c6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333ea10d5c6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333ea10d5c6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333ea10d5c6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333ea10d5c6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333ea10d5c6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333ea10d5c6_0_1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333ea10d5c6_0_1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333ea10d5c6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333ea10d5c6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333ea10d5c6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33ea10d5c6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333ea10d5c6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333ea10d5c6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3ea10d5c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3ea10d5c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333ea10d5c6_0_1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333ea10d5c6_0_1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333ea10d5c6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333ea10d5c6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333ea10d5c6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333ea10d5c6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333ea10d5c6_0_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333ea10d5c6_0_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333ea10d5c6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333ea10d5c6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333ea10d5c6_0_2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333ea10d5c6_0_2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333ea10d5c6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333ea10d5c6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333ea10d5c6_0_2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333ea10d5c6_0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333ea10d5c6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333ea10d5c6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333ea10d5c6_0_2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333ea10d5c6_0_2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3ea10d5c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3ea10d5c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333ea10d5c6_0_2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333ea10d5c6_0_2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333ea10d5c6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333ea10d5c6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333ea10d5c6_0_2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333ea10d5c6_0_2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333ea10d5c6_0_2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333ea10d5c6_0_2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333ea10d5c6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333ea10d5c6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333ea10d5c6_0_2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333ea10d5c6_0_2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333ea10d5c6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333ea10d5c6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333ea10d5c6_0_2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333ea10d5c6_0_2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333ea10d5c6_0_2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333ea10d5c6_0_2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333ea10d5c6_0_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333ea10d5c6_0_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3ea10d5c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3ea10d5c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333ea10d5c6_0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333ea10d5c6_0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333ea10d5c6_0_2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333ea10d5c6_0_2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333ea10d5c6_0_2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333ea10d5c6_0_2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333ea10d5c6_0_3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333ea10d5c6_0_3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333ea10d5c6_0_3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333ea10d5c6_0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333ea10d5c6_0_3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333ea10d5c6_0_3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333ea10d5c6_0_3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333ea10d5c6_0_3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333ea10d5c6_0_3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333ea10d5c6_0_3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333ea10d5c6_0_3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333ea10d5c6_0_3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333ea10d5c6_0_3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333ea10d5c6_0_3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7.png"/><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5.png"/><Relationship Id="rId4" Type="http://schemas.openxmlformats.org/officeDocument/2006/relationships/image" Target="../media/image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2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6.png"/><Relationship Id="rId4" Type="http://schemas.openxmlformats.org/officeDocument/2006/relationships/image" Target="../media/image3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2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2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2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2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2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9.png"/><Relationship Id="rId4" Type="http://schemas.openxmlformats.org/officeDocument/2006/relationships/image" Target="../media/image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a:hlinkClick/>
          </p:cNvPr>
          <p:cNvSpPr txBox="1"/>
          <p:nvPr>
            <p:ph idx="4294967295" type="ctrTitle"/>
          </p:nvPr>
        </p:nvSpPr>
        <p:spPr>
          <a:xfrm>
            <a:off x="141450" y="866075"/>
            <a:ext cx="8861100" cy="3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3400">
                <a:solidFill>
                  <a:srgbClr val="999999"/>
                </a:solidFill>
                <a:latin typeface="Montserrat"/>
                <a:ea typeface="Montserrat"/>
                <a:cs typeface="Montserrat"/>
                <a:sym typeface="Montserrat"/>
              </a:rPr>
              <a:t>Все, что отмечено звездочкой * или словом “необязательно” - не обязательно изучать</a:t>
            </a:r>
            <a:endParaRPr sz="45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type="ctrTitle"/>
          </p:nvPr>
        </p:nvSpPr>
        <p:spPr>
          <a:xfrm>
            <a:off x="143550" y="2821625"/>
            <a:ext cx="8856900" cy="117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Аллерген - антиген, который вызывает аллергию</a:t>
            </a:r>
            <a:endParaRPr sz="3000">
              <a:latin typeface="Montserrat"/>
              <a:ea typeface="Montserrat"/>
              <a:cs typeface="Montserrat"/>
              <a:sym typeface="Montserrat"/>
            </a:endParaRPr>
          </a:p>
        </p:txBody>
      </p:sp>
      <p:sp>
        <p:nvSpPr>
          <p:cNvPr id="282" name="Google Shape;282;p23"/>
          <p:cNvSpPr txBox="1"/>
          <p:nvPr>
            <p:ph type="ctrTitle"/>
          </p:nvPr>
        </p:nvSpPr>
        <p:spPr>
          <a:xfrm>
            <a:off x="143550" y="663125"/>
            <a:ext cx="8763000" cy="117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Аллергия - плохой вид специфического иммунного ответа в ответ на аллерген</a:t>
            </a:r>
            <a:endParaRPr sz="300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113">
            <a:hlinkClick/>
          </p:cNvPr>
          <p:cNvSpPr txBox="1"/>
          <p:nvPr>
            <p:ph type="ctrTitle"/>
          </p:nvPr>
        </p:nvSpPr>
        <p:spPr>
          <a:xfrm>
            <a:off x="108350" y="121900"/>
            <a:ext cx="8520600" cy="107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ru" sz="2910">
                <a:solidFill>
                  <a:srgbClr val="999999"/>
                </a:solidFill>
                <a:latin typeface="Montserrat"/>
                <a:ea typeface="Montserrat"/>
                <a:cs typeface="Montserrat"/>
                <a:sym typeface="Montserrat"/>
              </a:rPr>
              <a:t>Теперь мы готовы приступить к </a:t>
            </a:r>
            <a:endParaRPr sz="2910">
              <a:solidFill>
                <a:srgbClr val="999999"/>
              </a:solidFill>
              <a:latin typeface="Montserrat"/>
              <a:ea typeface="Montserrat"/>
              <a:cs typeface="Montserrat"/>
              <a:sym typeface="Montserrat"/>
            </a:endParaRPr>
          </a:p>
          <a:p>
            <a:pPr indent="0" lvl="0" marL="0" rtl="0" algn="l">
              <a:spcBef>
                <a:spcPts val="0"/>
              </a:spcBef>
              <a:spcAft>
                <a:spcPts val="0"/>
              </a:spcAft>
              <a:buSzPts val="990"/>
              <a:buNone/>
            </a:pPr>
            <a:r>
              <a:rPr lang="ru" sz="2910">
                <a:solidFill>
                  <a:srgbClr val="999999"/>
                </a:solidFill>
                <a:latin typeface="Montserrat"/>
                <a:ea typeface="Montserrat"/>
                <a:cs typeface="Montserrat"/>
                <a:sym typeface="Montserrat"/>
              </a:rPr>
              <a:t>3 стадии</a:t>
            </a:r>
            <a:r>
              <a:rPr lang="ru" sz="2910">
                <a:solidFill>
                  <a:srgbClr val="FF0000"/>
                </a:solidFill>
                <a:latin typeface="Montserrat"/>
                <a:ea typeface="Montserrat"/>
                <a:cs typeface="Montserrat"/>
                <a:sym typeface="Montserrat"/>
              </a:rPr>
              <a:t> - патофизиологической</a:t>
            </a:r>
            <a:endParaRPr sz="2910">
              <a:solidFill>
                <a:srgbClr val="FF0000"/>
              </a:solidFill>
              <a:latin typeface="Montserrat"/>
              <a:ea typeface="Montserrat"/>
              <a:cs typeface="Montserrat"/>
              <a:sym typeface="Montserrat"/>
            </a:endParaRPr>
          </a:p>
        </p:txBody>
      </p:sp>
      <p:pic>
        <p:nvPicPr>
          <p:cNvPr id="2530" name="Google Shape;2530;p113"/>
          <p:cNvPicPr preferRelativeResize="0"/>
          <p:nvPr/>
        </p:nvPicPr>
        <p:blipFill>
          <a:blip r:embed="rId3">
            <a:alphaModFix/>
          </a:blip>
          <a:stretch>
            <a:fillRect/>
          </a:stretch>
        </p:blipFill>
        <p:spPr>
          <a:xfrm>
            <a:off x="427875" y="1395975"/>
            <a:ext cx="4510550" cy="3632850"/>
          </a:xfrm>
          <a:prstGeom prst="rect">
            <a:avLst/>
          </a:prstGeom>
          <a:noFill/>
          <a:ln>
            <a:noFill/>
          </a:ln>
        </p:spPr>
      </p:pic>
      <p:sp>
        <p:nvSpPr>
          <p:cNvPr id="2531" name="Google Shape;2531;p113"/>
          <p:cNvSpPr txBox="1"/>
          <p:nvPr/>
        </p:nvSpPr>
        <p:spPr>
          <a:xfrm>
            <a:off x="5468750" y="1411500"/>
            <a:ext cx="30000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100">
                <a:solidFill>
                  <a:srgbClr val="999999"/>
                </a:solidFill>
                <a:latin typeface="Montserrat"/>
                <a:ea typeface="Montserrat"/>
                <a:cs typeface="Montserrat"/>
                <a:sym typeface="Montserrat"/>
              </a:rPr>
              <a:t>но сперва узнаем, почему у пчеловодов высокий уровень </a:t>
            </a:r>
            <a:r>
              <a:rPr b="1" lang="ru" sz="3300">
                <a:solidFill>
                  <a:srgbClr val="74C94E"/>
                </a:solidFill>
                <a:latin typeface="Montserrat"/>
                <a:ea typeface="Montserrat"/>
                <a:cs typeface="Montserrat"/>
                <a:sym typeface="Montserrat"/>
              </a:rPr>
              <a:t>IgG4</a:t>
            </a:r>
            <a:r>
              <a:rPr b="1" lang="ru" sz="2100">
                <a:solidFill>
                  <a:srgbClr val="74C94E"/>
                </a:solidFill>
                <a:latin typeface="Montserrat"/>
                <a:ea typeface="Montserrat"/>
                <a:cs typeface="Montserrat"/>
                <a:sym typeface="Montserrat"/>
              </a:rPr>
              <a:t> </a:t>
            </a:r>
            <a:r>
              <a:rPr lang="ru" sz="2100">
                <a:solidFill>
                  <a:srgbClr val="999999"/>
                </a:solidFill>
                <a:latin typeface="Montserrat"/>
                <a:ea typeface="Montserrat"/>
                <a:cs typeface="Montserrat"/>
                <a:sym typeface="Montserrat"/>
              </a:rPr>
              <a:t>против пчелиных антигенов</a:t>
            </a:r>
            <a:endParaRPr sz="21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100">
                <a:solidFill>
                  <a:srgbClr val="999999"/>
                </a:solidFill>
                <a:latin typeface="Montserrat"/>
                <a:ea typeface="Montserrat"/>
                <a:cs typeface="Montserrat"/>
                <a:sym typeface="Montserrat"/>
              </a:rPr>
              <a:t>и</a:t>
            </a:r>
            <a:endParaRPr sz="21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100">
                <a:solidFill>
                  <a:srgbClr val="999999"/>
                </a:solidFill>
                <a:latin typeface="Montserrat"/>
                <a:ea typeface="Montserrat"/>
                <a:cs typeface="Montserrat"/>
                <a:sym typeface="Montserrat"/>
              </a:rPr>
              <a:t>реже аллергия на пчелу?</a:t>
            </a:r>
            <a:endParaRPr sz="2100">
              <a:solidFill>
                <a:srgbClr val="999999"/>
              </a:solidFill>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14"/>
          <p:cNvSpPr txBox="1"/>
          <p:nvPr/>
        </p:nvSpPr>
        <p:spPr>
          <a:xfrm>
            <a:off x="1184950" y="2638325"/>
            <a:ext cx="5976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537" name="Google Shape;2537;p114"/>
          <p:cNvSpPr txBox="1"/>
          <p:nvPr/>
        </p:nvSpPr>
        <p:spPr>
          <a:xfrm>
            <a:off x="4354200" y="225125"/>
            <a:ext cx="47898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большая доза</a:t>
            </a:r>
            <a:endParaRPr b="1" sz="3000">
              <a:solidFill>
                <a:srgbClr val="74C94E"/>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ru" sz="1900">
                <a:solidFill>
                  <a:srgbClr val="999999"/>
                </a:solidFill>
                <a:latin typeface="Montserrat"/>
                <a:ea typeface="Montserrat"/>
                <a:cs typeface="Montserrat"/>
                <a:sym typeface="Montserrat"/>
              </a:rPr>
              <a:t>(часто кусает пчела) </a:t>
            </a:r>
            <a:endParaRPr sz="1900">
              <a:solidFill>
                <a:srgbClr val="999999"/>
              </a:solidFill>
              <a:latin typeface="Montserrat"/>
              <a:ea typeface="Montserrat"/>
              <a:cs typeface="Montserrat"/>
              <a:sym typeface="Montserrat"/>
            </a:endParaRPr>
          </a:p>
        </p:txBody>
      </p:sp>
      <p:sp>
        <p:nvSpPr>
          <p:cNvPr id="2538" name="Google Shape;2538;p114"/>
          <p:cNvSpPr/>
          <p:nvPr/>
        </p:nvSpPr>
        <p:spPr>
          <a:xfrm rot="10800000">
            <a:off x="5989800" y="1164121"/>
            <a:ext cx="1518600" cy="673500"/>
          </a:xfrm>
          <a:prstGeom prst="triangle">
            <a:avLst>
              <a:gd fmla="val 50000" name="adj"/>
            </a:avLst>
          </a:prstGeom>
          <a:solidFill>
            <a:srgbClr val="74C94E"/>
          </a:solidFill>
          <a:ln cap="flat" cmpd="sng" w="38100">
            <a:solidFill>
              <a:srgbClr val="7092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9" name="Google Shape;2539;p114"/>
          <p:cNvSpPr/>
          <p:nvPr/>
        </p:nvSpPr>
        <p:spPr>
          <a:xfrm>
            <a:off x="5371300" y="2146350"/>
            <a:ext cx="3571200" cy="3115200"/>
          </a:xfrm>
          <a:prstGeom prst="ellipse">
            <a:avLst/>
          </a:prstGeom>
          <a:solidFill>
            <a:srgbClr val="74C9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7500">
                <a:solidFill>
                  <a:schemeClr val="lt1"/>
                </a:solidFill>
              </a:rPr>
              <a:t>T reg</a:t>
            </a:r>
            <a:endParaRPr sz="7500">
              <a:solidFill>
                <a:schemeClr val="lt1"/>
              </a:solidFill>
            </a:endParaRPr>
          </a:p>
        </p:txBody>
      </p:sp>
      <p:sp>
        <p:nvSpPr>
          <p:cNvPr id="2540" name="Google Shape;2540;p114"/>
          <p:cNvSpPr/>
          <p:nvPr/>
        </p:nvSpPr>
        <p:spPr>
          <a:xfrm rot="-5400000">
            <a:off x="4379463" y="3536500"/>
            <a:ext cx="867900" cy="513000"/>
          </a:xfrm>
          <a:prstGeom prst="triangle">
            <a:avLst>
              <a:gd fmla="val 50000" name="adj"/>
            </a:avLst>
          </a:prstGeom>
          <a:solidFill>
            <a:srgbClr val="74C94E"/>
          </a:solidFill>
          <a:ln cap="flat" cmpd="sng" w="38100">
            <a:solidFill>
              <a:srgbClr val="7092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1" name="Google Shape;2541;p114"/>
          <p:cNvSpPr txBox="1"/>
          <p:nvPr/>
        </p:nvSpPr>
        <p:spPr>
          <a:xfrm>
            <a:off x="2302525" y="3391075"/>
            <a:ext cx="2377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ИЛ-10</a:t>
            </a:r>
            <a:endParaRPr b="1" sz="3000">
              <a:solidFill>
                <a:srgbClr val="74C94E"/>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TGF-</a:t>
            </a:r>
            <a:r>
              <a:rPr b="1" lang="ru" sz="3000">
                <a:solidFill>
                  <a:srgbClr val="74C94E"/>
                </a:solidFill>
                <a:highlight>
                  <a:srgbClr val="FFFFFF"/>
                </a:highlight>
              </a:rPr>
              <a:t>β</a:t>
            </a:r>
            <a:endParaRPr b="1" sz="3000">
              <a:solidFill>
                <a:srgbClr val="74C94E"/>
              </a:solidFill>
            </a:endParaRPr>
          </a:p>
        </p:txBody>
      </p:sp>
      <p:sp>
        <p:nvSpPr>
          <p:cNvPr id="2542" name="Google Shape;2542;p114"/>
          <p:cNvSpPr txBox="1"/>
          <p:nvPr/>
        </p:nvSpPr>
        <p:spPr>
          <a:xfrm>
            <a:off x="282100" y="1684650"/>
            <a:ext cx="46275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2"/>
                </a:solidFill>
                <a:latin typeface="Montserrat"/>
                <a:ea typeface="Montserrat"/>
                <a:cs typeface="Montserrat"/>
                <a:sym typeface="Montserrat"/>
              </a:rPr>
              <a:t>иммунологическая толерантность</a:t>
            </a:r>
            <a:endParaRPr sz="1800">
              <a:solidFill>
                <a:schemeClr val="dk2"/>
              </a:solidFill>
              <a:latin typeface="Montserrat"/>
              <a:ea typeface="Montserrat"/>
              <a:cs typeface="Montserrat"/>
              <a:sym typeface="Montserrat"/>
            </a:endParaRPr>
          </a:p>
        </p:txBody>
      </p:sp>
      <p:grpSp>
        <p:nvGrpSpPr>
          <p:cNvPr id="2543" name="Google Shape;2543;p114"/>
          <p:cNvGrpSpPr/>
          <p:nvPr/>
        </p:nvGrpSpPr>
        <p:grpSpPr>
          <a:xfrm>
            <a:off x="2724515" y="1148858"/>
            <a:ext cx="1901717" cy="1746274"/>
            <a:chOff x="422750" y="400700"/>
            <a:chExt cx="529800" cy="487500"/>
          </a:xfrm>
        </p:grpSpPr>
        <p:sp>
          <p:nvSpPr>
            <p:cNvPr id="2544" name="Google Shape;2544;p114"/>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5" name="Google Shape;2545;p114"/>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74C94E"/>
                  </a:solidFill>
                </a:rPr>
                <a:t>?</a:t>
              </a:r>
              <a:endParaRPr sz="7200">
                <a:solidFill>
                  <a:srgbClr val="74C94E"/>
                </a:solidFill>
              </a:endParaRPr>
            </a:p>
          </p:txBody>
        </p:sp>
      </p:grpSp>
      <p:sp>
        <p:nvSpPr>
          <p:cNvPr id="2546" name="Google Shape;2546;p114"/>
          <p:cNvSpPr txBox="1"/>
          <p:nvPr/>
        </p:nvSpPr>
        <p:spPr>
          <a:xfrm>
            <a:off x="1070575" y="4499275"/>
            <a:ext cx="41406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2"/>
                </a:solidFill>
                <a:latin typeface="Montserrat"/>
                <a:ea typeface="Montserrat"/>
                <a:cs typeface="Montserrat"/>
                <a:sym typeface="Montserrat"/>
              </a:rPr>
              <a:t>иммуноподавляющие вещества</a:t>
            </a:r>
            <a:endParaRPr sz="18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pic>
        <p:nvPicPr>
          <p:cNvPr id="2551" name="Google Shape;2551;p115"/>
          <p:cNvPicPr preferRelativeResize="0"/>
          <p:nvPr/>
        </p:nvPicPr>
        <p:blipFill>
          <a:blip r:embed="rId3">
            <a:alphaModFix/>
          </a:blip>
          <a:stretch>
            <a:fillRect/>
          </a:stretch>
        </p:blipFill>
        <p:spPr>
          <a:xfrm>
            <a:off x="2475925" y="385475"/>
            <a:ext cx="2156577" cy="3981376"/>
          </a:xfrm>
          <a:prstGeom prst="rect">
            <a:avLst/>
          </a:prstGeom>
          <a:noFill/>
          <a:ln>
            <a:noFill/>
          </a:ln>
        </p:spPr>
      </p:pic>
      <p:pic>
        <p:nvPicPr>
          <p:cNvPr id="2552" name="Google Shape;2552;p115"/>
          <p:cNvPicPr preferRelativeResize="0"/>
          <p:nvPr/>
        </p:nvPicPr>
        <p:blipFill>
          <a:blip r:embed="rId4">
            <a:alphaModFix/>
          </a:blip>
          <a:stretch>
            <a:fillRect/>
          </a:stretch>
        </p:blipFill>
        <p:spPr>
          <a:xfrm>
            <a:off x="5217350" y="225225"/>
            <a:ext cx="2784894" cy="4838701"/>
          </a:xfrm>
          <a:prstGeom prst="rect">
            <a:avLst/>
          </a:prstGeom>
          <a:noFill/>
          <a:ln>
            <a:noFill/>
          </a:ln>
        </p:spPr>
      </p:pic>
      <p:sp>
        <p:nvSpPr>
          <p:cNvPr id="2553" name="Google Shape;2553;p115"/>
          <p:cNvSpPr/>
          <p:nvPr/>
        </p:nvSpPr>
        <p:spPr>
          <a:xfrm rot="-5400000">
            <a:off x="7396500" y="933525"/>
            <a:ext cx="453000" cy="338700"/>
          </a:xfrm>
          <a:prstGeom prst="triangle">
            <a:avLst>
              <a:gd fmla="val 50000" name="adj"/>
            </a:avLst>
          </a:prstGeom>
          <a:solidFill>
            <a:srgbClr val="C8BF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4" name="Google Shape;2554;p115"/>
          <p:cNvSpPr/>
          <p:nvPr/>
        </p:nvSpPr>
        <p:spPr>
          <a:xfrm rot="10800000">
            <a:off x="6356950" y="1917825"/>
            <a:ext cx="439500" cy="312300"/>
          </a:xfrm>
          <a:prstGeom prst="triangle">
            <a:avLst>
              <a:gd fmla="val 50000" name="adj"/>
            </a:avLst>
          </a:prstGeom>
          <a:solidFill>
            <a:srgbClr val="BBFFB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55" name="Google Shape;2555;p115"/>
          <p:cNvGrpSpPr/>
          <p:nvPr/>
        </p:nvGrpSpPr>
        <p:grpSpPr>
          <a:xfrm>
            <a:off x="5358696" y="3740421"/>
            <a:ext cx="1359520" cy="1285245"/>
            <a:chOff x="422750" y="400700"/>
            <a:chExt cx="529800" cy="487500"/>
          </a:xfrm>
        </p:grpSpPr>
        <p:sp>
          <p:nvSpPr>
            <p:cNvPr id="2556" name="Google Shape;2556;p115"/>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7" name="Google Shape;2557;p115"/>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A0FCA0"/>
                  </a:solidFill>
                </a:rPr>
                <a:t>?</a:t>
              </a:r>
              <a:endParaRPr sz="7200">
                <a:solidFill>
                  <a:srgbClr val="A0FCA0"/>
                </a:solidFill>
              </a:endParaRPr>
            </a:p>
          </p:txBody>
        </p:sp>
      </p:grpSp>
      <p:sp>
        <p:nvSpPr>
          <p:cNvPr id="2558" name="Google Shape;2558;p115"/>
          <p:cNvSpPr txBox="1"/>
          <p:nvPr/>
        </p:nvSpPr>
        <p:spPr>
          <a:xfrm>
            <a:off x="7792350" y="501700"/>
            <a:ext cx="209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rgbClr val="AA9ADA"/>
                </a:solidFill>
                <a:latin typeface="Montserrat"/>
                <a:ea typeface="Montserrat"/>
                <a:cs typeface="Montserrat"/>
                <a:sym typeface="Montserrat"/>
              </a:rPr>
              <a:t>ИЛ-4 </a:t>
            </a:r>
            <a:endParaRPr sz="3000">
              <a:solidFill>
                <a:srgbClr val="AA9AD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3000">
                <a:solidFill>
                  <a:srgbClr val="AA9ADA"/>
                </a:solidFill>
                <a:latin typeface="Montserrat"/>
                <a:ea typeface="Montserrat"/>
                <a:cs typeface="Montserrat"/>
                <a:sym typeface="Montserrat"/>
              </a:rPr>
              <a:t>ИЛ-13</a:t>
            </a:r>
            <a:endParaRPr sz="3000">
              <a:solidFill>
                <a:srgbClr val="AA9ADA"/>
              </a:solidFill>
              <a:latin typeface="Montserrat"/>
              <a:ea typeface="Montserrat"/>
              <a:cs typeface="Montserrat"/>
              <a:sym typeface="Montserrat"/>
            </a:endParaRPr>
          </a:p>
        </p:txBody>
      </p:sp>
      <p:sp>
        <p:nvSpPr>
          <p:cNvPr id="2559" name="Google Shape;2559;p115"/>
          <p:cNvSpPr/>
          <p:nvPr/>
        </p:nvSpPr>
        <p:spPr>
          <a:xfrm rot="-5400000">
            <a:off x="-760025" y="705700"/>
            <a:ext cx="1664100" cy="1713300"/>
          </a:xfrm>
          <a:prstGeom prst="ellipse">
            <a:avLst/>
          </a:prstGeom>
          <a:solidFill>
            <a:srgbClr val="74C9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solidFill>
                <a:schemeClr val="lt1"/>
              </a:solidFill>
            </a:endParaRPr>
          </a:p>
          <a:p>
            <a:pPr indent="0" lvl="0" marL="0" rtl="0" algn="ctr">
              <a:spcBef>
                <a:spcPts val="0"/>
              </a:spcBef>
              <a:spcAft>
                <a:spcPts val="0"/>
              </a:spcAft>
              <a:buNone/>
            </a:pPr>
            <a:r>
              <a:rPr lang="ru" sz="3200">
                <a:solidFill>
                  <a:schemeClr val="lt1"/>
                </a:solidFill>
              </a:rPr>
              <a:t>T reg</a:t>
            </a:r>
            <a:endParaRPr sz="3200">
              <a:solidFill>
                <a:schemeClr val="lt1"/>
              </a:solidFill>
            </a:endParaRPr>
          </a:p>
        </p:txBody>
      </p:sp>
      <p:sp>
        <p:nvSpPr>
          <p:cNvPr id="2560" name="Google Shape;2560;p115"/>
          <p:cNvSpPr/>
          <p:nvPr/>
        </p:nvSpPr>
        <p:spPr>
          <a:xfrm rot="5400000">
            <a:off x="2207400" y="994975"/>
            <a:ext cx="453000" cy="338700"/>
          </a:xfrm>
          <a:prstGeom prst="triangle">
            <a:avLst>
              <a:gd fmla="val 50000" name="adj"/>
            </a:avLst>
          </a:prstGeom>
          <a:solidFill>
            <a:srgbClr val="74C9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1" name="Google Shape;2561;p115"/>
          <p:cNvSpPr txBox="1"/>
          <p:nvPr/>
        </p:nvSpPr>
        <p:spPr>
          <a:xfrm>
            <a:off x="1004875" y="1281950"/>
            <a:ext cx="156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rgbClr val="74C94E"/>
                </a:solidFill>
                <a:latin typeface="Montserrat"/>
                <a:ea typeface="Montserrat"/>
                <a:cs typeface="Montserrat"/>
                <a:sym typeface="Montserrat"/>
              </a:rPr>
              <a:t>ИЛ-10</a:t>
            </a:r>
            <a:endParaRPr sz="3000">
              <a:solidFill>
                <a:srgbClr val="74C94E"/>
              </a:solidFill>
              <a:latin typeface="Montserrat"/>
              <a:ea typeface="Montserrat"/>
              <a:cs typeface="Montserrat"/>
              <a:sym typeface="Montserrat"/>
            </a:endParaRPr>
          </a:p>
        </p:txBody>
      </p:sp>
      <p:sp>
        <p:nvSpPr>
          <p:cNvPr id="2562" name="Google Shape;2562;p115"/>
          <p:cNvSpPr txBox="1"/>
          <p:nvPr/>
        </p:nvSpPr>
        <p:spPr>
          <a:xfrm>
            <a:off x="2358700" y="4196850"/>
            <a:ext cx="3000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500">
                <a:solidFill>
                  <a:srgbClr val="74C94E"/>
                </a:solidFill>
                <a:latin typeface="Montserrat"/>
                <a:ea typeface="Montserrat"/>
                <a:cs typeface="Montserrat"/>
                <a:sym typeface="Montserrat"/>
              </a:rPr>
              <a:t>IgG4</a:t>
            </a:r>
            <a:endParaRPr sz="1900"/>
          </a:p>
        </p:txBody>
      </p:sp>
      <p:grpSp>
        <p:nvGrpSpPr>
          <p:cNvPr id="2563" name="Google Shape;2563;p115"/>
          <p:cNvGrpSpPr/>
          <p:nvPr/>
        </p:nvGrpSpPr>
        <p:grpSpPr>
          <a:xfrm>
            <a:off x="2298071" y="3740421"/>
            <a:ext cx="1359520" cy="1285245"/>
            <a:chOff x="422750" y="400700"/>
            <a:chExt cx="529800" cy="487500"/>
          </a:xfrm>
        </p:grpSpPr>
        <p:sp>
          <p:nvSpPr>
            <p:cNvPr id="2564" name="Google Shape;2564;p115"/>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5" name="Google Shape;2565;p115"/>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74C94E"/>
                  </a:solidFill>
                </a:rPr>
                <a:t>?</a:t>
              </a:r>
              <a:endParaRPr sz="7200">
                <a:solidFill>
                  <a:srgbClr val="74C94E"/>
                </a:solidFill>
              </a:endParaRPr>
            </a:p>
          </p:txBody>
        </p:sp>
      </p:grpSp>
      <p:sp>
        <p:nvSpPr>
          <p:cNvPr id="2566" name="Google Shape;2566;p115"/>
          <p:cNvSpPr txBox="1"/>
          <p:nvPr/>
        </p:nvSpPr>
        <p:spPr>
          <a:xfrm>
            <a:off x="966700" y="-118450"/>
            <a:ext cx="14712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rgbClr val="AA9ADA"/>
                </a:solidFill>
                <a:latin typeface="Montserrat"/>
                <a:ea typeface="Montserrat"/>
                <a:cs typeface="Montserrat"/>
                <a:sym typeface="Montserrat"/>
              </a:rPr>
              <a:t>ИЛ-4 </a:t>
            </a:r>
            <a:endParaRPr sz="3000">
              <a:solidFill>
                <a:srgbClr val="AA9AD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3000">
                <a:solidFill>
                  <a:srgbClr val="AA9ADA"/>
                </a:solidFill>
                <a:latin typeface="Montserrat"/>
                <a:ea typeface="Montserrat"/>
                <a:cs typeface="Montserrat"/>
                <a:sym typeface="Montserrat"/>
              </a:rPr>
              <a:t>ИЛ-13</a:t>
            </a:r>
            <a:endParaRPr sz="3000">
              <a:solidFill>
                <a:srgbClr val="AA9ADA"/>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ru" sz="3400">
                <a:solidFill>
                  <a:srgbClr val="74C94E"/>
                </a:solidFill>
                <a:latin typeface="Montserrat"/>
                <a:ea typeface="Montserrat"/>
                <a:cs typeface="Montserrat"/>
                <a:sym typeface="Montserrat"/>
              </a:rPr>
              <a:t>+</a:t>
            </a:r>
            <a:endParaRPr sz="3400">
              <a:solidFill>
                <a:srgbClr val="74C94E"/>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pic>
        <p:nvPicPr>
          <p:cNvPr id="2571" name="Google Shape;2571;p116"/>
          <p:cNvPicPr preferRelativeResize="0"/>
          <p:nvPr/>
        </p:nvPicPr>
        <p:blipFill>
          <a:blip r:embed="rId3">
            <a:alphaModFix/>
          </a:blip>
          <a:stretch>
            <a:fillRect/>
          </a:stretch>
        </p:blipFill>
        <p:spPr>
          <a:xfrm>
            <a:off x="125225" y="1413775"/>
            <a:ext cx="4510550" cy="3632850"/>
          </a:xfrm>
          <a:prstGeom prst="rect">
            <a:avLst/>
          </a:prstGeom>
          <a:noFill/>
          <a:ln>
            <a:noFill/>
          </a:ln>
        </p:spPr>
      </p:pic>
      <p:pic>
        <p:nvPicPr>
          <p:cNvPr id="2572" name="Google Shape;2572;p116"/>
          <p:cNvPicPr preferRelativeResize="0"/>
          <p:nvPr/>
        </p:nvPicPr>
        <p:blipFill>
          <a:blip r:embed="rId4">
            <a:alphaModFix/>
          </a:blip>
          <a:stretch>
            <a:fillRect/>
          </a:stretch>
        </p:blipFill>
        <p:spPr>
          <a:xfrm>
            <a:off x="4713400" y="1413776"/>
            <a:ext cx="6472786" cy="3632850"/>
          </a:xfrm>
          <a:prstGeom prst="rect">
            <a:avLst/>
          </a:prstGeom>
          <a:noFill/>
          <a:ln>
            <a:noFill/>
          </a:ln>
        </p:spPr>
      </p:pic>
      <p:sp>
        <p:nvSpPr>
          <p:cNvPr id="2573" name="Google Shape;2573;p116"/>
          <p:cNvSpPr txBox="1"/>
          <p:nvPr/>
        </p:nvSpPr>
        <p:spPr>
          <a:xfrm>
            <a:off x="0" y="127200"/>
            <a:ext cx="47898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большая доза</a:t>
            </a:r>
            <a:endParaRPr b="1" sz="3000">
              <a:solidFill>
                <a:srgbClr val="74C94E"/>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900">
              <a:solidFill>
                <a:srgbClr val="999999"/>
              </a:solidFill>
              <a:latin typeface="Montserrat"/>
              <a:ea typeface="Montserrat"/>
              <a:cs typeface="Montserrat"/>
              <a:sym typeface="Montserrat"/>
            </a:endParaRPr>
          </a:p>
        </p:txBody>
      </p:sp>
      <p:sp>
        <p:nvSpPr>
          <p:cNvPr id="2574" name="Google Shape;2574;p116"/>
          <p:cNvSpPr/>
          <p:nvPr/>
        </p:nvSpPr>
        <p:spPr>
          <a:xfrm rot="10800000">
            <a:off x="1690525" y="726519"/>
            <a:ext cx="939600" cy="510600"/>
          </a:xfrm>
          <a:prstGeom prst="triangle">
            <a:avLst>
              <a:gd fmla="val 50000" name="adj"/>
            </a:avLst>
          </a:prstGeom>
          <a:solidFill>
            <a:srgbClr val="74C94E"/>
          </a:solidFill>
          <a:ln cap="flat" cmpd="sng" w="38100">
            <a:solidFill>
              <a:srgbClr val="7092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5" name="Google Shape;2575;p116"/>
          <p:cNvSpPr txBox="1"/>
          <p:nvPr/>
        </p:nvSpPr>
        <p:spPr>
          <a:xfrm>
            <a:off x="4572000" y="127200"/>
            <a:ext cx="47898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большая доза</a:t>
            </a:r>
            <a:endParaRPr b="1" sz="3000">
              <a:solidFill>
                <a:srgbClr val="74C94E"/>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ru" sz="1900">
                <a:solidFill>
                  <a:srgbClr val="999999"/>
                </a:solidFill>
                <a:latin typeface="Montserrat"/>
                <a:ea typeface="Montserrat"/>
                <a:cs typeface="Montserrat"/>
                <a:sym typeface="Montserrat"/>
              </a:rPr>
              <a:t> </a:t>
            </a:r>
            <a:endParaRPr sz="1900">
              <a:solidFill>
                <a:srgbClr val="999999"/>
              </a:solidFill>
              <a:latin typeface="Montserrat"/>
              <a:ea typeface="Montserrat"/>
              <a:cs typeface="Montserrat"/>
              <a:sym typeface="Montserrat"/>
            </a:endParaRPr>
          </a:p>
        </p:txBody>
      </p:sp>
      <p:sp>
        <p:nvSpPr>
          <p:cNvPr id="2576" name="Google Shape;2576;p116"/>
          <p:cNvSpPr/>
          <p:nvPr/>
        </p:nvSpPr>
        <p:spPr>
          <a:xfrm rot="10800000">
            <a:off x="6675475" y="726519"/>
            <a:ext cx="939600" cy="510600"/>
          </a:xfrm>
          <a:prstGeom prst="triangle">
            <a:avLst>
              <a:gd fmla="val 50000" name="adj"/>
            </a:avLst>
          </a:prstGeom>
          <a:solidFill>
            <a:srgbClr val="74C94E"/>
          </a:solidFill>
          <a:ln cap="flat" cmpd="sng" w="38100">
            <a:solidFill>
              <a:srgbClr val="7092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117"/>
          <p:cNvSpPr txBox="1"/>
          <p:nvPr/>
        </p:nvSpPr>
        <p:spPr>
          <a:xfrm>
            <a:off x="1962250" y="15300"/>
            <a:ext cx="4789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большая доза </a:t>
            </a:r>
            <a:endParaRPr sz="3000">
              <a:solidFill>
                <a:srgbClr val="74C94E"/>
              </a:solidFill>
              <a:latin typeface="Montserrat"/>
              <a:ea typeface="Montserrat"/>
              <a:cs typeface="Montserrat"/>
              <a:sym typeface="Montserrat"/>
            </a:endParaRPr>
          </a:p>
        </p:txBody>
      </p:sp>
      <p:sp>
        <p:nvSpPr>
          <p:cNvPr id="2582" name="Google Shape;2582;p117"/>
          <p:cNvSpPr/>
          <p:nvPr/>
        </p:nvSpPr>
        <p:spPr>
          <a:xfrm rot="10800000">
            <a:off x="3546850" y="754650"/>
            <a:ext cx="1773000" cy="960600"/>
          </a:xfrm>
          <a:prstGeom prst="triangle">
            <a:avLst>
              <a:gd fmla="val 50000" name="adj"/>
            </a:avLst>
          </a:prstGeom>
          <a:solidFill>
            <a:srgbClr val="74C94E"/>
          </a:solidFill>
          <a:ln cap="flat" cmpd="sng" w="38100">
            <a:solidFill>
              <a:srgbClr val="7092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3" name="Google Shape;2583;p117"/>
          <p:cNvSpPr/>
          <p:nvPr/>
        </p:nvSpPr>
        <p:spPr>
          <a:xfrm>
            <a:off x="296625" y="2263050"/>
            <a:ext cx="1917900" cy="1782000"/>
          </a:xfrm>
          <a:prstGeom prst="ellipse">
            <a:avLst/>
          </a:prstGeom>
          <a:solidFill>
            <a:srgbClr val="74C9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3700">
                <a:solidFill>
                  <a:schemeClr val="lt1"/>
                </a:solidFill>
              </a:rPr>
              <a:t>T reg</a:t>
            </a:r>
            <a:endParaRPr sz="3700">
              <a:solidFill>
                <a:schemeClr val="lt1"/>
              </a:solidFill>
            </a:endParaRPr>
          </a:p>
        </p:txBody>
      </p:sp>
      <p:sp>
        <p:nvSpPr>
          <p:cNvPr id="2584" name="Google Shape;2584;p117"/>
          <p:cNvSpPr/>
          <p:nvPr/>
        </p:nvSpPr>
        <p:spPr>
          <a:xfrm>
            <a:off x="2645675" y="2215025"/>
            <a:ext cx="1917900" cy="1782000"/>
          </a:xfrm>
          <a:prstGeom prst="ellipse">
            <a:avLst/>
          </a:prstGeom>
          <a:solidFill>
            <a:srgbClr val="C8BF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4700">
                <a:solidFill>
                  <a:srgbClr val="A0FCA0"/>
                </a:solidFill>
              </a:rPr>
              <a:t>Tx2</a:t>
            </a:r>
            <a:endParaRPr sz="4700">
              <a:solidFill>
                <a:srgbClr val="A0FCA0"/>
              </a:solidFill>
            </a:endParaRPr>
          </a:p>
        </p:txBody>
      </p:sp>
      <p:sp>
        <p:nvSpPr>
          <p:cNvPr id="2585" name="Google Shape;2585;p117"/>
          <p:cNvSpPr/>
          <p:nvPr/>
        </p:nvSpPr>
        <p:spPr>
          <a:xfrm>
            <a:off x="1734200" y="2359125"/>
            <a:ext cx="824400" cy="864600"/>
          </a:xfrm>
          <a:prstGeom prst="upArrow">
            <a:avLst>
              <a:gd fmla="val 50000" name="adj1"/>
              <a:gd fmla="val 50000" name="adj2"/>
            </a:avLst>
          </a:prstGeom>
          <a:solidFill>
            <a:srgbClr val="74C94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6" name="Google Shape;2586;p117"/>
          <p:cNvSpPr/>
          <p:nvPr/>
        </p:nvSpPr>
        <p:spPr>
          <a:xfrm rot="10800000">
            <a:off x="4070875" y="2976200"/>
            <a:ext cx="824400" cy="864600"/>
          </a:xfrm>
          <a:prstGeom prst="upArrow">
            <a:avLst>
              <a:gd fmla="val 50000" name="adj1"/>
              <a:gd fmla="val 50000" name="adj2"/>
            </a:avLst>
          </a:prstGeom>
          <a:solidFill>
            <a:srgbClr val="C8BFE7"/>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7" name="Google Shape;2587;p117"/>
          <p:cNvSpPr txBox="1"/>
          <p:nvPr/>
        </p:nvSpPr>
        <p:spPr>
          <a:xfrm>
            <a:off x="66975" y="3937800"/>
            <a:ext cx="2377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ИЛ-10</a:t>
            </a:r>
            <a:endParaRPr b="1" sz="3000">
              <a:solidFill>
                <a:srgbClr val="74C94E"/>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TGF-</a:t>
            </a:r>
            <a:r>
              <a:rPr b="1" lang="ru" sz="3000">
                <a:solidFill>
                  <a:srgbClr val="74C94E"/>
                </a:solidFill>
                <a:highlight>
                  <a:srgbClr val="FFFFFF"/>
                </a:highlight>
              </a:rPr>
              <a:t>β</a:t>
            </a:r>
            <a:endParaRPr b="1" sz="3000">
              <a:solidFill>
                <a:srgbClr val="74C94E"/>
              </a:solidFill>
            </a:endParaRPr>
          </a:p>
        </p:txBody>
      </p:sp>
      <p:sp>
        <p:nvSpPr>
          <p:cNvPr id="2588" name="Google Shape;2588;p117"/>
          <p:cNvSpPr txBox="1"/>
          <p:nvPr/>
        </p:nvSpPr>
        <p:spPr>
          <a:xfrm>
            <a:off x="4487700" y="646200"/>
            <a:ext cx="3420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589" name="Google Shape;2589;p117"/>
          <p:cNvSpPr/>
          <p:nvPr/>
        </p:nvSpPr>
        <p:spPr>
          <a:xfrm>
            <a:off x="5492500" y="2090475"/>
            <a:ext cx="824400" cy="864600"/>
          </a:xfrm>
          <a:prstGeom prst="upArrow">
            <a:avLst>
              <a:gd fmla="val 50000" name="adj1"/>
              <a:gd fmla="val 50000" name="adj2"/>
            </a:avLst>
          </a:prstGeom>
          <a:solidFill>
            <a:srgbClr val="74C94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0" name="Google Shape;2590;p117"/>
          <p:cNvSpPr/>
          <p:nvPr/>
        </p:nvSpPr>
        <p:spPr>
          <a:xfrm rot="10800000">
            <a:off x="7554975" y="3054725"/>
            <a:ext cx="824400" cy="864600"/>
          </a:xfrm>
          <a:prstGeom prst="upArrow">
            <a:avLst>
              <a:gd fmla="val 50000" name="adj1"/>
              <a:gd fmla="val 50000" name="adj2"/>
            </a:avLst>
          </a:prstGeom>
          <a:solidFill>
            <a:srgbClr val="C8BFE7"/>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1" name="Google Shape;2591;p117"/>
          <p:cNvSpPr txBox="1"/>
          <p:nvPr/>
        </p:nvSpPr>
        <p:spPr>
          <a:xfrm>
            <a:off x="5416300" y="2842725"/>
            <a:ext cx="2036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4800">
                <a:solidFill>
                  <a:srgbClr val="74C94E"/>
                </a:solidFill>
                <a:latin typeface="Montserrat"/>
                <a:ea typeface="Montserrat"/>
                <a:cs typeface="Montserrat"/>
                <a:sym typeface="Montserrat"/>
              </a:rPr>
              <a:t>IgG4</a:t>
            </a:r>
            <a:endParaRPr b="1" sz="4800">
              <a:solidFill>
                <a:srgbClr val="74C94E"/>
              </a:solidFill>
            </a:endParaRPr>
          </a:p>
        </p:txBody>
      </p:sp>
      <p:sp>
        <p:nvSpPr>
          <p:cNvPr id="2592" name="Google Shape;2592;p117"/>
          <p:cNvSpPr txBox="1"/>
          <p:nvPr/>
        </p:nvSpPr>
        <p:spPr>
          <a:xfrm>
            <a:off x="7554975" y="2137275"/>
            <a:ext cx="1464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4800">
                <a:solidFill>
                  <a:srgbClr val="C8BFE7"/>
                </a:solidFill>
                <a:latin typeface="Montserrat"/>
                <a:ea typeface="Montserrat"/>
                <a:cs typeface="Montserrat"/>
                <a:sym typeface="Montserrat"/>
              </a:rPr>
              <a:t>IgE</a:t>
            </a:r>
            <a:endParaRPr b="1" sz="4800">
              <a:solidFill>
                <a:srgbClr val="C8BFE7"/>
              </a:solidFill>
            </a:endParaRPr>
          </a:p>
        </p:txBody>
      </p:sp>
      <p:sp>
        <p:nvSpPr>
          <p:cNvPr id="2593" name="Google Shape;2593;p117"/>
          <p:cNvSpPr txBox="1"/>
          <p:nvPr/>
        </p:nvSpPr>
        <p:spPr>
          <a:xfrm>
            <a:off x="2416025" y="3937800"/>
            <a:ext cx="2377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AA9ADA"/>
                </a:solidFill>
                <a:latin typeface="Montserrat"/>
                <a:ea typeface="Montserrat"/>
                <a:cs typeface="Montserrat"/>
                <a:sym typeface="Montserrat"/>
              </a:rPr>
              <a:t>ИЛ-4</a:t>
            </a:r>
            <a:endParaRPr b="1" sz="3000">
              <a:solidFill>
                <a:srgbClr val="AA9ADA"/>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ru" sz="3000">
                <a:solidFill>
                  <a:srgbClr val="AA9ADA"/>
                </a:solidFill>
                <a:latin typeface="Montserrat"/>
                <a:ea typeface="Montserrat"/>
                <a:cs typeface="Montserrat"/>
                <a:sym typeface="Montserrat"/>
              </a:rPr>
              <a:t>ИЛ-13</a:t>
            </a:r>
            <a:endParaRPr b="1" sz="3000">
              <a:solidFill>
                <a:srgbClr val="AA9ADA"/>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18">
            <a:hlinkClick/>
          </p:cNvPr>
          <p:cNvSpPr txBox="1"/>
          <p:nvPr>
            <p:ph type="ctrTitle"/>
          </p:nvPr>
        </p:nvSpPr>
        <p:spPr>
          <a:xfrm>
            <a:off x="137550" y="248600"/>
            <a:ext cx="8868900" cy="11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ru" sz="2900">
                <a:solidFill>
                  <a:srgbClr val="33A293"/>
                </a:solidFill>
                <a:latin typeface="Montserrat"/>
                <a:ea typeface="Montserrat"/>
                <a:cs typeface="Montserrat"/>
                <a:sym typeface="Montserrat"/>
              </a:rPr>
              <a:t>ГИПОСЕНСИБИЛИЗАЦИЯ </a:t>
            </a:r>
            <a:endParaRPr sz="2900">
              <a:solidFill>
                <a:srgbClr val="33A293"/>
              </a:solidFill>
              <a:latin typeface="Montserrat"/>
              <a:ea typeface="Montserrat"/>
              <a:cs typeface="Montserrat"/>
              <a:sym typeface="Montserrat"/>
            </a:endParaRPr>
          </a:p>
          <a:p>
            <a:pPr indent="0" lvl="0" marL="0" rtl="0" algn="l">
              <a:spcBef>
                <a:spcPts val="0"/>
              </a:spcBef>
              <a:spcAft>
                <a:spcPts val="0"/>
              </a:spcAft>
              <a:buSzPts val="990"/>
              <a:buNone/>
            </a:pPr>
            <a:r>
              <a:rPr lang="ru" sz="2100">
                <a:solidFill>
                  <a:srgbClr val="33A293"/>
                </a:solidFill>
                <a:latin typeface="Montserrat"/>
                <a:ea typeface="Montserrat"/>
                <a:cs typeface="Montserrat"/>
                <a:sym typeface="Montserrat"/>
              </a:rPr>
              <a:t>(АНТИГЕН СПЕЦИФИЧЕСКАЯ ИММУНОТЕРАПИЯ (АСИТ))</a:t>
            </a:r>
            <a:endParaRPr sz="2100">
              <a:solidFill>
                <a:srgbClr val="33A293"/>
              </a:solidFill>
              <a:latin typeface="Montserrat"/>
              <a:ea typeface="Montserrat"/>
              <a:cs typeface="Montserrat"/>
              <a:sym typeface="Montserrat"/>
            </a:endParaRPr>
          </a:p>
        </p:txBody>
      </p:sp>
      <p:sp>
        <p:nvSpPr>
          <p:cNvPr id="2599" name="Google Shape;2599;p118">
            <a:hlinkClick/>
          </p:cNvPr>
          <p:cNvSpPr txBox="1"/>
          <p:nvPr>
            <p:ph type="ctrTitle"/>
          </p:nvPr>
        </p:nvSpPr>
        <p:spPr>
          <a:xfrm>
            <a:off x="137700" y="1527375"/>
            <a:ext cx="8731200" cy="342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500">
                <a:latin typeface="Montserrat"/>
                <a:ea typeface="Montserrat"/>
                <a:cs typeface="Montserrat"/>
                <a:sym typeface="Montserrat"/>
              </a:rPr>
              <a:t>Очень долго, много недель ступенчато поднимают дозу</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latin typeface="Montserrat"/>
                <a:ea typeface="Montserrat"/>
                <a:cs typeface="Montserrat"/>
                <a:sym typeface="Montserrat"/>
              </a:rPr>
              <a:t>Только в медучреждении</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latin typeface="Montserrat"/>
                <a:ea typeface="Montserrat"/>
                <a:cs typeface="Montserrat"/>
                <a:sym typeface="Montserrat"/>
              </a:rPr>
              <a:t>Риск анафилактического шока</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latin typeface="Montserrat"/>
                <a:ea typeface="Montserrat"/>
                <a:cs typeface="Montserrat"/>
                <a:sym typeface="Montserrat"/>
              </a:rPr>
              <a:t>Активно изучается, </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latin typeface="Montserrat"/>
                <a:ea typeface="Montserrat"/>
                <a:cs typeface="Montserrat"/>
                <a:sym typeface="Montserrat"/>
              </a:rPr>
              <a:t>но данных еще мало</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latin typeface="Montserrat"/>
                <a:ea typeface="Montserrat"/>
                <a:cs typeface="Montserrat"/>
                <a:sym typeface="Montserrat"/>
              </a:rPr>
              <a:t>Возможно ли достичь длительной толерантности или только снизить чувствительность? </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latin typeface="Montserrat"/>
                <a:ea typeface="Montserrat"/>
                <a:cs typeface="Montserrat"/>
                <a:sym typeface="Montserrat"/>
              </a:rPr>
              <a:t>Еще изучаются сублингвальные, подкожные, накожные (пластырь) формы</a:t>
            </a:r>
            <a:endParaRPr sz="2900">
              <a:solidFill>
                <a:srgbClr val="33A293"/>
              </a:solidFill>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pic>
        <p:nvPicPr>
          <p:cNvPr descr="https://journalallergy.com/static/images/Covers/Aug2019_800x1073.png" id="2604" name="Google Shape;2604;p119"/>
          <p:cNvPicPr preferRelativeResize="0"/>
          <p:nvPr/>
        </p:nvPicPr>
        <p:blipFill rotWithShape="1">
          <a:blip r:embed="rId3">
            <a:alphaModFix/>
          </a:blip>
          <a:srcRect b="0" l="0" r="0" t="0"/>
          <a:stretch/>
        </p:blipFill>
        <p:spPr>
          <a:xfrm>
            <a:off x="0" y="0"/>
            <a:ext cx="4256950" cy="5709626"/>
          </a:xfrm>
          <a:prstGeom prst="rect">
            <a:avLst/>
          </a:prstGeom>
          <a:noFill/>
          <a:ln>
            <a:noFill/>
          </a:ln>
        </p:spPr>
      </p:pic>
      <p:sp>
        <p:nvSpPr>
          <p:cNvPr id="2605" name="Google Shape;2605;p119">
            <a:hlinkClick/>
          </p:cNvPr>
          <p:cNvSpPr txBox="1"/>
          <p:nvPr>
            <p:ph idx="4294967295" type="ctrTitle"/>
          </p:nvPr>
        </p:nvSpPr>
        <p:spPr>
          <a:xfrm>
            <a:off x="4705050" y="161650"/>
            <a:ext cx="4005000" cy="54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2400">
                <a:solidFill>
                  <a:srgbClr val="999999"/>
                </a:solidFill>
                <a:latin typeface="Montserrat"/>
                <a:ea typeface="Montserrat"/>
                <a:cs typeface="Montserrat"/>
                <a:sym typeface="Montserrat"/>
              </a:rPr>
              <a:t>Обложка журнала</a:t>
            </a:r>
            <a:endParaRPr sz="2400">
              <a:solidFill>
                <a:srgbClr val="999999"/>
              </a:solidFill>
              <a:latin typeface="Montserrat"/>
              <a:ea typeface="Montserrat"/>
              <a:cs typeface="Montserrat"/>
              <a:sym typeface="Montserrat"/>
            </a:endParaRPr>
          </a:p>
          <a:p>
            <a:pPr indent="0" lvl="0" marL="0" rtl="0" algn="l">
              <a:spcBef>
                <a:spcPts val="0"/>
              </a:spcBef>
              <a:spcAft>
                <a:spcPts val="0"/>
              </a:spcAft>
              <a:buSzPts val="990"/>
              <a:buNone/>
            </a:pPr>
            <a:r>
              <a:t/>
            </a:r>
            <a:endParaRPr sz="3500">
              <a:latin typeface="Montserrat"/>
              <a:ea typeface="Montserrat"/>
              <a:cs typeface="Montserrat"/>
              <a:sym typeface="Montserrat"/>
            </a:endParaRPr>
          </a:p>
          <a:p>
            <a:pPr indent="0" lvl="0" marL="0" rtl="0" algn="l">
              <a:spcBef>
                <a:spcPts val="0"/>
              </a:spcBef>
              <a:spcAft>
                <a:spcPts val="0"/>
              </a:spcAft>
              <a:buSzPts val="990"/>
              <a:buNone/>
            </a:pPr>
            <a:r>
              <a:t/>
            </a:r>
            <a:endParaRPr sz="3500">
              <a:latin typeface="Montserrat"/>
              <a:ea typeface="Montserrat"/>
              <a:cs typeface="Montserrat"/>
              <a:sym typeface="Montserrat"/>
            </a:endParaRPr>
          </a:p>
          <a:p>
            <a:pPr indent="0" lvl="0" marL="0" rtl="0" algn="l">
              <a:spcBef>
                <a:spcPts val="0"/>
              </a:spcBef>
              <a:spcAft>
                <a:spcPts val="0"/>
              </a:spcAft>
              <a:buSzPts val="990"/>
              <a:buNone/>
            </a:pPr>
            <a:r>
              <a:rPr lang="ru" sz="3500">
                <a:latin typeface="Montserrat"/>
                <a:ea typeface="Montserrat"/>
                <a:cs typeface="Montserrat"/>
                <a:sym typeface="Montserrat"/>
              </a:rPr>
              <a:t>Какой метод лечения изображен?</a:t>
            </a:r>
            <a:endParaRPr sz="3500">
              <a:latin typeface="Montserrat"/>
              <a:ea typeface="Montserrat"/>
              <a:cs typeface="Montserrat"/>
              <a:sym typeface="Montserrat"/>
            </a:endParaRPr>
          </a:p>
          <a:p>
            <a:pPr indent="0" lvl="0" marL="0" rtl="0" algn="l">
              <a:spcBef>
                <a:spcPts val="0"/>
              </a:spcBef>
              <a:spcAft>
                <a:spcPts val="0"/>
              </a:spcAft>
              <a:buSzPts val="990"/>
              <a:buNone/>
            </a:pPr>
            <a:r>
              <a:t/>
            </a:r>
            <a:endParaRPr sz="3500">
              <a:latin typeface="Montserrat"/>
              <a:ea typeface="Montserrat"/>
              <a:cs typeface="Montserrat"/>
              <a:sym typeface="Montserrat"/>
            </a:endParaRPr>
          </a:p>
          <a:p>
            <a:pPr indent="0" lvl="0" marL="0" rtl="0" algn="l">
              <a:spcBef>
                <a:spcPts val="0"/>
              </a:spcBef>
              <a:spcAft>
                <a:spcPts val="0"/>
              </a:spcAft>
              <a:buSzPts val="990"/>
              <a:buNone/>
            </a:pPr>
            <a:r>
              <a:rPr lang="ru" sz="3500">
                <a:latin typeface="Montserrat"/>
                <a:ea typeface="Montserrat"/>
                <a:cs typeface="Montserrat"/>
                <a:sym typeface="Montserrat"/>
              </a:rPr>
              <a:t>Что обозначено цифрами 1,2,3,4?</a:t>
            </a:r>
            <a:endParaRPr sz="3500">
              <a:latin typeface="Montserrat"/>
              <a:ea typeface="Montserrat"/>
              <a:cs typeface="Montserrat"/>
              <a:sym typeface="Montserrat"/>
            </a:endParaRPr>
          </a:p>
        </p:txBody>
      </p:sp>
      <p:sp>
        <p:nvSpPr>
          <p:cNvPr id="2606" name="Google Shape;2606;p119"/>
          <p:cNvSpPr txBox="1"/>
          <p:nvPr>
            <p:ph idx="4294967295" type="ctrTitle"/>
          </p:nvPr>
        </p:nvSpPr>
        <p:spPr>
          <a:xfrm>
            <a:off x="1337888" y="3788275"/>
            <a:ext cx="18948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solidFill>
                  <a:srgbClr val="666666"/>
                </a:solidFill>
                <a:latin typeface="Montserrat"/>
                <a:ea typeface="Montserrat"/>
                <a:cs typeface="Montserrat"/>
                <a:sym typeface="Montserrat"/>
              </a:rPr>
              <a:t>1</a:t>
            </a:r>
            <a:endParaRPr sz="1400">
              <a:solidFill>
                <a:srgbClr val="666666"/>
              </a:solidFill>
              <a:latin typeface="Montserrat"/>
              <a:ea typeface="Montserrat"/>
              <a:cs typeface="Montserrat"/>
              <a:sym typeface="Montserrat"/>
            </a:endParaRPr>
          </a:p>
        </p:txBody>
      </p:sp>
      <p:sp>
        <p:nvSpPr>
          <p:cNvPr id="2607" name="Google Shape;2607;p119"/>
          <p:cNvSpPr txBox="1"/>
          <p:nvPr>
            <p:ph idx="4294967295" type="ctrTitle"/>
          </p:nvPr>
        </p:nvSpPr>
        <p:spPr>
          <a:xfrm>
            <a:off x="1892688" y="3385225"/>
            <a:ext cx="18948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solidFill>
                  <a:srgbClr val="666666"/>
                </a:solidFill>
                <a:latin typeface="Montserrat"/>
                <a:ea typeface="Montserrat"/>
                <a:cs typeface="Montserrat"/>
                <a:sym typeface="Montserrat"/>
              </a:rPr>
              <a:t>2</a:t>
            </a:r>
            <a:endParaRPr sz="1400">
              <a:solidFill>
                <a:srgbClr val="666666"/>
              </a:solidFill>
              <a:latin typeface="Montserrat"/>
              <a:ea typeface="Montserrat"/>
              <a:cs typeface="Montserrat"/>
              <a:sym typeface="Montserrat"/>
            </a:endParaRPr>
          </a:p>
        </p:txBody>
      </p:sp>
      <p:sp>
        <p:nvSpPr>
          <p:cNvPr id="2608" name="Google Shape;2608;p119"/>
          <p:cNvSpPr txBox="1"/>
          <p:nvPr>
            <p:ph idx="4294967295" type="ctrTitle"/>
          </p:nvPr>
        </p:nvSpPr>
        <p:spPr>
          <a:xfrm>
            <a:off x="2474013" y="1755600"/>
            <a:ext cx="18948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solidFill>
                  <a:schemeClr val="lt1"/>
                </a:solidFill>
                <a:latin typeface="Montserrat"/>
                <a:ea typeface="Montserrat"/>
                <a:cs typeface="Montserrat"/>
                <a:sym typeface="Montserrat"/>
              </a:rPr>
              <a:t>3</a:t>
            </a:r>
            <a:endParaRPr sz="1400">
              <a:solidFill>
                <a:schemeClr val="lt1"/>
              </a:solidFill>
              <a:latin typeface="Montserrat"/>
              <a:ea typeface="Montserrat"/>
              <a:cs typeface="Montserrat"/>
              <a:sym typeface="Montserrat"/>
            </a:endParaRPr>
          </a:p>
        </p:txBody>
      </p:sp>
      <p:sp>
        <p:nvSpPr>
          <p:cNvPr id="2609" name="Google Shape;2609;p119"/>
          <p:cNvSpPr txBox="1"/>
          <p:nvPr>
            <p:ph idx="4294967295" type="ctrTitle"/>
          </p:nvPr>
        </p:nvSpPr>
        <p:spPr>
          <a:xfrm>
            <a:off x="2810238" y="1794600"/>
            <a:ext cx="18948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solidFill>
                  <a:schemeClr val="lt1"/>
                </a:solidFill>
                <a:latin typeface="Montserrat"/>
                <a:ea typeface="Montserrat"/>
                <a:cs typeface="Montserrat"/>
                <a:sym typeface="Montserrat"/>
              </a:rPr>
              <a:t>4</a:t>
            </a:r>
            <a:endParaRPr sz="1400">
              <a:solidFill>
                <a:schemeClr val="lt1"/>
              </a:solidFill>
              <a:latin typeface="Montserrat"/>
              <a:ea typeface="Montserrat"/>
              <a:cs typeface="Montserrat"/>
              <a:sym typeface="Montserrat"/>
            </a:endParaRPr>
          </a:p>
        </p:txBody>
      </p:sp>
      <p:sp>
        <p:nvSpPr>
          <p:cNvPr id="2610" name="Google Shape;2610;p119"/>
          <p:cNvSpPr/>
          <p:nvPr/>
        </p:nvSpPr>
        <p:spPr>
          <a:xfrm rot="10797335">
            <a:off x="4318052" y="161795"/>
            <a:ext cx="387000" cy="55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120">
            <a:hlinkClick/>
          </p:cNvPr>
          <p:cNvSpPr txBox="1"/>
          <p:nvPr>
            <p:ph type="ctrTitle"/>
          </p:nvPr>
        </p:nvSpPr>
        <p:spPr>
          <a:xfrm>
            <a:off x="86550" y="110575"/>
            <a:ext cx="9299400" cy="4249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4066">
                <a:solidFill>
                  <a:srgbClr val="999999"/>
                </a:solidFill>
                <a:latin typeface="Montserrat"/>
                <a:ea typeface="Montserrat"/>
                <a:cs typeface="Montserrat"/>
                <a:sym typeface="Montserrat"/>
              </a:rPr>
              <a:t>Итак,</a:t>
            </a:r>
            <a:endParaRPr sz="4066">
              <a:solidFill>
                <a:srgbClr val="999999"/>
              </a:solidFill>
              <a:latin typeface="Montserrat"/>
              <a:ea typeface="Montserrat"/>
              <a:cs typeface="Montserrat"/>
              <a:sym typeface="Montserrat"/>
            </a:endParaRPr>
          </a:p>
          <a:p>
            <a:pPr indent="0" lvl="0" marL="0" rtl="0" algn="l">
              <a:spcBef>
                <a:spcPts val="0"/>
              </a:spcBef>
              <a:spcAft>
                <a:spcPts val="0"/>
              </a:spcAft>
              <a:buNone/>
            </a:pPr>
            <a:r>
              <a:rPr lang="ru" sz="4066">
                <a:solidFill>
                  <a:srgbClr val="999999"/>
                </a:solidFill>
                <a:latin typeface="Montserrat"/>
                <a:ea typeface="Montserrat"/>
                <a:cs typeface="Montserrat"/>
                <a:sym typeface="Montserrat"/>
              </a:rPr>
              <a:t>приступим к 3 стадии</a:t>
            </a:r>
            <a:r>
              <a:rPr lang="ru" sz="4566">
                <a:solidFill>
                  <a:srgbClr val="999999"/>
                </a:solidFill>
                <a:latin typeface="Montserrat"/>
                <a:ea typeface="Montserrat"/>
                <a:cs typeface="Montserrat"/>
                <a:sym typeface="Montserrat"/>
              </a:rPr>
              <a:t> </a:t>
            </a:r>
            <a:endParaRPr sz="4566">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4900">
              <a:latin typeface="Montserrat"/>
              <a:ea typeface="Montserrat"/>
              <a:cs typeface="Montserrat"/>
              <a:sym typeface="Montserrat"/>
            </a:endParaRPr>
          </a:p>
          <a:p>
            <a:pPr indent="0" lvl="0" marL="0" rtl="0" algn="l">
              <a:spcBef>
                <a:spcPts val="0"/>
              </a:spcBef>
              <a:spcAft>
                <a:spcPts val="0"/>
              </a:spcAft>
              <a:buNone/>
            </a:pPr>
            <a:r>
              <a:rPr lang="ru" sz="5500">
                <a:solidFill>
                  <a:srgbClr val="FF0000"/>
                </a:solidFill>
                <a:latin typeface="Montserrat"/>
                <a:ea typeface="Montserrat"/>
                <a:cs typeface="Montserrat"/>
                <a:sym typeface="Montserrat"/>
              </a:rPr>
              <a:t>патофизиологической</a:t>
            </a:r>
            <a:endParaRPr sz="7900">
              <a:solidFill>
                <a:srgbClr val="FF0000"/>
              </a:solidFill>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grpSp>
        <p:nvGrpSpPr>
          <p:cNvPr id="2620" name="Google Shape;2620;p121"/>
          <p:cNvGrpSpPr/>
          <p:nvPr/>
        </p:nvGrpSpPr>
        <p:grpSpPr>
          <a:xfrm rot="10800000">
            <a:off x="-2468635" y="1386675"/>
            <a:ext cx="3841442" cy="3148640"/>
            <a:chOff x="2964775" y="3201875"/>
            <a:chExt cx="1803579" cy="1374952"/>
          </a:xfrm>
        </p:grpSpPr>
        <p:grpSp>
          <p:nvGrpSpPr>
            <p:cNvPr id="2621" name="Google Shape;2621;p121"/>
            <p:cNvGrpSpPr/>
            <p:nvPr/>
          </p:nvGrpSpPr>
          <p:grpSpPr>
            <a:xfrm rot="3361339">
              <a:off x="4214637" y="4052187"/>
              <a:ext cx="491401" cy="411697"/>
              <a:chOff x="4075175" y="3201875"/>
              <a:chExt cx="491375" cy="411675"/>
            </a:xfrm>
          </p:grpSpPr>
          <p:cxnSp>
            <p:nvCxnSpPr>
              <p:cNvPr id="2622" name="Google Shape;2622;p121"/>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2623" name="Google Shape;2623;p121"/>
              <p:cNvGrpSpPr/>
              <p:nvPr/>
            </p:nvGrpSpPr>
            <p:grpSpPr>
              <a:xfrm>
                <a:off x="4075175" y="3201875"/>
                <a:ext cx="491375" cy="361250"/>
                <a:chOff x="4075175" y="3201875"/>
                <a:chExt cx="491375" cy="361250"/>
              </a:xfrm>
            </p:grpSpPr>
            <p:cxnSp>
              <p:nvCxnSpPr>
                <p:cNvPr id="2624" name="Google Shape;2624;p121"/>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2625" name="Google Shape;2625;p121"/>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2626" name="Google Shape;2626;p121"/>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2627" name="Google Shape;2627;p121"/>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2628" name="Google Shape;2628;p121"/>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grpSp>
          <p:nvGrpSpPr>
            <p:cNvPr id="2629" name="Google Shape;2629;p121"/>
            <p:cNvGrpSpPr/>
            <p:nvPr/>
          </p:nvGrpSpPr>
          <p:grpSpPr>
            <a:xfrm>
              <a:off x="2964775" y="3201875"/>
              <a:ext cx="1601775" cy="1365225"/>
              <a:chOff x="2964775" y="3201875"/>
              <a:chExt cx="1601775" cy="1365225"/>
            </a:xfrm>
          </p:grpSpPr>
          <p:grpSp>
            <p:nvGrpSpPr>
              <p:cNvPr id="2630" name="Google Shape;2630;p121"/>
              <p:cNvGrpSpPr/>
              <p:nvPr/>
            </p:nvGrpSpPr>
            <p:grpSpPr>
              <a:xfrm>
                <a:off x="2964775" y="3201875"/>
                <a:ext cx="1601775" cy="1365225"/>
                <a:chOff x="2964775" y="3201875"/>
                <a:chExt cx="1601775" cy="1365225"/>
              </a:xfrm>
            </p:grpSpPr>
            <p:sp>
              <p:nvSpPr>
                <p:cNvPr id="2631" name="Google Shape;2631;p121"/>
                <p:cNvSpPr/>
                <p:nvPr/>
              </p:nvSpPr>
              <p:spPr>
                <a:xfrm>
                  <a:off x="2964775" y="3509900"/>
                  <a:ext cx="1092000" cy="1057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2" name="Google Shape;2632;p121"/>
                <p:cNvSpPr/>
                <p:nvPr/>
              </p:nvSpPr>
              <p:spPr>
                <a:xfrm>
                  <a:off x="3336100" y="3618975"/>
                  <a:ext cx="191100" cy="181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3" name="Google Shape;2633;p121"/>
                <p:cNvSpPr/>
                <p:nvPr/>
              </p:nvSpPr>
              <p:spPr>
                <a:xfrm>
                  <a:off x="3373400" y="3906350"/>
                  <a:ext cx="251700" cy="238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4" name="Google Shape;2634;p121"/>
                <p:cNvSpPr/>
                <p:nvPr/>
              </p:nvSpPr>
              <p:spPr>
                <a:xfrm>
                  <a:off x="3596675" y="3687900"/>
                  <a:ext cx="239100" cy="238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5" name="Google Shape;2635;p121"/>
                <p:cNvSpPr/>
                <p:nvPr/>
              </p:nvSpPr>
              <p:spPr>
                <a:xfrm>
                  <a:off x="3719250" y="3962713"/>
                  <a:ext cx="191100" cy="181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6" name="Google Shape;2636;p121"/>
                <p:cNvSpPr/>
                <p:nvPr/>
              </p:nvSpPr>
              <p:spPr>
                <a:xfrm>
                  <a:off x="3625100" y="4229525"/>
                  <a:ext cx="162600" cy="162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7" name="Google Shape;2637;p121"/>
                <p:cNvSpPr/>
                <p:nvPr/>
              </p:nvSpPr>
              <p:spPr>
                <a:xfrm>
                  <a:off x="3345900" y="4216875"/>
                  <a:ext cx="239100" cy="2235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8" name="Google Shape;2638;p121"/>
                <p:cNvSpPr/>
                <p:nvPr/>
              </p:nvSpPr>
              <p:spPr>
                <a:xfrm>
                  <a:off x="3084400" y="3776875"/>
                  <a:ext cx="251700" cy="238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9" name="Google Shape;2639;p121"/>
                <p:cNvSpPr/>
                <p:nvPr/>
              </p:nvSpPr>
              <p:spPr>
                <a:xfrm>
                  <a:off x="3114700" y="4086538"/>
                  <a:ext cx="191100" cy="181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40" name="Google Shape;2640;p121"/>
                <p:cNvCxnSpPr/>
                <p:nvPr/>
              </p:nvCxnSpPr>
              <p:spPr>
                <a:xfrm>
                  <a:off x="3881438" y="3616872"/>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2641" name="Google Shape;2641;p121"/>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2642" name="Google Shape;2642;p121"/>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nvGrpSpPr>
                <p:cNvPr id="2643" name="Google Shape;2643;p121"/>
                <p:cNvGrpSpPr/>
                <p:nvPr/>
              </p:nvGrpSpPr>
              <p:grpSpPr>
                <a:xfrm>
                  <a:off x="4075175" y="3201875"/>
                  <a:ext cx="491375" cy="411675"/>
                  <a:chOff x="4075175" y="3201875"/>
                  <a:chExt cx="491375" cy="411675"/>
                </a:xfrm>
              </p:grpSpPr>
              <p:cxnSp>
                <p:nvCxnSpPr>
                  <p:cNvPr id="2644" name="Google Shape;2644;p121"/>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2645" name="Google Shape;2645;p121"/>
                  <p:cNvGrpSpPr/>
                  <p:nvPr/>
                </p:nvGrpSpPr>
                <p:grpSpPr>
                  <a:xfrm>
                    <a:off x="4075175" y="3201875"/>
                    <a:ext cx="491375" cy="361250"/>
                    <a:chOff x="4075175" y="3201875"/>
                    <a:chExt cx="491375" cy="361250"/>
                  </a:xfrm>
                </p:grpSpPr>
                <p:cxnSp>
                  <p:nvCxnSpPr>
                    <p:cNvPr id="2646" name="Google Shape;2646;p121"/>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2647" name="Google Shape;2647;p121"/>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2648" name="Google Shape;2648;p121"/>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2649" name="Google Shape;2649;p121"/>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2650" name="Google Shape;2650;p121"/>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grpSp>
          <p:grpSp>
            <p:nvGrpSpPr>
              <p:cNvPr id="2651" name="Google Shape;2651;p121"/>
              <p:cNvGrpSpPr/>
              <p:nvPr/>
            </p:nvGrpSpPr>
            <p:grpSpPr>
              <a:xfrm rot="3152466">
                <a:off x="3978838" y="4013761"/>
                <a:ext cx="354980" cy="338793"/>
                <a:chOff x="3860525" y="3466725"/>
                <a:chExt cx="354975" cy="338788"/>
              </a:xfrm>
            </p:grpSpPr>
            <p:cxnSp>
              <p:nvCxnSpPr>
                <p:cNvPr id="2652" name="Google Shape;2652;p121"/>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2653" name="Google Shape;2653;p121"/>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2654" name="Google Shape;2654;p121"/>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grpSp>
      <p:sp>
        <p:nvSpPr>
          <p:cNvPr id="2655" name="Google Shape;2655;p121">
            <a:hlinkClick/>
          </p:cNvPr>
          <p:cNvSpPr txBox="1"/>
          <p:nvPr>
            <p:ph type="ctrTitle"/>
          </p:nvPr>
        </p:nvSpPr>
        <p:spPr>
          <a:xfrm>
            <a:off x="107604" y="221625"/>
            <a:ext cx="6555300" cy="62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100">
                <a:solidFill>
                  <a:srgbClr val="FF0000"/>
                </a:solidFill>
                <a:latin typeface="Montserrat"/>
                <a:ea typeface="Montserrat"/>
                <a:cs typeface="Montserrat"/>
                <a:sym typeface="Montserrat"/>
              </a:rPr>
              <a:t>патофизиологическая стадия </a:t>
            </a:r>
            <a:endParaRPr sz="3100">
              <a:solidFill>
                <a:srgbClr val="FF0000"/>
              </a:solidFill>
              <a:latin typeface="Montserrat"/>
              <a:ea typeface="Montserrat"/>
              <a:cs typeface="Montserrat"/>
              <a:sym typeface="Montserrat"/>
            </a:endParaRPr>
          </a:p>
        </p:txBody>
      </p:sp>
      <p:grpSp>
        <p:nvGrpSpPr>
          <p:cNvPr id="2656" name="Google Shape;2656;p121"/>
          <p:cNvGrpSpPr/>
          <p:nvPr/>
        </p:nvGrpSpPr>
        <p:grpSpPr>
          <a:xfrm>
            <a:off x="1518236" y="1470497"/>
            <a:ext cx="2782816" cy="1998408"/>
            <a:chOff x="4006075" y="1807225"/>
            <a:chExt cx="2216500" cy="1450750"/>
          </a:xfrm>
        </p:grpSpPr>
        <p:sp>
          <p:nvSpPr>
            <p:cNvPr id="2657" name="Google Shape;2657;p121"/>
            <p:cNvSpPr/>
            <p:nvPr/>
          </p:nvSpPr>
          <p:spPr>
            <a:xfrm>
              <a:off x="4608175" y="28838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8" name="Google Shape;2658;p121"/>
            <p:cNvSpPr/>
            <p:nvPr/>
          </p:nvSpPr>
          <p:spPr>
            <a:xfrm>
              <a:off x="4449175" y="223020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9" name="Google Shape;2659;p121"/>
            <p:cNvSpPr/>
            <p:nvPr/>
          </p:nvSpPr>
          <p:spPr>
            <a:xfrm>
              <a:off x="6063575" y="304405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0" name="Google Shape;2660;p121"/>
            <p:cNvSpPr/>
            <p:nvPr/>
          </p:nvSpPr>
          <p:spPr>
            <a:xfrm>
              <a:off x="5448975" y="2518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1" name="Google Shape;2661;p121"/>
            <p:cNvSpPr/>
            <p:nvPr/>
          </p:nvSpPr>
          <p:spPr>
            <a:xfrm>
              <a:off x="5031850" y="26727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2" name="Google Shape;2662;p121"/>
            <p:cNvSpPr/>
            <p:nvPr/>
          </p:nvSpPr>
          <p:spPr>
            <a:xfrm>
              <a:off x="4720988" y="257175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3" name="Google Shape;2663;p121"/>
            <p:cNvSpPr/>
            <p:nvPr/>
          </p:nvSpPr>
          <p:spPr>
            <a:xfrm>
              <a:off x="4410150" y="27293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4" name="Google Shape;2664;p121"/>
            <p:cNvSpPr/>
            <p:nvPr/>
          </p:nvSpPr>
          <p:spPr>
            <a:xfrm>
              <a:off x="5957300" y="2518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5" name="Google Shape;2665;p121"/>
            <p:cNvSpPr/>
            <p:nvPr/>
          </p:nvSpPr>
          <p:spPr>
            <a:xfrm>
              <a:off x="5161325" y="23224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6" name="Google Shape;2666;p121"/>
            <p:cNvSpPr/>
            <p:nvPr/>
          </p:nvSpPr>
          <p:spPr>
            <a:xfrm>
              <a:off x="5161325" y="31034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7" name="Google Shape;2667;p121"/>
            <p:cNvSpPr/>
            <p:nvPr/>
          </p:nvSpPr>
          <p:spPr>
            <a:xfrm>
              <a:off x="5607975" y="223020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8" name="Google Shape;2668;p121"/>
            <p:cNvSpPr/>
            <p:nvPr/>
          </p:nvSpPr>
          <p:spPr>
            <a:xfrm>
              <a:off x="5377663" y="2827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9" name="Google Shape;2669;p121"/>
            <p:cNvSpPr/>
            <p:nvPr/>
          </p:nvSpPr>
          <p:spPr>
            <a:xfrm>
              <a:off x="5873475" y="2209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0" name="Google Shape;2670;p121"/>
            <p:cNvSpPr/>
            <p:nvPr/>
          </p:nvSpPr>
          <p:spPr>
            <a:xfrm>
              <a:off x="4900025" y="241725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1" name="Google Shape;2671;p121"/>
            <p:cNvSpPr/>
            <p:nvPr/>
          </p:nvSpPr>
          <p:spPr>
            <a:xfrm>
              <a:off x="5722100" y="180722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2" name="Google Shape;2672;p121"/>
            <p:cNvSpPr/>
            <p:nvPr/>
          </p:nvSpPr>
          <p:spPr>
            <a:xfrm>
              <a:off x="4767175" y="2170913"/>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3" name="Google Shape;2673;p121"/>
            <p:cNvSpPr/>
            <p:nvPr/>
          </p:nvSpPr>
          <p:spPr>
            <a:xfrm>
              <a:off x="4251150" y="2518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4" name="Google Shape;2674;p121"/>
            <p:cNvSpPr/>
            <p:nvPr/>
          </p:nvSpPr>
          <p:spPr>
            <a:xfrm>
              <a:off x="5798300" y="2827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5" name="Google Shape;2675;p121"/>
            <p:cNvSpPr/>
            <p:nvPr/>
          </p:nvSpPr>
          <p:spPr>
            <a:xfrm>
              <a:off x="5639300" y="31034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6" name="Google Shape;2676;p121"/>
            <p:cNvSpPr/>
            <p:nvPr/>
          </p:nvSpPr>
          <p:spPr>
            <a:xfrm>
              <a:off x="5031850" y="190620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7" name="Google Shape;2677;p121"/>
            <p:cNvSpPr/>
            <p:nvPr/>
          </p:nvSpPr>
          <p:spPr>
            <a:xfrm>
              <a:off x="4900013" y="292830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8" name="Google Shape;2678;p121"/>
            <p:cNvSpPr/>
            <p:nvPr/>
          </p:nvSpPr>
          <p:spPr>
            <a:xfrm>
              <a:off x="4006075" y="26727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9" name="Google Shape;2679;p121"/>
            <p:cNvSpPr/>
            <p:nvPr/>
          </p:nvSpPr>
          <p:spPr>
            <a:xfrm>
              <a:off x="5377675" y="201642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80" name="Google Shape;2680;p121">
            <a:hlinkClick/>
          </p:cNvPr>
          <p:cNvSpPr txBox="1"/>
          <p:nvPr>
            <p:ph type="ctrTitle"/>
          </p:nvPr>
        </p:nvSpPr>
        <p:spPr>
          <a:xfrm>
            <a:off x="1444138" y="3146375"/>
            <a:ext cx="2931000" cy="148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ru" sz="2000">
                <a:solidFill>
                  <a:srgbClr val="279D9D"/>
                </a:solidFill>
                <a:latin typeface="Montserrat"/>
                <a:ea typeface="Montserrat"/>
                <a:cs typeface="Montserrat"/>
                <a:sym typeface="Montserrat"/>
              </a:rPr>
              <a:t>вещества, которые выделяются на патохимической стадии</a:t>
            </a:r>
            <a:r>
              <a:rPr lang="ru" sz="2000">
                <a:solidFill>
                  <a:srgbClr val="279D9D"/>
                </a:solidFill>
                <a:latin typeface="Montserrat"/>
                <a:ea typeface="Montserrat"/>
                <a:cs typeface="Montserrat"/>
                <a:sym typeface="Montserrat"/>
              </a:rPr>
              <a:t> </a:t>
            </a:r>
            <a:endParaRPr sz="2000">
              <a:solidFill>
                <a:srgbClr val="279D9D"/>
              </a:solidFill>
              <a:latin typeface="Montserrat"/>
              <a:ea typeface="Montserrat"/>
              <a:cs typeface="Montserrat"/>
              <a:sym typeface="Montserrat"/>
            </a:endParaRPr>
          </a:p>
        </p:txBody>
      </p:sp>
      <p:sp>
        <p:nvSpPr>
          <p:cNvPr id="2681" name="Google Shape;2681;p121">
            <a:hlinkClick/>
          </p:cNvPr>
          <p:cNvSpPr txBox="1"/>
          <p:nvPr>
            <p:ph type="ctrTitle"/>
          </p:nvPr>
        </p:nvSpPr>
        <p:spPr>
          <a:xfrm>
            <a:off x="4780650" y="3846425"/>
            <a:ext cx="3841500" cy="15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ru" sz="2000">
                <a:solidFill>
                  <a:srgbClr val="999999"/>
                </a:solidFill>
                <a:latin typeface="Montserrat"/>
                <a:ea typeface="Montserrat"/>
                <a:cs typeface="Montserrat"/>
                <a:sym typeface="Montserrat"/>
              </a:rPr>
              <a:t>действуют на </a:t>
            </a:r>
            <a:r>
              <a:rPr b="1" i="1" lang="ru" sz="2000">
                <a:solidFill>
                  <a:srgbClr val="FF0000"/>
                </a:solidFill>
                <a:latin typeface="Montserrat"/>
                <a:ea typeface="Montserrat"/>
                <a:cs typeface="Montserrat"/>
                <a:sym typeface="Montserrat"/>
              </a:rPr>
              <a:t>сосуды</a:t>
            </a:r>
            <a:r>
              <a:rPr i="1" lang="ru" sz="2000">
                <a:solidFill>
                  <a:srgbClr val="999999"/>
                </a:solidFill>
                <a:latin typeface="Montserrat"/>
                <a:ea typeface="Montserrat"/>
                <a:cs typeface="Montserrat"/>
                <a:sym typeface="Montserrat"/>
              </a:rPr>
              <a:t>, </a:t>
            </a:r>
            <a:r>
              <a:rPr b="1" i="1" lang="ru" sz="2000">
                <a:solidFill>
                  <a:srgbClr val="BB628E"/>
                </a:solidFill>
                <a:latin typeface="Montserrat"/>
                <a:ea typeface="Montserrat"/>
                <a:cs typeface="Montserrat"/>
                <a:sym typeface="Montserrat"/>
              </a:rPr>
              <a:t>бронхи</a:t>
            </a:r>
            <a:r>
              <a:rPr i="1" lang="ru" sz="2000">
                <a:solidFill>
                  <a:srgbClr val="999999"/>
                </a:solidFill>
                <a:latin typeface="Montserrat"/>
                <a:ea typeface="Montserrat"/>
                <a:cs typeface="Montserrat"/>
                <a:sym typeface="Montserrat"/>
              </a:rPr>
              <a:t>, нервную систему, сам иммунитет и тд</a:t>
            </a:r>
            <a:endParaRPr i="1" sz="2000">
              <a:solidFill>
                <a:srgbClr val="999999"/>
              </a:solidFill>
              <a:latin typeface="Montserrat"/>
              <a:ea typeface="Montserrat"/>
              <a:cs typeface="Montserrat"/>
              <a:sym typeface="Montserrat"/>
            </a:endParaRPr>
          </a:p>
        </p:txBody>
      </p:sp>
      <p:grpSp>
        <p:nvGrpSpPr>
          <p:cNvPr id="2682" name="Google Shape;2682;p121"/>
          <p:cNvGrpSpPr/>
          <p:nvPr/>
        </p:nvGrpSpPr>
        <p:grpSpPr>
          <a:xfrm>
            <a:off x="6662945" y="668736"/>
            <a:ext cx="2216465" cy="3036527"/>
            <a:chOff x="4761200" y="2098950"/>
            <a:chExt cx="1062900" cy="1497375"/>
          </a:xfrm>
        </p:grpSpPr>
        <p:sp>
          <p:nvSpPr>
            <p:cNvPr id="2683" name="Google Shape;2683;p121"/>
            <p:cNvSpPr/>
            <p:nvPr/>
          </p:nvSpPr>
          <p:spPr>
            <a:xfrm>
              <a:off x="4761200" y="2363225"/>
              <a:ext cx="1062900" cy="958200"/>
            </a:xfrm>
            <a:prstGeom prst="ellipse">
              <a:avLst/>
            </a:prstGeom>
            <a:solidFill>
              <a:schemeClr val="lt1"/>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84" name="Google Shape;2684;p121"/>
            <p:cNvCxnSpPr/>
            <p:nvPr/>
          </p:nvCxnSpPr>
          <p:spPr>
            <a:xfrm flipH="1" rot="10800000">
              <a:off x="5436075" y="2098950"/>
              <a:ext cx="303000" cy="472800"/>
            </a:xfrm>
            <a:prstGeom prst="straightConnector1">
              <a:avLst/>
            </a:prstGeom>
            <a:noFill/>
            <a:ln cap="flat" cmpd="sng" w="38100">
              <a:solidFill>
                <a:srgbClr val="00D2D2"/>
              </a:solidFill>
              <a:prstDash val="solid"/>
              <a:round/>
              <a:headEnd len="med" w="med" type="none"/>
              <a:tailEnd len="med" w="med" type="triangle"/>
            </a:ln>
          </p:spPr>
        </p:cxnSp>
        <p:cxnSp>
          <p:nvCxnSpPr>
            <p:cNvPr id="2685" name="Google Shape;2685;p121"/>
            <p:cNvCxnSpPr/>
            <p:nvPr/>
          </p:nvCxnSpPr>
          <p:spPr>
            <a:xfrm flipH="1">
              <a:off x="4827288" y="3131325"/>
              <a:ext cx="278100" cy="465000"/>
            </a:xfrm>
            <a:prstGeom prst="straightConnector1">
              <a:avLst/>
            </a:prstGeom>
            <a:noFill/>
            <a:ln cap="flat" cmpd="sng" w="38100">
              <a:solidFill>
                <a:srgbClr val="00D2D2"/>
              </a:solidFill>
              <a:prstDash val="solid"/>
              <a:round/>
              <a:headEnd len="med" w="med" type="none"/>
              <a:tailEnd len="med" w="med" type="triangle"/>
            </a:ln>
          </p:spPr>
        </p:cxnSp>
      </p:grpSp>
      <p:grpSp>
        <p:nvGrpSpPr>
          <p:cNvPr id="2686" name="Google Shape;2686;p121"/>
          <p:cNvGrpSpPr/>
          <p:nvPr/>
        </p:nvGrpSpPr>
        <p:grpSpPr>
          <a:xfrm>
            <a:off x="4766514" y="2809008"/>
            <a:ext cx="1505068" cy="1333015"/>
            <a:chOff x="3853700" y="3855950"/>
            <a:chExt cx="1057375" cy="934400"/>
          </a:xfrm>
        </p:grpSpPr>
        <p:sp>
          <p:nvSpPr>
            <p:cNvPr id="2687" name="Google Shape;2687;p121"/>
            <p:cNvSpPr/>
            <p:nvPr/>
          </p:nvSpPr>
          <p:spPr>
            <a:xfrm>
              <a:off x="3971900" y="3962125"/>
              <a:ext cx="781500" cy="735900"/>
            </a:xfrm>
            <a:prstGeom prst="ellipse">
              <a:avLst/>
            </a:prstGeom>
            <a:solidFill>
              <a:schemeClr val="lt1"/>
            </a:solidFill>
            <a:ln cap="flat" cmpd="sng" w="1524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88" name="Google Shape;2688;p121"/>
            <p:cNvCxnSpPr/>
            <p:nvPr/>
          </p:nvCxnSpPr>
          <p:spPr>
            <a:xfrm>
              <a:off x="3853700" y="3855950"/>
              <a:ext cx="247200" cy="226200"/>
            </a:xfrm>
            <a:prstGeom prst="straightConnector1">
              <a:avLst/>
            </a:prstGeom>
            <a:noFill/>
            <a:ln cap="flat" cmpd="sng" w="38100">
              <a:solidFill>
                <a:srgbClr val="00D2D2"/>
              </a:solidFill>
              <a:prstDash val="solid"/>
              <a:round/>
              <a:headEnd len="med" w="med" type="none"/>
              <a:tailEnd len="med" w="med" type="triangle"/>
            </a:ln>
          </p:spPr>
        </p:cxnSp>
        <p:cxnSp>
          <p:nvCxnSpPr>
            <p:cNvPr id="2689" name="Google Shape;2689;p121"/>
            <p:cNvCxnSpPr/>
            <p:nvPr/>
          </p:nvCxnSpPr>
          <p:spPr>
            <a:xfrm rot="10800000">
              <a:off x="4642875" y="4557550"/>
              <a:ext cx="268200" cy="232800"/>
            </a:xfrm>
            <a:prstGeom prst="straightConnector1">
              <a:avLst/>
            </a:prstGeom>
            <a:noFill/>
            <a:ln cap="flat" cmpd="sng" w="38100">
              <a:solidFill>
                <a:srgbClr val="00D2D2"/>
              </a:solidFill>
              <a:prstDash val="solid"/>
              <a:round/>
              <a:headEnd len="med" w="med" type="none"/>
              <a:tailEnd len="med" w="med" type="triangle"/>
            </a:ln>
          </p:spPr>
        </p:cxnSp>
      </p:grpSp>
      <p:grpSp>
        <p:nvGrpSpPr>
          <p:cNvPr id="2690" name="Google Shape;2690;p121"/>
          <p:cNvGrpSpPr/>
          <p:nvPr/>
        </p:nvGrpSpPr>
        <p:grpSpPr>
          <a:xfrm>
            <a:off x="8229587" y="2966556"/>
            <a:ext cx="1032500" cy="879875"/>
            <a:chOff x="4095000" y="3273756"/>
            <a:chExt cx="1032500" cy="879875"/>
          </a:xfrm>
        </p:grpSpPr>
        <p:sp>
          <p:nvSpPr>
            <p:cNvPr id="2691" name="Google Shape;2691;p121"/>
            <p:cNvSpPr/>
            <p:nvPr/>
          </p:nvSpPr>
          <p:spPr>
            <a:xfrm rot="-2866056">
              <a:off x="4327144" y="359054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2" name="Google Shape;2692;p121"/>
            <p:cNvSpPr/>
            <p:nvPr/>
          </p:nvSpPr>
          <p:spPr>
            <a:xfrm rot="-2866056">
              <a:off x="41419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3" name="Google Shape;2693;p121"/>
            <p:cNvSpPr/>
            <p:nvPr/>
          </p:nvSpPr>
          <p:spPr>
            <a:xfrm rot="-2866056">
              <a:off x="4499219" y="38842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4" name="Google Shape;2694;p121"/>
            <p:cNvSpPr/>
            <p:nvPr/>
          </p:nvSpPr>
          <p:spPr>
            <a:xfrm rot="-2866056">
              <a:off x="4645144" y="35695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5" name="Google Shape;2695;p121"/>
            <p:cNvSpPr/>
            <p:nvPr/>
          </p:nvSpPr>
          <p:spPr>
            <a:xfrm rot="-2866056">
              <a:off x="4459969" y="3319119"/>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6" name="Google Shape;2696;p121"/>
            <p:cNvSpPr/>
            <p:nvPr/>
          </p:nvSpPr>
          <p:spPr>
            <a:xfrm rot="-2866056">
              <a:off x="48564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122">
            <a:hlinkClick/>
          </p:cNvPr>
          <p:cNvSpPr txBox="1"/>
          <p:nvPr>
            <p:ph type="ctrTitle"/>
          </p:nvPr>
        </p:nvSpPr>
        <p:spPr>
          <a:xfrm>
            <a:off x="212300" y="318125"/>
            <a:ext cx="8318400" cy="39126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400">
                <a:solidFill>
                  <a:srgbClr val="999999"/>
                </a:solidFill>
                <a:latin typeface="Montserrat"/>
                <a:ea typeface="Montserrat"/>
                <a:cs typeface="Montserrat"/>
                <a:sym typeface="Montserrat"/>
              </a:rPr>
              <a:t>необязательно</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400">
                <a:solidFill>
                  <a:srgbClr val="999999"/>
                </a:solidFill>
                <a:latin typeface="Montserrat"/>
                <a:ea typeface="Montserrat"/>
                <a:cs typeface="Montserrat"/>
                <a:sym typeface="Montserrat"/>
              </a:rPr>
              <a:t>лейкотриены - суживают сосуды</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400">
                <a:solidFill>
                  <a:srgbClr val="999999"/>
                </a:solidFill>
                <a:latin typeface="Montserrat"/>
                <a:ea typeface="Montserrat"/>
                <a:cs typeface="Montserrat"/>
                <a:sym typeface="Montserrat"/>
              </a:rPr>
              <a:t>есть гипотеза о том, что сужение коронарных сосудов может вызвать “аллергический” инфаркт миокарда (синдром Коуниса)</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999999"/>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txBox="1"/>
          <p:nvPr>
            <p:ph type="ctrTitle"/>
          </p:nvPr>
        </p:nvSpPr>
        <p:spPr>
          <a:xfrm>
            <a:off x="143550" y="663125"/>
            <a:ext cx="8763000" cy="117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Плохой - означает то, что он не защищает, а повреждает собственные ткани </a:t>
            </a:r>
            <a:endParaRPr sz="3000">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grpSp>
        <p:nvGrpSpPr>
          <p:cNvPr id="2706" name="Google Shape;2706;p123"/>
          <p:cNvGrpSpPr/>
          <p:nvPr/>
        </p:nvGrpSpPr>
        <p:grpSpPr>
          <a:xfrm>
            <a:off x="383123" y="430479"/>
            <a:ext cx="1632933" cy="2230640"/>
            <a:chOff x="4761200" y="2098950"/>
            <a:chExt cx="1062900" cy="1497375"/>
          </a:xfrm>
        </p:grpSpPr>
        <p:sp>
          <p:nvSpPr>
            <p:cNvPr id="2707" name="Google Shape;2707;p123"/>
            <p:cNvSpPr/>
            <p:nvPr/>
          </p:nvSpPr>
          <p:spPr>
            <a:xfrm>
              <a:off x="4761200" y="2363225"/>
              <a:ext cx="1062900" cy="958200"/>
            </a:xfrm>
            <a:prstGeom prst="ellipse">
              <a:avLst/>
            </a:prstGeom>
            <a:solidFill>
              <a:schemeClr val="lt1"/>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08" name="Google Shape;2708;p123"/>
            <p:cNvCxnSpPr/>
            <p:nvPr/>
          </p:nvCxnSpPr>
          <p:spPr>
            <a:xfrm flipH="1" rot="10800000">
              <a:off x="5436075" y="2098950"/>
              <a:ext cx="303000" cy="472800"/>
            </a:xfrm>
            <a:prstGeom prst="straightConnector1">
              <a:avLst/>
            </a:prstGeom>
            <a:noFill/>
            <a:ln cap="flat" cmpd="sng" w="38100">
              <a:solidFill>
                <a:srgbClr val="00D2D2"/>
              </a:solidFill>
              <a:prstDash val="solid"/>
              <a:round/>
              <a:headEnd len="med" w="med" type="none"/>
              <a:tailEnd len="med" w="med" type="triangle"/>
            </a:ln>
          </p:spPr>
        </p:cxnSp>
        <p:cxnSp>
          <p:nvCxnSpPr>
            <p:cNvPr id="2709" name="Google Shape;2709;p123"/>
            <p:cNvCxnSpPr/>
            <p:nvPr/>
          </p:nvCxnSpPr>
          <p:spPr>
            <a:xfrm flipH="1">
              <a:off x="4827288" y="3131325"/>
              <a:ext cx="278100" cy="465000"/>
            </a:xfrm>
            <a:prstGeom prst="straightConnector1">
              <a:avLst/>
            </a:prstGeom>
            <a:noFill/>
            <a:ln cap="flat" cmpd="sng" w="38100">
              <a:solidFill>
                <a:srgbClr val="00D2D2"/>
              </a:solidFill>
              <a:prstDash val="solid"/>
              <a:round/>
              <a:headEnd len="med" w="med" type="none"/>
              <a:tailEnd len="med" w="med" type="triangle"/>
            </a:ln>
          </p:spPr>
        </p:cxnSp>
      </p:grpSp>
      <p:grpSp>
        <p:nvGrpSpPr>
          <p:cNvPr id="2710" name="Google Shape;2710;p123"/>
          <p:cNvGrpSpPr/>
          <p:nvPr/>
        </p:nvGrpSpPr>
        <p:grpSpPr>
          <a:xfrm>
            <a:off x="603750" y="3893466"/>
            <a:ext cx="1070063" cy="974766"/>
            <a:chOff x="3853700" y="3855950"/>
            <a:chExt cx="1057375" cy="934400"/>
          </a:xfrm>
        </p:grpSpPr>
        <p:sp>
          <p:nvSpPr>
            <p:cNvPr id="2711" name="Google Shape;2711;p123"/>
            <p:cNvSpPr/>
            <p:nvPr/>
          </p:nvSpPr>
          <p:spPr>
            <a:xfrm>
              <a:off x="3971900" y="3962125"/>
              <a:ext cx="781500" cy="735900"/>
            </a:xfrm>
            <a:prstGeom prst="ellipse">
              <a:avLst/>
            </a:prstGeom>
            <a:solidFill>
              <a:schemeClr val="lt1"/>
            </a:solidFill>
            <a:ln cap="flat" cmpd="sng" w="1524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12" name="Google Shape;2712;p123"/>
            <p:cNvCxnSpPr/>
            <p:nvPr/>
          </p:nvCxnSpPr>
          <p:spPr>
            <a:xfrm>
              <a:off x="3853700" y="3855950"/>
              <a:ext cx="247200" cy="226200"/>
            </a:xfrm>
            <a:prstGeom prst="straightConnector1">
              <a:avLst/>
            </a:prstGeom>
            <a:noFill/>
            <a:ln cap="flat" cmpd="sng" w="38100">
              <a:solidFill>
                <a:srgbClr val="00D2D2"/>
              </a:solidFill>
              <a:prstDash val="solid"/>
              <a:round/>
              <a:headEnd len="med" w="med" type="none"/>
              <a:tailEnd len="med" w="med" type="triangle"/>
            </a:ln>
          </p:spPr>
        </p:cxnSp>
        <p:cxnSp>
          <p:nvCxnSpPr>
            <p:cNvPr id="2713" name="Google Shape;2713;p123"/>
            <p:cNvCxnSpPr/>
            <p:nvPr/>
          </p:nvCxnSpPr>
          <p:spPr>
            <a:xfrm rot="10800000">
              <a:off x="4642875" y="4557550"/>
              <a:ext cx="268200" cy="232800"/>
            </a:xfrm>
            <a:prstGeom prst="straightConnector1">
              <a:avLst/>
            </a:prstGeom>
            <a:noFill/>
            <a:ln cap="flat" cmpd="sng" w="38100">
              <a:solidFill>
                <a:srgbClr val="00D2D2"/>
              </a:solidFill>
              <a:prstDash val="solid"/>
              <a:round/>
              <a:headEnd len="med" w="med" type="none"/>
              <a:tailEnd len="med" w="med" type="triangle"/>
            </a:ln>
          </p:spPr>
        </p:cxnSp>
      </p:grpSp>
      <p:sp>
        <p:nvSpPr>
          <p:cNvPr id="2714" name="Google Shape;2714;p123">
            <a:hlinkClick/>
          </p:cNvPr>
          <p:cNvSpPr txBox="1"/>
          <p:nvPr>
            <p:ph type="ctrTitle"/>
          </p:nvPr>
        </p:nvSpPr>
        <p:spPr>
          <a:xfrm>
            <a:off x="1106250" y="1205850"/>
            <a:ext cx="2745900" cy="3426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400">
                <a:solidFill>
                  <a:srgbClr val="FF0000"/>
                </a:solidFill>
                <a:latin typeface="Montserrat"/>
                <a:ea typeface="Montserrat"/>
                <a:cs typeface="Montserrat"/>
                <a:sym typeface="Montserrat"/>
              </a:rPr>
              <a:t>вазодилатация</a:t>
            </a:r>
            <a:endParaRPr sz="2400">
              <a:solidFill>
                <a:srgbClr val="FF0000"/>
              </a:solidFill>
              <a:latin typeface="Montserrat"/>
              <a:ea typeface="Montserrat"/>
              <a:cs typeface="Montserrat"/>
              <a:sym typeface="Montserrat"/>
            </a:endParaRPr>
          </a:p>
        </p:txBody>
      </p:sp>
      <p:sp>
        <p:nvSpPr>
          <p:cNvPr id="2715" name="Google Shape;2715;p123">
            <a:hlinkClick/>
          </p:cNvPr>
          <p:cNvSpPr txBox="1"/>
          <p:nvPr>
            <p:ph type="ctrTitle"/>
          </p:nvPr>
        </p:nvSpPr>
        <p:spPr>
          <a:xfrm>
            <a:off x="896150" y="4209550"/>
            <a:ext cx="3883500" cy="3426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400">
                <a:solidFill>
                  <a:srgbClr val="BB628E"/>
                </a:solidFill>
                <a:latin typeface="Montserrat"/>
                <a:ea typeface="Montserrat"/>
                <a:cs typeface="Montserrat"/>
                <a:sym typeface="Montserrat"/>
              </a:rPr>
              <a:t>бронхоконстрикция</a:t>
            </a:r>
            <a:endParaRPr sz="2400">
              <a:solidFill>
                <a:srgbClr val="BB628E"/>
              </a:solidFill>
              <a:latin typeface="Montserrat"/>
              <a:ea typeface="Montserrat"/>
              <a:cs typeface="Montserrat"/>
              <a:sym typeface="Montserrat"/>
            </a:endParaRPr>
          </a:p>
        </p:txBody>
      </p:sp>
      <p:cxnSp>
        <p:nvCxnSpPr>
          <p:cNvPr id="2716" name="Google Shape;2716;p123"/>
          <p:cNvCxnSpPr/>
          <p:nvPr/>
        </p:nvCxnSpPr>
        <p:spPr>
          <a:xfrm flipH="1" rot="10800000">
            <a:off x="3699200" y="1415700"/>
            <a:ext cx="472500" cy="900"/>
          </a:xfrm>
          <a:prstGeom prst="straightConnector1">
            <a:avLst/>
          </a:prstGeom>
          <a:noFill/>
          <a:ln cap="flat" cmpd="sng" w="38100">
            <a:solidFill>
              <a:srgbClr val="FF0000"/>
            </a:solidFill>
            <a:prstDash val="solid"/>
            <a:round/>
            <a:headEnd len="med" w="med" type="none"/>
            <a:tailEnd len="med" w="med" type="none"/>
          </a:ln>
        </p:spPr>
      </p:cxnSp>
      <p:cxnSp>
        <p:nvCxnSpPr>
          <p:cNvPr id="2717" name="Google Shape;2717;p123"/>
          <p:cNvCxnSpPr/>
          <p:nvPr/>
        </p:nvCxnSpPr>
        <p:spPr>
          <a:xfrm rot="10800000">
            <a:off x="4160400" y="197000"/>
            <a:ext cx="39900" cy="2661600"/>
          </a:xfrm>
          <a:prstGeom prst="straightConnector1">
            <a:avLst/>
          </a:prstGeom>
          <a:noFill/>
          <a:ln cap="flat" cmpd="sng" w="38100">
            <a:solidFill>
              <a:srgbClr val="FF0000"/>
            </a:solidFill>
            <a:prstDash val="solid"/>
            <a:round/>
            <a:headEnd len="med" w="med" type="none"/>
            <a:tailEnd len="med" w="med" type="none"/>
          </a:ln>
        </p:spPr>
      </p:cxnSp>
      <p:sp>
        <p:nvSpPr>
          <p:cNvPr id="2718" name="Google Shape;2718;p123">
            <a:hlinkClick/>
          </p:cNvPr>
          <p:cNvSpPr txBox="1"/>
          <p:nvPr>
            <p:ph type="ctrTitle"/>
          </p:nvPr>
        </p:nvSpPr>
        <p:spPr>
          <a:xfrm>
            <a:off x="4402150" y="37025"/>
            <a:ext cx="1260000" cy="3426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1400">
                <a:solidFill>
                  <a:srgbClr val="999999"/>
                </a:solidFill>
                <a:latin typeface="Montserrat"/>
                <a:ea typeface="Montserrat"/>
                <a:cs typeface="Montserrat"/>
                <a:sym typeface="Montserrat"/>
              </a:rPr>
              <a:t>в коже</a:t>
            </a:r>
            <a:endParaRPr sz="1400">
              <a:solidFill>
                <a:srgbClr val="999999"/>
              </a:solidFill>
              <a:latin typeface="Montserrat"/>
              <a:ea typeface="Montserrat"/>
              <a:cs typeface="Montserrat"/>
              <a:sym typeface="Montserrat"/>
            </a:endParaRPr>
          </a:p>
        </p:txBody>
      </p:sp>
      <p:sp>
        <p:nvSpPr>
          <p:cNvPr id="2719" name="Google Shape;2719;p123">
            <a:hlinkClick/>
          </p:cNvPr>
          <p:cNvSpPr txBox="1"/>
          <p:nvPr>
            <p:ph type="ctrTitle"/>
          </p:nvPr>
        </p:nvSpPr>
        <p:spPr>
          <a:xfrm>
            <a:off x="4402150" y="758175"/>
            <a:ext cx="1373100" cy="3426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1400">
                <a:solidFill>
                  <a:srgbClr val="999999"/>
                </a:solidFill>
                <a:latin typeface="Montserrat"/>
                <a:ea typeface="Montserrat"/>
                <a:cs typeface="Montserrat"/>
                <a:sym typeface="Montserrat"/>
              </a:rPr>
              <a:t>в носу</a:t>
            </a:r>
            <a:endParaRPr sz="1400">
              <a:solidFill>
                <a:srgbClr val="999999"/>
              </a:solidFill>
              <a:latin typeface="Montserrat"/>
              <a:ea typeface="Montserrat"/>
              <a:cs typeface="Montserrat"/>
              <a:sym typeface="Montserrat"/>
            </a:endParaRPr>
          </a:p>
        </p:txBody>
      </p:sp>
      <p:sp>
        <p:nvSpPr>
          <p:cNvPr id="2720" name="Google Shape;2720;p123">
            <a:hlinkClick/>
          </p:cNvPr>
          <p:cNvSpPr txBox="1"/>
          <p:nvPr>
            <p:ph type="ctrTitle"/>
          </p:nvPr>
        </p:nvSpPr>
        <p:spPr>
          <a:xfrm>
            <a:off x="4402150" y="1398625"/>
            <a:ext cx="1487400" cy="3426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1400">
                <a:solidFill>
                  <a:srgbClr val="999999"/>
                </a:solidFill>
                <a:latin typeface="Montserrat"/>
                <a:ea typeface="Montserrat"/>
                <a:cs typeface="Montserrat"/>
                <a:sym typeface="Montserrat"/>
              </a:rPr>
              <a:t>в глазе</a:t>
            </a:r>
            <a:endParaRPr sz="1400">
              <a:solidFill>
                <a:srgbClr val="999999"/>
              </a:solidFill>
              <a:latin typeface="Montserrat"/>
              <a:ea typeface="Montserrat"/>
              <a:cs typeface="Montserrat"/>
              <a:sym typeface="Montserrat"/>
            </a:endParaRPr>
          </a:p>
        </p:txBody>
      </p:sp>
      <p:sp>
        <p:nvSpPr>
          <p:cNvPr id="2721" name="Google Shape;2721;p123">
            <a:hlinkClick/>
          </p:cNvPr>
          <p:cNvSpPr txBox="1"/>
          <p:nvPr>
            <p:ph type="ctrTitle"/>
          </p:nvPr>
        </p:nvSpPr>
        <p:spPr>
          <a:xfrm>
            <a:off x="4402150" y="2096300"/>
            <a:ext cx="1632900" cy="3426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1400">
                <a:solidFill>
                  <a:srgbClr val="999999"/>
                </a:solidFill>
                <a:latin typeface="Montserrat"/>
                <a:ea typeface="Montserrat"/>
                <a:cs typeface="Montserrat"/>
                <a:sym typeface="Montserrat"/>
              </a:rPr>
              <a:t>шея и голова</a:t>
            </a:r>
            <a:endParaRPr sz="1400">
              <a:solidFill>
                <a:srgbClr val="999999"/>
              </a:solidFill>
              <a:latin typeface="Montserrat"/>
              <a:ea typeface="Montserrat"/>
              <a:cs typeface="Montserrat"/>
              <a:sym typeface="Montserrat"/>
            </a:endParaRPr>
          </a:p>
        </p:txBody>
      </p:sp>
      <p:sp>
        <p:nvSpPr>
          <p:cNvPr id="2722" name="Google Shape;2722;p123">
            <a:hlinkClick/>
          </p:cNvPr>
          <p:cNvSpPr txBox="1"/>
          <p:nvPr>
            <p:ph type="ctrTitle"/>
          </p:nvPr>
        </p:nvSpPr>
        <p:spPr>
          <a:xfrm>
            <a:off x="3531225" y="2672850"/>
            <a:ext cx="2745900" cy="5181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1400">
                <a:solidFill>
                  <a:srgbClr val="999999"/>
                </a:solidFill>
                <a:latin typeface="Montserrat"/>
                <a:ea typeface="Montserrat"/>
                <a:cs typeface="Montserrat"/>
                <a:sym typeface="Montserrat"/>
              </a:rPr>
              <a:t>везде</a:t>
            </a:r>
            <a:endParaRPr sz="1400">
              <a:solidFill>
                <a:srgbClr val="999999"/>
              </a:solidFill>
              <a:latin typeface="Montserrat"/>
              <a:ea typeface="Montserrat"/>
              <a:cs typeface="Montserrat"/>
              <a:sym typeface="Montserrat"/>
            </a:endParaRPr>
          </a:p>
          <a:p>
            <a:pPr indent="0" lvl="0" marL="0" rtl="0" algn="ctr">
              <a:spcBef>
                <a:spcPts val="0"/>
              </a:spcBef>
              <a:spcAft>
                <a:spcPts val="0"/>
              </a:spcAft>
              <a:buNone/>
            </a:pPr>
            <a:r>
              <a:rPr lang="ru" sz="1400">
                <a:solidFill>
                  <a:srgbClr val="999999"/>
                </a:solidFill>
                <a:latin typeface="Montserrat"/>
                <a:ea typeface="Montserrat"/>
                <a:cs typeface="Montserrat"/>
                <a:sym typeface="Montserrat"/>
              </a:rPr>
              <a:t>(генерализованно)</a:t>
            </a:r>
            <a:endParaRPr sz="1400">
              <a:solidFill>
                <a:srgbClr val="999999"/>
              </a:solidFill>
              <a:latin typeface="Montserrat"/>
              <a:ea typeface="Montserrat"/>
              <a:cs typeface="Montserrat"/>
              <a:sym typeface="Montserrat"/>
            </a:endParaRPr>
          </a:p>
        </p:txBody>
      </p:sp>
      <p:cxnSp>
        <p:nvCxnSpPr>
          <p:cNvPr id="2723" name="Google Shape;2723;p123"/>
          <p:cNvCxnSpPr/>
          <p:nvPr/>
        </p:nvCxnSpPr>
        <p:spPr>
          <a:xfrm>
            <a:off x="4143525" y="207875"/>
            <a:ext cx="214500" cy="900"/>
          </a:xfrm>
          <a:prstGeom prst="straightConnector1">
            <a:avLst/>
          </a:prstGeom>
          <a:noFill/>
          <a:ln cap="flat" cmpd="sng" w="38100">
            <a:solidFill>
              <a:srgbClr val="FF0000"/>
            </a:solidFill>
            <a:prstDash val="solid"/>
            <a:round/>
            <a:headEnd len="med" w="med" type="none"/>
            <a:tailEnd len="med" w="med" type="none"/>
          </a:ln>
        </p:spPr>
      </p:cxnSp>
      <p:cxnSp>
        <p:nvCxnSpPr>
          <p:cNvPr id="2724" name="Google Shape;2724;p123"/>
          <p:cNvCxnSpPr/>
          <p:nvPr/>
        </p:nvCxnSpPr>
        <p:spPr>
          <a:xfrm>
            <a:off x="4171700" y="929025"/>
            <a:ext cx="214500" cy="900"/>
          </a:xfrm>
          <a:prstGeom prst="straightConnector1">
            <a:avLst/>
          </a:prstGeom>
          <a:noFill/>
          <a:ln cap="flat" cmpd="sng" w="38100">
            <a:solidFill>
              <a:srgbClr val="FF0000"/>
            </a:solidFill>
            <a:prstDash val="solid"/>
            <a:round/>
            <a:headEnd len="med" w="med" type="none"/>
            <a:tailEnd len="med" w="med" type="none"/>
          </a:ln>
        </p:spPr>
      </p:cxnSp>
      <p:cxnSp>
        <p:nvCxnSpPr>
          <p:cNvPr id="2725" name="Google Shape;2725;p123"/>
          <p:cNvCxnSpPr/>
          <p:nvPr/>
        </p:nvCxnSpPr>
        <p:spPr>
          <a:xfrm>
            <a:off x="4192150" y="1577150"/>
            <a:ext cx="214500" cy="900"/>
          </a:xfrm>
          <a:prstGeom prst="straightConnector1">
            <a:avLst/>
          </a:prstGeom>
          <a:noFill/>
          <a:ln cap="flat" cmpd="sng" w="38100">
            <a:solidFill>
              <a:srgbClr val="FF0000"/>
            </a:solidFill>
            <a:prstDash val="solid"/>
            <a:round/>
            <a:headEnd len="med" w="med" type="none"/>
            <a:tailEnd len="med" w="med" type="none"/>
          </a:ln>
        </p:spPr>
      </p:cxnSp>
      <p:cxnSp>
        <p:nvCxnSpPr>
          <p:cNvPr id="2726" name="Google Shape;2726;p123"/>
          <p:cNvCxnSpPr/>
          <p:nvPr/>
        </p:nvCxnSpPr>
        <p:spPr>
          <a:xfrm>
            <a:off x="4196938" y="2267150"/>
            <a:ext cx="214500" cy="900"/>
          </a:xfrm>
          <a:prstGeom prst="straightConnector1">
            <a:avLst/>
          </a:prstGeom>
          <a:noFill/>
          <a:ln cap="flat" cmpd="sng" w="38100">
            <a:solidFill>
              <a:srgbClr val="FF0000"/>
            </a:solidFill>
            <a:prstDash val="solid"/>
            <a:round/>
            <a:headEnd len="med" w="med" type="none"/>
            <a:tailEnd len="med" w="med" type="none"/>
          </a:ln>
        </p:spPr>
      </p:cxnSp>
      <p:cxnSp>
        <p:nvCxnSpPr>
          <p:cNvPr id="2727" name="Google Shape;2727;p123"/>
          <p:cNvCxnSpPr/>
          <p:nvPr/>
        </p:nvCxnSpPr>
        <p:spPr>
          <a:xfrm>
            <a:off x="4196950" y="2835650"/>
            <a:ext cx="214500" cy="900"/>
          </a:xfrm>
          <a:prstGeom prst="straightConnector1">
            <a:avLst/>
          </a:prstGeom>
          <a:noFill/>
          <a:ln cap="flat" cmpd="sng" w="38100">
            <a:solidFill>
              <a:srgbClr val="FF0000"/>
            </a:solidFill>
            <a:prstDash val="solid"/>
            <a:round/>
            <a:headEnd len="med" w="med" type="none"/>
            <a:tailEnd len="med" w="med" type="none"/>
          </a:ln>
        </p:spPr>
      </p:cxnSp>
      <p:sp>
        <p:nvSpPr>
          <p:cNvPr id="2728" name="Google Shape;2728;p123"/>
          <p:cNvSpPr/>
          <p:nvPr/>
        </p:nvSpPr>
        <p:spPr>
          <a:xfrm rot="-2866056">
            <a:off x="1219719" y="182554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729" name="Google Shape;2729;p123"/>
          <p:cNvGrpSpPr/>
          <p:nvPr/>
        </p:nvGrpSpPr>
        <p:grpSpPr>
          <a:xfrm>
            <a:off x="1604462" y="2159681"/>
            <a:ext cx="1032500" cy="879875"/>
            <a:chOff x="4095000" y="3273756"/>
            <a:chExt cx="1032500" cy="879875"/>
          </a:xfrm>
        </p:grpSpPr>
        <p:sp>
          <p:nvSpPr>
            <p:cNvPr id="2730" name="Google Shape;2730;p123"/>
            <p:cNvSpPr/>
            <p:nvPr/>
          </p:nvSpPr>
          <p:spPr>
            <a:xfrm rot="-2866056">
              <a:off x="4327144" y="359054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1" name="Google Shape;2731;p123"/>
            <p:cNvSpPr/>
            <p:nvPr/>
          </p:nvSpPr>
          <p:spPr>
            <a:xfrm rot="-2866056">
              <a:off x="41419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2" name="Google Shape;2732;p123"/>
            <p:cNvSpPr/>
            <p:nvPr/>
          </p:nvSpPr>
          <p:spPr>
            <a:xfrm rot="-2866056">
              <a:off x="4499219" y="38842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3" name="Google Shape;2733;p123"/>
            <p:cNvSpPr/>
            <p:nvPr/>
          </p:nvSpPr>
          <p:spPr>
            <a:xfrm rot="-2866056">
              <a:off x="4645144" y="35695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4" name="Google Shape;2734;p123"/>
            <p:cNvSpPr/>
            <p:nvPr/>
          </p:nvSpPr>
          <p:spPr>
            <a:xfrm rot="-2866056">
              <a:off x="4459969" y="3319119"/>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5" name="Google Shape;2735;p123"/>
            <p:cNvSpPr/>
            <p:nvPr/>
          </p:nvSpPr>
          <p:spPr>
            <a:xfrm rot="-2866056">
              <a:off x="48564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36" name="Google Shape;2736;p123">
            <a:hlinkClick/>
          </p:cNvPr>
          <p:cNvSpPr txBox="1"/>
          <p:nvPr>
            <p:ph type="ctrTitle"/>
          </p:nvPr>
        </p:nvSpPr>
        <p:spPr>
          <a:xfrm>
            <a:off x="1861688" y="1602025"/>
            <a:ext cx="1837500" cy="53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ru" sz="1500">
                <a:solidFill>
                  <a:srgbClr val="FF0000"/>
                </a:solidFill>
                <a:latin typeface="Montserrat"/>
                <a:ea typeface="Montserrat"/>
                <a:cs typeface="Montserrat"/>
                <a:sym typeface="Montserrat"/>
              </a:rPr>
              <a:t>повышение </a:t>
            </a:r>
            <a:endParaRPr sz="1500">
              <a:solidFill>
                <a:srgbClr val="FF0000"/>
              </a:solidFill>
              <a:latin typeface="Montserrat"/>
              <a:ea typeface="Montserrat"/>
              <a:cs typeface="Montserrat"/>
              <a:sym typeface="Montserrat"/>
            </a:endParaRPr>
          </a:p>
          <a:p>
            <a:pPr indent="0" lvl="0" marL="0" rtl="0" algn="r">
              <a:spcBef>
                <a:spcPts val="0"/>
              </a:spcBef>
              <a:spcAft>
                <a:spcPts val="0"/>
              </a:spcAft>
              <a:buNone/>
            </a:pPr>
            <a:r>
              <a:rPr lang="ru" sz="1500">
                <a:solidFill>
                  <a:srgbClr val="FF0000"/>
                </a:solidFill>
                <a:latin typeface="Montserrat"/>
                <a:ea typeface="Montserrat"/>
                <a:cs typeface="Montserrat"/>
                <a:sym typeface="Montserrat"/>
              </a:rPr>
              <a:t>проницаемости</a:t>
            </a:r>
            <a:endParaRPr sz="1500">
              <a:solidFill>
                <a:srgbClr val="FF0000"/>
              </a:solidFill>
              <a:latin typeface="Montserrat"/>
              <a:ea typeface="Montserrat"/>
              <a:cs typeface="Montserrat"/>
              <a:sym typeface="Montserrat"/>
            </a:endParaRPr>
          </a:p>
        </p:txBody>
      </p:sp>
      <p:sp>
        <p:nvSpPr>
          <p:cNvPr id="2737" name="Google Shape;2737;p123">
            <a:hlinkClick/>
          </p:cNvPr>
          <p:cNvSpPr txBox="1"/>
          <p:nvPr>
            <p:ph type="ctrTitle"/>
          </p:nvPr>
        </p:nvSpPr>
        <p:spPr>
          <a:xfrm>
            <a:off x="1097650" y="2794025"/>
            <a:ext cx="2629200" cy="53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1500">
                <a:solidFill>
                  <a:srgbClr val="4285F4"/>
                </a:solidFill>
                <a:latin typeface="Montserrat"/>
                <a:ea typeface="Montserrat"/>
                <a:cs typeface="Montserrat"/>
                <a:sym typeface="Montserrat"/>
              </a:rPr>
              <a:t>экстравазация, отек</a:t>
            </a:r>
            <a:endParaRPr sz="1500">
              <a:solidFill>
                <a:srgbClr val="4285F4"/>
              </a:solidFill>
              <a:latin typeface="Montserrat"/>
              <a:ea typeface="Montserrat"/>
              <a:cs typeface="Montserrat"/>
              <a:sym typeface="Montserrat"/>
            </a:endParaRPr>
          </a:p>
        </p:txBody>
      </p:sp>
      <p:cxnSp>
        <p:nvCxnSpPr>
          <p:cNvPr id="2738" name="Google Shape;2738;p123"/>
          <p:cNvCxnSpPr/>
          <p:nvPr/>
        </p:nvCxnSpPr>
        <p:spPr>
          <a:xfrm>
            <a:off x="1490750" y="2031950"/>
            <a:ext cx="300600" cy="340200"/>
          </a:xfrm>
          <a:prstGeom prst="straightConnector1">
            <a:avLst/>
          </a:prstGeom>
          <a:noFill/>
          <a:ln cap="flat" cmpd="sng" w="28575">
            <a:solidFill>
              <a:srgbClr val="4285F4"/>
            </a:solidFill>
            <a:prstDash val="solid"/>
            <a:round/>
            <a:headEnd len="med" w="med" type="none"/>
            <a:tailEnd len="med" w="med" type="triangle"/>
          </a:ln>
        </p:spPr>
      </p:cxnSp>
      <p:sp>
        <p:nvSpPr>
          <p:cNvPr id="2739" name="Google Shape;2739;p123">
            <a:hlinkClick/>
          </p:cNvPr>
          <p:cNvSpPr txBox="1"/>
          <p:nvPr>
            <p:ph type="ctrTitle"/>
          </p:nvPr>
        </p:nvSpPr>
        <p:spPr>
          <a:xfrm>
            <a:off x="5579425" y="71454"/>
            <a:ext cx="2890200" cy="4497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ru" sz="1700">
                <a:solidFill>
                  <a:srgbClr val="FF0000"/>
                </a:solidFill>
                <a:latin typeface="Montserrat"/>
                <a:ea typeface="Montserrat"/>
                <a:cs typeface="Montserrat"/>
                <a:sym typeface="Montserrat"/>
              </a:rPr>
              <a:t>уртикарная сыпь (крапивница)</a:t>
            </a:r>
            <a:endParaRPr sz="1700">
              <a:solidFill>
                <a:srgbClr val="FF0000"/>
              </a:solidFill>
              <a:latin typeface="Montserrat"/>
              <a:ea typeface="Montserrat"/>
              <a:cs typeface="Montserrat"/>
              <a:sym typeface="Montserrat"/>
            </a:endParaRPr>
          </a:p>
        </p:txBody>
      </p:sp>
      <p:sp>
        <p:nvSpPr>
          <p:cNvPr id="2740" name="Google Shape;2740;p123">
            <a:hlinkClick/>
          </p:cNvPr>
          <p:cNvSpPr txBox="1"/>
          <p:nvPr>
            <p:ph type="ctrTitle"/>
          </p:nvPr>
        </p:nvSpPr>
        <p:spPr>
          <a:xfrm>
            <a:off x="5941375" y="729725"/>
            <a:ext cx="2166300" cy="3426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ru" sz="1700">
                <a:solidFill>
                  <a:srgbClr val="FF0000"/>
                </a:solidFill>
                <a:latin typeface="Montserrat"/>
                <a:ea typeface="Montserrat"/>
                <a:cs typeface="Montserrat"/>
                <a:sym typeface="Montserrat"/>
              </a:rPr>
              <a:t>аллергический </a:t>
            </a:r>
            <a:endParaRPr sz="1700">
              <a:solidFill>
                <a:srgbClr val="FF0000"/>
              </a:solidFill>
              <a:latin typeface="Montserrat"/>
              <a:ea typeface="Montserrat"/>
              <a:cs typeface="Montserrat"/>
              <a:sym typeface="Montserrat"/>
            </a:endParaRPr>
          </a:p>
          <a:p>
            <a:pPr indent="0" lvl="0" marL="0" rtl="0" algn="ctr">
              <a:spcBef>
                <a:spcPts val="0"/>
              </a:spcBef>
              <a:spcAft>
                <a:spcPts val="0"/>
              </a:spcAft>
              <a:buNone/>
            </a:pPr>
            <a:r>
              <a:rPr lang="ru" sz="1700">
                <a:solidFill>
                  <a:srgbClr val="FF0000"/>
                </a:solidFill>
                <a:latin typeface="Montserrat"/>
                <a:ea typeface="Montserrat"/>
                <a:cs typeface="Montserrat"/>
                <a:sym typeface="Montserrat"/>
              </a:rPr>
              <a:t>ринит</a:t>
            </a:r>
            <a:endParaRPr sz="1700">
              <a:solidFill>
                <a:srgbClr val="FF0000"/>
              </a:solidFill>
              <a:latin typeface="Montserrat"/>
              <a:ea typeface="Montserrat"/>
              <a:cs typeface="Montserrat"/>
              <a:sym typeface="Montserrat"/>
            </a:endParaRPr>
          </a:p>
        </p:txBody>
      </p:sp>
      <p:sp>
        <p:nvSpPr>
          <p:cNvPr id="2741" name="Google Shape;2741;p123">
            <a:hlinkClick/>
          </p:cNvPr>
          <p:cNvSpPr txBox="1"/>
          <p:nvPr>
            <p:ph type="ctrTitle"/>
          </p:nvPr>
        </p:nvSpPr>
        <p:spPr>
          <a:xfrm>
            <a:off x="6035050" y="1330379"/>
            <a:ext cx="2745900" cy="449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1700">
                <a:solidFill>
                  <a:srgbClr val="FF0000"/>
                </a:solidFill>
                <a:latin typeface="Montserrat"/>
                <a:ea typeface="Montserrat"/>
                <a:cs typeface="Montserrat"/>
                <a:sym typeface="Montserrat"/>
              </a:rPr>
              <a:t>аллергический конъюнктивит</a:t>
            </a:r>
            <a:endParaRPr sz="1700">
              <a:solidFill>
                <a:srgbClr val="FF0000"/>
              </a:solidFill>
              <a:latin typeface="Montserrat"/>
              <a:ea typeface="Montserrat"/>
              <a:cs typeface="Montserrat"/>
              <a:sym typeface="Montserrat"/>
            </a:endParaRPr>
          </a:p>
        </p:txBody>
      </p:sp>
      <p:sp>
        <p:nvSpPr>
          <p:cNvPr id="2742" name="Google Shape;2742;p123">
            <a:hlinkClick/>
          </p:cNvPr>
          <p:cNvSpPr txBox="1"/>
          <p:nvPr>
            <p:ph type="ctrTitle"/>
          </p:nvPr>
        </p:nvSpPr>
        <p:spPr>
          <a:xfrm>
            <a:off x="6311200" y="2054063"/>
            <a:ext cx="2745900" cy="3426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1700">
                <a:solidFill>
                  <a:srgbClr val="FF0000"/>
                </a:solidFill>
                <a:latin typeface="Montserrat"/>
                <a:ea typeface="Montserrat"/>
                <a:cs typeface="Montserrat"/>
                <a:sym typeface="Montserrat"/>
              </a:rPr>
              <a:t>отек Квинке</a:t>
            </a:r>
            <a:endParaRPr sz="1700">
              <a:solidFill>
                <a:srgbClr val="FF0000"/>
              </a:solidFill>
              <a:latin typeface="Montserrat"/>
              <a:ea typeface="Montserrat"/>
              <a:cs typeface="Montserrat"/>
              <a:sym typeface="Montserrat"/>
            </a:endParaRPr>
          </a:p>
        </p:txBody>
      </p:sp>
      <p:sp>
        <p:nvSpPr>
          <p:cNvPr id="2743" name="Google Shape;2743;p123">
            <a:hlinkClick/>
          </p:cNvPr>
          <p:cNvSpPr txBox="1"/>
          <p:nvPr>
            <p:ph type="ctrTitle"/>
          </p:nvPr>
        </p:nvSpPr>
        <p:spPr>
          <a:xfrm>
            <a:off x="5843500" y="2670663"/>
            <a:ext cx="2745900" cy="5181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1700">
                <a:solidFill>
                  <a:srgbClr val="FF0000"/>
                </a:solidFill>
                <a:latin typeface="Montserrat"/>
                <a:ea typeface="Montserrat"/>
                <a:cs typeface="Montserrat"/>
                <a:sym typeface="Montserrat"/>
              </a:rPr>
              <a:t>анафилактический </a:t>
            </a:r>
            <a:endParaRPr sz="1700">
              <a:solidFill>
                <a:srgbClr val="FF0000"/>
              </a:solidFill>
              <a:latin typeface="Montserrat"/>
              <a:ea typeface="Montserrat"/>
              <a:cs typeface="Montserrat"/>
              <a:sym typeface="Montserrat"/>
            </a:endParaRPr>
          </a:p>
          <a:p>
            <a:pPr indent="0" lvl="0" marL="0" rtl="0" algn="ctr">
              <a:spcBef>
                <a:spcPts val="0"/>
              </a:spcBef>
              <a:spcAft>
                <a:spcPts val="0"/>
              </a:spcAft>
              <a:buNone/>
            </a:pPr>
            <a:r>
              <a:rPr lang="ru" sz="1700">
                <a:solidFill>
                  <a:srgbClr val="FF0000"/>
                </a:solidFill>
                <a:latin typeface="Montserrat"/>
                <a:ea typeface="Montserrat"/>
                <a:cs typeface="Montserrat"/>
                <a:sym typeface="Montserrat"/>
              </a:rPr>
              <a:t>шок</a:t>
            </a:r>
            <a:endParaRPr sz="1700">
              <a:solidFill>
                <a:srgbClr val="FF0000"/>
              </a:solidFill>
              <a:latin typeface="Montserrat"/>
              <a:ea typeface="Montserrat"/>
              <a:cs typeface="Montserrat"/>
              <a:sym typeface="Montserrat"/>
            </a:endParaRPr>
          </a:p>
        </p:txBody>
      </p:sp>
      <p:sp>
        <p:nvSpPr>
          <p:cNvPr id="2744" name="Google Shape;2744;p123">
            <a:hlinkClick/>
          </p:cNvPr>
          <p:cNvSpPr txBox="1"/>
          <p:nvPr>
            <p:ph type="ctrTitle"/>
          </p:nvPr>
        </p:nvSpPr>
        <p:spPr>
          <a:xfrm>
            <a:off x="5139750" y="4079375"/>
            <a:ext cx="1903500" cy="5181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2400">
                <a:solidFill>
                  <a:srgbClr val="BB628E"/>
                </a:solidFill>
                <a:latin typeface="Montserrat"/>
                <a:ea typeface="Montserrat"/>
                <a:cs typeface="Montserrat"/>
                <a:sym typeface="Montserrat"/>
              </a:rPr>
              <a:t>астма</a:t>
            </a:r>
            <a:endParaRPr sz="2400">
              <a:solidFill>
                <a:srgbClr val="BB628E"/>
              </a:solidFill>
              <a:latin typeface="Montserrat"/>
              <a:ea typeface="Montserrat"/>
              <a:cs typeface="Montserrat"/>
              <a:sym typeface="Montserrat"/>
            </a:endParaRPr>
          </a:p>
        </p:txBody>
      </p:sp>
      <p:cxnSp>
        <p:nvCxnSpPr>
          <p:cNvPr id="2745" name="Google Shape;2745;p123"/>
          <p:cNvCxnSpPr/>
          <p:nvPr/>
        </p:nvCxnSpPr>
        <p:spPr>
          <a:xfrm>
            <a:off x="4386200" y="4381300"/>
            <a:ext cx="1068000" cy="3300"/>
          </a:xfrm>
          <a:prstGeom prst="straightConnector1">
            <a:avLst/>
          </a:prstGeom>
          <a:noFill/>
          <a:ln cap="flat" cmpd="sng" w="38100">
            <a:solidFill>
              <a:srgbClr val="BB628E"/>
            </a:solidFill>
            <a:prstDash val="solid"/>
            <a:round/>
            <a:headEnd len="med" w="med" type="none"/>
            <a:tailEnd len="med" w="med"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pic>
        <p:nvPicPr>
          <p:cNvPr id="2750" name="Google Shape;2750;p124"/>
          <p:cNvPicPr preferRelativeResize="0"/>
          <p:nvPr/>
        </p:nvPicPr>
        <p:blipFill>
          <a:blip r:embed="rId3">
            <a:alphaModFix/>
          </a:blip>
          <a:stretch>
            <a:fillRect/>
          </a:stretch>
        </p:blipFill>
        <p:spPr>
          <a:xfrm>
            <a:off x="4671925" y="0"/>
            <a:ext cx="5090393" cy="3340575"/>
          </a:xfrm>
          <a:prstGeom prst="rect">
            <a:avLst/>
          </a:prstGeom>
          <a:noFill/>
          <a:ln>
            <a:noFill/>
          </a:ln>
        </p:spPr>
      </p:pic>
      <p:pic>
        <p:nvPicPr>
          <p:cNvPr id="2751" name="Google Shape;2751;p124"/>
          <p:cNvPicPr preferRelativeResize="0"/>
          <p:nvPr/>
        </p:nvPicPr>
        <p:blipFill>
          <a:blip r:embed="rId4">
            <a:alphaModFix/>
          </a:blip>
          <a:stretch>
            <a:fillRect/>
          </a:stretch>
        </p:blipFill>
        <p:spPr>
          <a:xfrm>
            <a:off x="97250" y="2"/>
            <a:ext cx="4435650" cy="3340573"/>
          </a:xfrm>
          <a:prstGeom prst="rect">
            <a:avLst/>
          </a:prstGeom>
          <a:noFill/>
          <a:ln>
            <a:noFill/>
          </a:ln>
        </p:spPr>
      </p:pic>
      <p:sp>
        <p:nvSpPr>
          <p:cNvPr id="2752" name="Google Shape;2752;p124">
            <a:hlinkClick/>
          </p:cNvPr>
          <p:cNvSpPr txBox="1"/>
          <p:nvPr>
            <p:ph type="ctrTitle"/>
          </p:nvPr>
        </p:nvSpPr>
        <p:spPr>
          <a:xfrm>
            <a:off x="249150" y="3646575"/>
            <a:ext cx="8645700" cy="5700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000">
                <a:solidFill>
                  <a:srgbClr val="FF0000"/>
                </a:solidFill>
                <a:latin typeface="Montserrat"/>
                <a:ea typeface="Montserrat"/>
                <a:cs typeface="Montserrat"/>
                <a:sym typeface="Montserrat"/>
              </a:rPr>
              <a:t>уртикарная сыпь (крапивница, волдырь </a:t>
            </a:r>
            <a:r>
              <a:rPr lang="ru" sz="2000">
                <a:solidFill>
                  <a:srgbClr val="999999"/>
                </a:solidFill>
                <a:latin typeface="Montserrat"/>
                <a:ea typeface="Montserrat"/>
                <a:cs typeface="Montserrat"/>
                <a:sym typeface="Montserrat"/>
              </a:rPr>
              <a:t>(не путать с пузырем)</a:t>
            </a:r>
            <a:r>
              <a:rPr lang="ru"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
        <p:nvSpPr>
          <p:cNvPr id="2753" name="Google Shape;2753;p124">
            <a:hlinkClick/>
          </p:cNvPr>
          <p:cNvSpPr txBox="1"/>
          <p:nvPr>
            <p:ph type="ctrTitle"/>
          </p:nvPr>
        </p:nvSpPr>
        <p:spPr>
          <a:xfrm>
            <a:off x="1866400" y="4216575"/>
            <a:ext cx="5593200" cy="7842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100">
                <a:solidFill>
                  <a:srgbClr val="FF0000"/>
                </a:solidFill>
                <a:latin typeface="Montserrat"/>
                <a:ea typeface="Montserrat"/>
                <a:cs typeface="Montserrat"/>
                <a:sym typeface="Montserrat"/>
              </a:rPr>
              <a:t>бесполостной, эфемерный элемент</a:t>
            </a:r>
            <a:endParaRPr sz="2100">
              <a:solidFill>
                <a:srgbClr val="FF0000"/>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125">
            <a:hlinkClick/>
          </p:cNvPr>
          <p:cNvSpPr txBox="1"/>
          <p:nvPr>
            <p:ph type="ctrTitle"/>
          </p:nvPr>
        </p:nvSpPr>
        <p:spPr>
          <a:xfrm>
            <a:off x="249150" y="3722775"/>
            <a:ext cx="8645700" cy="5700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2000">
                <a:solidFill>
                  <a:srgbClr val="FF0000"/>
                </a:solidFill>
                <a:latin typeface="Montserrat"/>
                <a:ea typeface="Montserrat"/>
                <a:cs typeface="Montserrat"/>
                <a:sym typeface="Montserrat"/>
              </a:rPr>
              <a:t>гистологически - воспаление</a:t>
            </a:r>
            <a:endParaRPr sz="2000">
              <a:solidFill>
                <a:srgbClr val="FF0000"/>
              </a:solidFill>
              <a:latin typeface="Montserrat"/>
              <a:ea typeface="Montserrat"/>
              <a:cs typeface="Montserrat"/>
              <a:sym typeface="Montserrat"/>
            </a:endParaRPr>
          </a:p>
        </p:txBody>
      </p:sp>
      <p:sp>
        <p:nvSpPr>
          <p:cNvPr id="2759" name="Google Shape;2759;p125">
            <a:hlinkClick/>
          </p:cNvPr>
          <p:cNvSpPr txBox="1"/>
          <p:nvPr>
            <p:ph type="ctrTitle"/>
          </p:nvPr>
        </p:nvSpPr>
        <p:spPr>
          <a:xfrm>
            <a:off x="283413" y="4109550"/>
            <a:ext cx="8526900" cy="7842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2000">
                <a:solidFill>
                  <a:srgbClr val="FF0000"/>
                </a:solidFill>
                <a:latin typeface="Montserrat"/>
                <a:ea typeface="Montserrat"/>
                <a:cs typeface="Montserrat"/>
                <a:sym typeface="Montserrat"/>
              </a:rPr>
              <a:t>то есть: 1. отек +/- 2. инфильтрация эпидермиса</a:t>
            </a:r>
            <a:endParaRPr sz="2000">
              <a:solidFill>
                <a:srgbClr val="FF0000"/>
              </a:solidFill>
              <a:latin typeface="Montserrat"/>
              <a:ea typeface="Montserrat"/>
              <a:cs typeface="Montserrat"/>
              <a:sym typeface="Montserrat"/>
            </a:endParaRPr>
          </a:p>
        </p:txBody>
      </p:sp>
      <p:pic>
        <p:nvPicPr>
          <p:cNvPr id="2760" name="Google Shape;2760;p125"/>
          <p:cNvPicPr preferRelativeResize="0"/>
          <p:nvPr/>
        </p:nvPicPr>
        <p:blipFill>
          <a:blip r:embed="rId3">
            <a:alphaModFix/>
          </a:blip>
          <a:stretch>
            <a:fillRect/>
          </a:stretch>
        </p:blipFill>
        <p:spPr>
          <a:xfrm>
            <a:off x="0" y="0"/>
            <a:ext cx="9093725" cy="36922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126">
            <a:hlinkClick/>
          </p:cNvPr>
          <p:cNvSpPr txBox="1"/>
          <p:nvPr>
            <p:ph type="ctrTitle"/>
          </p:nvPr>
        </p:nvSpPr>
        <p:spPr>
          <a:xfrm>
            <a:off x="1544525" y="162975"/>
            <a:ext cx="7367700" cy="7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400">
                <a:latin typeface="Montserrat"/>
                <a:ea typeface="Montserrat"/>
                <a:cs typeface="Montserrat"/>
                <a:sym typeface="Montserrat"/>
              </a:rPr>
              <a:t>Описание </a:t>
            </a:r>
            <a:r>
              <a:rPr lang="ru" sz="2400">
                <a:solidFill>
                  <a:srgbClr val="FF0000"/>
                </a:solidFill>
                <a:latin typeface="Montserrat"/>
                <a:ea typeface="Montserrat"/>
                <a:cs typeface="Montserrat"/>
                <a:sym typeface="Montserrat"/>
              </a:rPr>
              <a:t>патофизиологической </a:t>
            </a:r>
            <a:r>
              <a:rPr lang="ru" sz="2400">
                <a:latin typeface="Montserrat"/>
                <a:ea typeface="Montserrat"/>
                <a:cs typeface="Montserrat"/>
                <a:sym typeface="Montserrat"/>
              </a:rPr>
              <a:t>мы видели в лекции Ш. Рише</a:t>
            </a:r>
            <a:endParaRPr sz="2400">
              <a:solidFill>
                <a:srgbClr val="A0FCA0"/>
              </a:solidFill>
              <a:latin typeface="Montserrat"/>
              <a:ea typeface="Montserrat"/>
              <a:cs typeface="Montserrat"/>
              <a:sym typeface="Montserrat"/>
            </a:endParaRPr>
          </a:p>
        </p:txBody>
      </p:sp>
      <p:pic>
        <p:nvPicPr>
          <p:cNvPr id="2766" name="Google Shape;2766;p126"/>
          <p:cNvPicPr preferRelativeResize="0"/>
          <p:nvPr/>
        </p:nvPicPr>
        <p:blipFill>
          <a:blip r:embed="rId3">
            <a:alphaModFix/>
          </a:blip>
          <a:stretch>
            <a:fillRect/>
          </a:stretch>
        </p:blipFill>
        <p:spPr>
          <a:xfrm>
            <a:off x="205600" y="93275"/>
            <a:ext cx="1275474" cy="1551219"/>
          </a:xfrm>
          <a:prstGeom prst="rect">
            <a:avLst/>
          </a:prstGeom>
          <a:noFill/>
          <a:ln>
            <a:noFill/>
          </a:ln>
        </p:spPr>
      </p:pic>
      <p:sp>
        <p:nvSpPr>
          <p:cNvPr id="2767" name="Google Shape;2767;p126">
            <a:hlinkClick/>
          </p:cNvPr>
          <p:cNvSpPr txBox="1"/>
          <p:nvPr>
            <p:ph type="ctrTitle"/>
          </p:nvPr>
        </p:nvSpPr>
        <p:spPr>
          <a:xfrm>
            <a:off x="270500" y="1528525"/>
            <a:ext cx="6056400" cy="364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300">
                <a:latin typeface="Montserrat"/>
                <a:ea typeface="Montserrat"/>
                <a:cs typeface="Montserrat"/>
                <a:sym typeface="Montserrat"/>
              </a:rPr>
              <a:t>1. </a:t>
            </a:r>
            <a:r>
              <a:rPr b="1" lang="ru" sz="2300">
                <a:solidFill>
                  <a:srgbClr val="FF0000"/>
                </a:solidFill>
                <a:latin typeface="Montserrat"/>
                <a:ea typeface="Montserrat"/>
                <a:cs typeface="Montserrat"/>
                <a:sym typeface="Montserrat"/>
              </a:rPr>
              <a:t>артериаль</a:t>
            </a:r>
            <a:r>
              <a:rPr b="1" lang="ru" sz="2300">
                <a:solidFill>
                  <a:srgbClr val="4285F4"/>
                </a:solidFill>
                <a:latin typeface="Montserrat"/>
                <a:ea typeface="Montserrat"/>
                <a:cs typeface="Montserrat"/>
                <a:sym typeface="Montserrat"/>
              </a:rPr>
              <a:t>ное</a:t>
            </a:r>
            <a:r>
              <a:rPr b="1" lang="ru" sz="2300">
                <a:solidFill>
                  <a:srgbClr val="FF0000"/>
                </a:solidFill>
                <a:latin typeface="Montserrat"/>
                <a:ea typeface="Montserrat"/>
                <a:cs typeface="Montserrat"/>
                <a:sym typeface="Montserrat"/>
              </a:rPr>
              <a:t> давле</a:t>
            </a:r>
            <a:r>
              <a:rPr b="1" lang="ru" sz="2300">
                <a:solidFill>
                  <a:srgbClr val="4285F4"/>
                </a:solidFill>
                <a:latin typeface="Montserrat"/>
                <a:ea typeface="Montserrat"/>
                <a:cs typeface="Montserrat"/>
                <a:sym typeface="Montserrat"/>
              </a:rPr>
              <a:t>ние</a:t>
            </a:r>
            <a:endParaRPr b="1" sz="2300">
              <a:solidFill>
                <a:srgbClr val="4285F4"/>
              </a:solidFill>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ru" sz="2300">
                <a:latin typeface="Montserrat"/>
                <a:ea typeface="Montserrat"/>
                <a:cs typeface="Montserrat"/>
                <a:sym typeface="Montserrat"/>
              </a:rPr>
              <a:t>2. </a:t>
            </a:r>
            <a:r>
              <a:rPr b="1" lang="ru" sz="2300">
                <a:solidFill>
                  <a:srgbClr val="4285F4"/>
                </a:solidFill>
                <a:latin typeface="Montserrat"/>
                <a:ea typeface="Montserrat"/>
                <a:cs typeface="Montserrat"/>
                <a:sym typeface="Montserrat"/>
              </a:rPr>
              <a:t>ЖКТ</a:t>
            </a:r>
            <a:endParaRPr b="1" sz="2300">
              <a:solidFill>
                <a:srgbClr val="4285F4"/>
              </a:solidFill>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ru" sz="2300">
                <a:latin typeface="Montserrat"/>
                <a:ea typeface="Montserrat"/>
                <a:cs typeface="Montserrat"/>
                <a:sym typeface="Montserrat"/>
              </a:rPr>
              <a:t>3. </a:t>
            </a:r>
            <a:r>
              <a:rPr b="1" lang="ru" sz="2300">
                <a:solidFill>
                  <a:srgbClr val="4285F4"/>
                </a:solidFill>
                <a:latin typeface="Montserrat"/>
                <a:ea typeface="Montserrat"/>
                <a:cs typeface="Montserrat"/>
                <a:sym typeface="Montserrat"/>
              </a:rPr>
              <a:t>“глаза осунулись”</a:t>
            </a:r>
            <a:endParaRPr b="1" sz="2300">
              <a:solidFill>
                <a:srgbClr val="4285F4"/>
              </a:solidFill>
              <a:latin typeface="Montserrat"/>
              <a:ea typeface="Montserrat"/>
              <a:cs typeface="Montserrat"/>
              <a:sym typeface="Montserrat"/>
            </a:endParaRPr>
          </a:p>
          <a:p>
            <a:pPr indent="0" lvl="0" marL="0" rtl="0" algn="l">
              <a:spcBef>
                <a:spcPts val="0"/>
              </a:spcBef>
              <a:spcAft>
                <a:spcPts val="0"/>
              </a:spcAft>
              <a:buNone/>
            </a:pPr>
            <a:r>
              <a:t/>
            </a:r>
            <a:endParaRPr sz="3000">
              <a:latin typeface="Montserrat"/>
              <a:ea typeface="Montserrat"/>
              <a:cs typeface="Montserrat"/>
              <a:sym typeface="Montserrat"/>
            </a:endParaRPr>
          </a:p>
          <a:p>
            <a:pPr indent="0" lvl="0" marL="0" rtl="0" algn="l">
              <a:spcBef>
                <a:spcPts val="0"/>
              </a:spcBef>
              <a:spcAft>
                <a:spcPts val="0"/>
              </a:spcAft>
              <a:buNone/>
            </a:pPr>
            <a:r>
              <a:rPr lang="ru" sz="2300">
                <a:solidFill>
                  <a:srgbClr val="BB628E"/>
                </a:solidFill>
                <a:latin typeface="Montserrat"/>
                <a:ea typeface="Montserrat"/>
                <a:cs typeface="Montserrat"/>
                <a:sym typeface="Montserrat"/>
              </a:rPr>
              <a:t>4. </a:t>
            </a:r>
            <a:r>
              <a:rPr b="1" lang="ru" sz="2300">
                <a:solidFill>
                  <a:srgbClr val="BB628E"/>
                </a:solidFill>
                <a:latin typeface="Montserrat"/>
                <a:ea typeface="Montserrat"/>
                <a:cs typeface="Montserrat"/>
                <a:sym typeface="Montserrat"/>
              </a:rPr>
              <a:t>дыхание</a:t>
            </a:r>
            <a:endParaRPr b="1" sz="2300">
              <a:solidFill>
                <a:srgbClr val="BB628E"/>
              </a:solidFill>
              <a:latin typeface="Montserrat"/>
              <a:ea typeface="Montserrat"/>
              <a:cs typeface="Montserrat"/>
              <a:sym typeface="Montserrat"/>
            </a:endParaRPr>
          </a:p>
          <a:p>
            <a:pPr indent="0" lvl="0" marL="0" rtl="0" algn="l">
              <a:spcBef>
                <a:spcPts val="0"/>
              </a:spcBef>
              <a:spcAft>
                <a:spcPts val="0"/>
              </a:spcAft>
              <a:buNone/>
            </a:pPr>
            <a:r>
              <a:t/>
            </a:r>
            <a:endParaRPr sz="3000">
              <a:latin typeface="Montserrat"/>
              <a:ea typeface="Montserrat"/>
              <a:cs typeface="Montserrat"/>
              <a:sym typeface="Montserrat"/>
            </a:endParaRPr>
          </a:p>
          <a:p>
            <a:pPr indent="0" lvl="0" marL="0" rtl="0" algn="l">
              <a:spcBef>
                <a:spcPts val="0"/>
              </a:spcBef>
              <a:spcAft>
                <a:spcPts val="0"/>
              </a:spcAft>
              <a:buNone/>
            </a:pPr>
            <a:r>
              <a:rPr lang="ru" sz="2300">
                <a:latin typeface="Montserrat"/>
                <a:ea typeface="Montserrat"/>
                <a:cs typeface="Montserrat"/>
                <a:sym typeface="Montserrat"/>
              </a:rPr>
              <a:t>5. сознание </a:t>
            </a:r>
            <a:endParaRPr sz="2300">
              <a:latin typeface="Montserrat"/>
              <a:ea typeface="Montserrat"/>
              <a:cs typeface="Montserrat"/>
              <a:sym typeface="Montserrat"/>
            </a:endParaRPr>
          </a:p>
          <a:p>
            <a:pPr indent="0" lvl="0" marL="0" rtl="0" algn="l">
              <a:spcBef>
                <a:spcPts val="0"/>
              </a:spcBef>
              <a:spcAft>
                <a:spcPts val="0"/>
              </a:spcAft>
              <a:buNone/>
            </a:pPr>
            <a:r>
              <a:rPr lang="ru" sz="1400">
                <a:solidFill>
                  <a:srgbClr val="999999"/>
                </a:solidFill>
                <a:latin typeface="Montserrat"/>
                <a:ea typeface="Montserrat"/>
                <a:cs typeface="Montserrat"/>
                <a:sym typeface="Montserrat"/>
              </a:rPr>
              <a:t>(плохое дыхание, низкое давление, плохо доставляется О2)</a:t>
            </a:r>
            <a:endParaRPr sz="1400">
              <a:solidFill>
                <a:srgbClr val="999999"/>
              </a:solidFill>
              <a:latin typeface="Montserrat"/>
              <a:ea typeface="Montserrat"/>
              <a:cs typeface="Montserrat"/>
              <a:sym typeface="Montserrat"/>
            </a:endParaRPr>
          </a:p>
        </p:txBody>
      </p:sp>
      <p:grpSp>
        <p:nvGrpSpPr>
          <p:cNvPr id="2768" name="Google Shape;2768;p126"/>
          <p:cNvGrpSpPr/>
          <p:nvPr/>
        </p:nvGrpSpPr>
        <p:grpSpPr>
          <a:xfrm>
            <a:off x="6996000" y="1032408"/>
            <a:ext cx="1275480" cy="1712847"/>
            <a:chOff x="4761200" y="2098950"/>
            <a:chExt cx="1062900" cy="1497375"/>
          </a:xfrm>
        </p:grpSpPr>
        <p:sp>
          <p:nvSpPr>
            <p:cNvPr id="2769" name="Google Shape;2769;p126"/>
            <p:cNvSpPr/>
            <p:nvPr/>
          </p:nvSpPr>
          <p:spPr>
            <a:xfrm>
              <a:off x="4761200" y="2363225"/>
              <a:ext cx="1062900" cy="958200"/>
            </a:xfrm>
            <a:prstGeom prst="ellipse">
              <a:avLst/>
            </a:prstGeom>
            <a:solidFill>
              <a:schemeClr val="lt1"/>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70" name="Google Shape;2770;p126"/>
            <p:cNvCxnSpPr/>
            <p:nvPr/>
          </p:nvCxnSpPr>
          <p:spPr>
            <a:xfrm flipH="1" rot="10800000">
              <a:off x="5436075" y="2098950"/>
              <a:ext cx="303000" cy="472800"/>
            </a:xfrm>
            <a:prstGeom prst="straightConnector1">
              <a:avLst/>
            </a:prstGeom>
            <a:noFill/>
            <a:ln cap="flat" cmpd="sng" w="38100">
              <a:solidFill>
                <a:srgbClr val="00D2D2"/>
              </a:solidFill>
              <a:prstDash val="solid"/>
              <a:round/>
              <a:headEnd len="med" w="med" type="none"/>
              <a:tailEnd len="med" w="med" type="triangle"/>
            </a:ln>
          </p:spPr>
        </p:cxnSp>
        <p:cxnSp>
          <p:nvCxnSpPr>
            <p:cNvPr id="2771" name="Google Shape;2771;p126"/>
            <p:cNvCxnSpPr/>
            <p:nvPr/>
          </p:nvCxnSpPr>
          <p:spPr>
            <a:xfrm flipH="1">
              <a:off x="4827288" y="3131325"/>
              <a:ext cx="278100" cy="465000"/>
            </a:xfrm>
            <a:prstGeom prst="straightConnector1">
              <a:avLst/>
            </a:prstGeom>
            <a:noFill/>
            <a:ln cap="flat" cmpd="sng" w="38100">
              <a:solidFill>
                <a:srgbClr val="00D2D2"/>
              </a:solidFill>
              <a:prstDash val="solid"/>
              <a:round/>
              <a:headEnd len="med" w="med" type="none"/>
              <a:tailEnd len="med" w="med" type="triangle"/>
            </a:ln>
          </p:spPr>
        </p:cxnSp>
      </p:grpSp>
      <p:sp>
        <p:nvSpPr>
          <p:cNvPr id="2772" name="Google Shape;2772;p126"/>
          <p:cNvSpPr/>
          <p:nvPr/>
        </p:nvSpPr>
        <p:spPr>
          <a:xfrm rot="-2866056">
            <a:off x="7875894" y="1796519"/>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773" name="Google Shape;2773;p126"/>
          <p:cNvGrpSpPr/>
          <p:nvPr/>
        </p:nvGrpSpPr>
        <p:grpSpPr>
          <a:xfrm>
            <a:off x="6184412" y="2707231"/>
            <a:ext cx="1032500" cy="879875"/>
            <a:chOff x="4095000" y="3273756"/>
            <a:chExt cx="1032500" cy="879875"/>
          </a:xfrm>
        </p:grpSpPr>
        <p:sp>
          <p:nvSpPr>
            <p:cNvPr id="2774" name="Google Shape;2774;p126"/>
            <p:cNvSpPr/>
            <p:nvPr/>
          </p:nvSpPr>
          <p:spPr>
            <a:xfrm rot="-2866056">
              <a:off x="4327144" y="359054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5" name="Google Shape;2775;p126"/>
            <p:cNvSpPr/>
            <p:nvPr/>
          </p:nvSpPr>
          <p:spPr>
            <a:xfrm rot="-2866056">
              <a:off x="41419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6" name="Google Shape;2776;p126"/>
            <p:cNvSpPr/>
            <p:nvPr/>
          </p:nvSpPr>
          <p:spPr>
            <a:xfrm rot="-2866056">
              <a:off x="4499219" y="38842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7" name="Google Shape;2777;p126"/>
            <p:cNvSpPr/>
            <p:nvPr/>
          </p:nvSpPr>
          <p:spPr>
            <a:xfrm rot="-2866056">
              <a:off x="4645144" y="35695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8" name="Google Shape;2778;p126"/>
            <p:cNvSpPr/>
            <p:nvPr/>
          </p:nvSpPr>
          <p:spPr>
            <a:xfrm rot="-2866056">
              <a:off x="4459969" y="3319119"/>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9" name="Google Shape;2779;p126"/>
            <p:cNvSpPr/>
            <p:nvPr/>
          </p:nvSpPr>
          <p:spPr>
            <a:xfrm rot="-2866056">
              <a:off x="48564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780" name="Google Shape;2780;p126">
            <a:hlinkClick/>
          </p:cNvPr>
          <p:cNvSpPr txBox="1"/>
          <p:nvPr>
            <p:ph type="ctrTitle"/>
          </p:nvPr>
        </p:nvSpPr>
        <p:spPr>
          <a:xfrm>
            <a:off x="5430900" y="1732325"/>
            <a:ext cx="2061600" cy="406200"/>
          </a:xfrm>
          <a:prstGeom prst="rect">
            <a:avLst/>
          </a:prstGeom>
          <a:solidFill>
            <a:schemeClr val="lt1"/>
          </a:solidFill>
        </p:spPr>
        <p:txBody>
          <a:bodyPr anchorCtr="0" anchor="b" bIns="91425" lIns="91425" spcFirstLastPara="1" rIns="91425" wrap="square" tIns="91425">
            <a:noAutofit/>
          </a:bodyPr>
          <a:lstStyle/>
          <a:p>
            <a:pPr indent="0" lvl="0" marL="0" rtl="0" algn="l">
              <a:spcBef>
                <a:spcPts val="0"/>
              </a:spcBef>
              <a:spcAft>
                <a:spcPts val="0"/>
              </a:spcAft>
              <a:buNone/>
            </a:pPr>
            <a:r>
              <a:rPr b="1" lang="ru" sz="1700">
                <a:solidFill>
                  <a:srgbClr val="FF0000"/>
                </a:solidFill>
                <a:latin typeface="Montserrat"/>
                <a:ea typeface="Montserrat"/>
                <a:cs typeface="Montserrat"/>
                <a:sym typeface="Montserrat"/>
              </a:rPr>
              <a:t>вазодилатация</a:t>
            </a:r>
            <a:endParaRPr b="1" sz="1700">
              <a:solidFill>
                <a:srgbClr val="FF0000"/>
              </a:solidFill>
              <a:latin typeface="Montserrat"/>
              <a:ea typeface="Montserrat"/>
              <a:cs typeface="Montserrat"/>
              <a:sym typeface="Montserrat"/>
            </a:endParaRPr>
          </a:p>
        </p:txBody>
      </p:sp>
      <p:sp>
        <p:nvSpPr>
          <p:cNvPr id="2781" name="Google Shape;2781;p126">
            <a:hlinkClick/>
          </p:cNvPr>
          <p:cNvSpPr txBox="1"/>
          <p:nvPr>
            <p:ph type="ctrTitle"/>
          </p:nvPr>
        </p:nvSpPr>
        <p:spPr>
          <a:xfrm>
            <a:off x="5854500" y="3513013"/>
            <a:ext cx="1747200" cy="33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ru" sz="1500">
                <a:solidFill>
                  <a:srgbClr val="4A86E8"/>
                </a:solidFill>
                <a:latin typeface="Montserrat"/>
                <a:ea typeface="Montserrat"/>
                <a:cs typeface="Montserrat"/>
                <a:sym typeface="Montserrat"/>
              </a:rPr>
              <a:t>экстравазация</a:t>
            </a:r>
            <a:endParaRPr sz="1500">
              <a:solidFill>
                <a:srgbClr val="999999"/>
              </a:solidFill>
              <a:latin typeface="Montserrat"/>
              <a:ea typeface="Montserrat"/>
              <a:cs typeface="Montserrat"/>
              <a:sym typeface="Montserrat"/>
            </a:endParaRPr>
          </a:p>
        </p:txBody>
      </p:sp>
      <p:sp>
        <p:nvSpPr>
          <p:cNvPr id="2782" name="Google Shape;2782;p126">
            <a:hlinkClick/>
          </p:cNvPr>
          <p:cNvSpPr txBox="1"/>
          <p:nvPr>
            <p:ph type="ctrTitle"/>
          </p:nvPr>
        </p:nvSpPr>
        <p:spPr>
          <a:xfrm rot="-5400000">
            <a:off x="3435500" y="3683725"/>
            <a:ext cx="1507200" cy="5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ru" sz="1400">
                <a:solidFill>
                  <a:srgbClr val="A64D79"/>
                </a:solidFill>
                <a:latin typeface="Montserrat"/>
                <a:ea typeface="Montserrat"/>
                <a:cs typeface="Montserrat"/>
                <a:sym typeface="Montserrat"/>
              </a:rPr>
              <a:t>бронхоспазм</a:t>
            </a:r>
            <a:endParaRPr b="1" sz="1400">
              <a:solidFill>
                <a:srgbClr val="A64D79"/>
              </a:solidFill>
              <a:latin typeface="Montserrat"/>
              <a:ea typeface="Montserrat"/>
              <a:cs typeface="Montserrat"/>
              <a:sym typeface="Montserrat"/>
            </a:endParaRPr>
          </a:p>
        </p:txBody>
      </p:sp>
      <p:sp>
        <p:nvSpPr>
          <p:cNvPr id="2783" name="Google Shape;2783;p126">
            <a:hlinkClick/>
          </p:cNvPr>
          <p:cNvSpPr txBox="1"/>
          <p:nvPr>
            <p:ph type="ctrTitle"/>
          </p:nvPr>
        </p:nvSpPr>
        <p:spPr>
          <a:xfrm>
            <a:off x="7115150" y="2434700"/>
            <a:ext cx="1670400" cy="53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ru" sz="1200">
                <a:solidFill>
                  <a:srgbClr val="FF0000"/>
                </a:solidFill>
                <a:latin typeface="Montserrat"/>
                <a:ea typeface="Montserrat"/>
                <a:cs typeface="Montserrat"/>
                <a:sym typeface="Montserrat"/>
              </a:rPr>
              <a:t>повышение </a:t>
            </a:r>
            <a:endParaRPr b="1" sz="1200">
              <a:solidFill>
                <a:srgbClr val="FF0000"/>
              </a:solidFill>
              <a:latin typeface="Montserrat"/>
              <a:ea typeface="Montserrat"/>
              <a:cs typeface="Montserrat"/>
              <a:sym typeface="Montserrat"/>
            </a:endParaRPr>
          </a:p>
          <a:p>
            <a:pPr indent="0" lvl="0" marL="0" rtl="0" algn="r">
              <a:spcBef>
                <a:spcPts val="0"/>
              </a:spcBef>
              <a:spcAft>
                <a:spcPts val="0"/>
              </a:spcAft>
              <a:buNone/>
            </a:pPr>
            <a:r>
              <a:rPr b="1" lang="ru" sz="1200">
                <a:solidFill>
                  <a:srgbClr val="FF0000"/>
                </a:solidFill>
                <a:latin typeface="Montserrat"/>
                <a:ea typeface="Montserrat"/>
                <a:cs typeface="Montserrat"/>
                <a:sym typeface="Montserrat"/>
              </a:rPr>
              <a:t>проницаемости</a:t>
            </a:r>
            <a:endParaRPr b="1" sz="1200">
              <a:solidFill>
                <a:srgbClr val="FF0000"/>
              </a:solidFill>
              <a:latin typeface="Montserrat"/>
              <a:ea typeface="Montserrat"/>
              <a:cs typeface="Montserrat"/>
              <a:sym typeface="Montserrat"/>
            </a:endParaRPr>
          </a:p>
        </p:txBody>
      </p:sp>
      <p:grpSp>
        <p:nvGrpSpPr>
          <p:cNvPr id="2784" name="Google Shape;2784;p126"/>
          <p:cNvGrpSpPr/>
          <p:nvPr/>
        </p:nvGrpSpPr>
        <p:grpSpPr>
          <a:xfrm>
            <a:off x="3075350" y="3437400"/>
            <a:ext cx="1057375" cy="934400"/>
            <a:chOff x="3853700" y="3855950"/>
            <a:chExt cx="1057375" cy="934400"/>
          </a:xfrm>
        </p:grpSpPr>
        <p:sp>
          <p:nvSpPr>
            <p:cNvPr id="2785" name="Google Shape;2785;p126"/>
            <p:cNvSpPr/>
            <p:nvPr/>
          </p:nvSpPr>
          <p:spPr>
            <a:xfrm>
              <a:off x="3971900" y="3962125"/>
              <a:ext cx="781500" cy="735900"/>
            </a:xfrm>
            <a:prstGeom prst="ellipse">
              <a:avLst/>
            </a:prstGeom>
            <a:solidFill>
              <a:schemeClr val="lt1"/>
            </a:solidFill>
            <a:ln cap="flat" cmpd="sng" w="1524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86" name="Google Shape;2786;p126"/>
            <p:cNvCxnSpPr/>
            <p:nvPr/>
          </p:nvCxnSpPr>
          <p:spPr>
            <a:xfrm>
              <a:off x="3853700" y="3855950"/>
              <a:ext cx="247200" cy="226200"/>
            </a:xfrm>
            <a:prstGeom prst="straightConnector1">
              <a:avLst/>
            </a:prstGeom>
            <a:noFill/>
            <a:ln cap="flat" cmpd="sng" w="38100">
              <a:solidFill>
                <a:srgbClr val="00D2D2"/>
              </a:solidFill>
              <a:prstDash val="solid"/>
              <a:round/>
              <a:headEnd len="med" w="med" type="none"/>
              <a:tailEnd len="med" w="med" type="triangle"/>
            </a:ln>
          </p:spPr>
        </p:cxnSp>
        <p:cxnSp>
          <p:nvCxnSpPr>
            <p:cNvPr id="2787" name="Google Shape;2787;p126"/>
            <p:cNvCxnSpPr/>
            <p:nvPr/>
          </p:nvCxnSpPr>
          <p:spPr>
            <a:xfrm rot="10800000">
              <a:off x="4642875" y="4557550"/>
              <a:ext cx="268200" cy="232800"/>
            </a:xfrm>
            <a:prstGeom prst="straightConnector1">
              <a:avLst/>
            </a:prstGeom>
            <a:noFill/>
            <a:ln cap="flat" cmpd="sng" w="38100">
              <a:solidFill>
                <a:srgbClr val="00D2D2"/>
              </a:solidFill>
              <a:prstDash val="solid"/>
              <a:round/>
              <a:headEnd len="med" w="med" type="none"/>
              <a:tailEnd len="med" w="med" type="triangle"/>
            </a:ln>
          </p:spPr>
        </p:cxnSp>
      </p:grpSp>
      <p:sp>
        <p:nvSpPr>
          <p:cNvPr id="2788" name="Google Shape;2788;p126">
            <a:hlinkClick/>
          </p:cNvPr>
          <p:cNvSpPr txBox="1"/>
          <p:nvPr>
            <p:ph type="ctrTitle"/>
          </p:nvPr>
        </p:nvSpPr>
        <p:spPr>
          <a:xfrm>
            <a:off x="5918763" y="2028500"/>
            <a:ext cx="915900" cy="406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1700">
                <a:solidFill>
                  <a:srgbClr val="999999"/>
                </a:solidFill>
                <a:latin typeface="Montserrat"/>
                <a:ea typeface="Montserrat"/>
                <a:cs typeface="Montserrat"/>
                <a:sym typeface="Montserrat"/>
              </a:rPr>
              <a:t>ОПСС</a:t>
            </a:r>
            <a:endParaRPr sz="1700">
              <a:solidFill>
                <a:srgbClr val="999999"/>
              </a:solidFill>
              <a:latin typeface="Montserrat"/>
              <a:ea typeface="Montserrat"/>
              <a:cs typeface="Montserrat"/>
              <a:sym typeface="Montserrat"/>
            </a:endParaRPr>
          </a:p>
        </p:txBody>
      </p:sp>
      <p:cxnSp>
        <p:nvCxnSpPr>
          <p:cNvPr id="2789" name="Google Shape;2789;p126"/>
          <p:cNvCxnSpPr/>
          <p:nvPr/>
        </p:nvCxnSpPr>
        <p:spPr>
          <a:xfrm>
            <a:off x="4588500" y="2084525"/>
            <a:ext cx="842400" cy="3300"/>
          </a:xfrm>
          <a:prstGeom prst="straightConnector1">
            <a:avLst/>
          </a:prstGeom>
          <a:noFill/>
          <a:ln cap="flat" cmpd="sng" w="38100">
            <a:solidFill>
              <a:srgbClr val="FF0000"/>
            </a:solidFill>
            <a:prstDash val="dot"/>
            <a:round/>
            <a:headEnd len="med" w="med" type="none"/>
            <a:tailEnd len="med" w="med" type="none"/>
          </a:ln>
        </p:spPr>
      </p:cxnSp>
      <p:cxnSp>
        <p:nvCxnSpPr>
          <p:cNvPr id="2790" name="Google Shape;2790;p126"/>
          <p:cNvCxnSpPr/>
          <p:nvPr/>
        </p:nvCxnSpPr>
        <p:spPr>
          <a:xfrm>
            <a:off x="4614525" y="2268425"/>
            <a:ext cx="846900" cy="858900"/>
          </a:xfrm>
          <a:prstGeom prst="straightConnector1">
            <a:avLst/>
          </a:prstGeom>
          <a:noFill/>
          <a:ln cap="flat" cmpd="sng" w="38100">
            <a:solidFill>
              <a:srgbClr val="4285F4"/>
            </a:solidFill>
            <a:prstDash val="dot"/>
            <a:round/>
            <a:headEnd len="med" w="med" type="none"/>
            <a:tailEnd len="med" w="med" type="none"/>
          </a:ln>
        </p:spPr>
      </p:cxnSp>
      <p:sp>
        <p:nvSpPr>
          <p:cNvPr id="2791" name="Google Shape;2791;p126">
            <a:hlinkClick/>
          </p:cNvPr>
          <p:cNvSpPr txBox="1"/>
          <p:nvPr>
            <p:ph type="ctrTitle"/>
          </p:nvPr>
        </p:nvSpPr>
        <p:spPr>
          <a:xfrm>
            <a:off x="7545550" y="1967675"/>
            <a:ext cx="915900" cy="406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1700">
                <a:solidFill>
                  <a:srgbClr val="999999"/>
                </a:solidFill>
                <a:latin typeface="Montserrat"/>
                <a:ea typeface="Montserrat"/>
                <a:cs typeface="Montserrat"/>
                <a:sym typeface="Montserrat"/>
              </a:rPr>
              <a:t>ОЦК</a:t>
            </a:r>
            <a:endParaRPr sz="1700">
              <a:solidFill>
                <a:srgbClr val="999999"/>
              </a:solidFill>
              <a:latin typeface="Montserrat"/>
              <a:ea typeface="Montserrat"/>
              <a:cs typeface="Montserrat"/>
              <a:sym typeface="Montserrat"/>
            </a:endParaRPr>
          </a:p>
        </p:txBody>
      </p:sp>
      <p:cxnSp>
        <p:nvCxnSpPr>
          <p:cNvPr id="2792" name="Google Shape;2792;p126"/>
          <p:cNvCxnSpPr/>
          <p:nvPr/>
        </p:nvCxnSpPr>
        <p:spPr>
          <a:xfrm>
            <a:off x="5430900" y="3144013"/>
            <a:ext cx="712200" cy="6300"/>
          </a:xfrm>
          <a:prstGeom prst="straightConnector1">
            <a:avLst/>
          </a:prstGeom>
          <a:noFill/>
          <a:ln cap="flat" cmpd="sng" w="38100">
            <a:solidFill>
              <a:srgbClr val="4285F4"/>
            </a:solidFill>
            <a:prstDash val="dot"/>
            <a:round/>
            <a:headEnd len="med" w="med" type="none"/>
            <a:tailEnd len="med" w="med" type="none"/>
          </a:ln>
        </p:spPr>
      </p:cxnSp>
      <p:cxnSp>
        <p:nvCxnSpPr>
          <p:cNvPr id="2793" name="Google Shape;2793;p126"/>
          <p:cNvCxnSpPr/>
          <p:nvPr/>
        </p:nvCxnSpPr>
        <p:spPr>
          <a:xfrm>
            <a:off x="1544525" y="2558988"/>
            <a:ext cx="3096600" cy="15000"/>
          </a:xfrm>
          <a:prstGeom prst="straightConnector1">
            <a:avLst/>
          </a:prstGeom>
          <a:noFill/>
          <a:ln cap="flat" cmpd="sng" w="38100">
            <a:solidFill>
              <a:srgbClr val="4285F4"/>
            </a:solidFill>
            <a:prstDash val="dot"/>
            <a:round/>
            <a:headEnd len="med" w="med" type="none"/>
            <a:tailEnd len="med" w="med" type="none"/>
          </a:ln>
        </p:spPr>
      </p:cxnSp>
      <p:cxnSp>
        <p:nvCxnSpPr>
          <p:cNvPr id="2794" name="Google Shape;2794;p126"/>
          <p:cNvCxnSpPr/>
          <p:nvPr/>
        </p:nvCxnSpPr>
        <p:spPr>
          <a:xfrm flipH="1" rot="10800000">
            <a:off x="3680675" y="3040425"/>
            <a:ext cx="1387200" cy="3300"/>
          </a:xfrm>
          <a:prstGeom prst="straightConnector1">
            <a:avLst/>
          </a:prstGeom>
          <a:noFill/>
          <a:ln cap="flat" cmpd="sng" w="38100">
            <a:solidFill>
              <a:srgbClr val="4285F4"/>
            </a:solidFill>
            <a:prstDash val="dot"/>
            <a:round/>
            <a:headEnd len="med" w="med" type="none"/>
            <a:tailEnd len="med" w="med" type="none"/>
          </a:ln>
        </p:spPr>
      </p:cxnSp>
      <p:cxnSp>
        <p:nvCxnSpPr>
          <p:cNvPr id="2795" name="Google Shape;2795;p126"/>
          <p:cNvCxnSpPr/>
          <p:nvPr/>
        </p:nvCxnSpPr>
        <p:spPr>
          <a:xfrm>
            <a:off x="2286950" y="3908188"/>
            <a:ext cx="712200" cy="6300"/>
          </a:xfrm>
          <a:prstGeom prst="straightConnector1">
            <a:avLst/>
          </a:prstGeom>
          <a:noFill/>
          <a:ln cap="flat" cmpd="sng" w="38100">
            <a:solidFill>
              <a:srgbClr val="BB628E"/>
            </a:solidFill>
            <a:prstDash val="dot"/>
            <a:round/>
            <a:headEnd len="med" w="med" type="none"/>
            <a:tailEnd len="med" w="med" type="none"/>
          </a:ln>
        </p:spPr>
      </p:cxnSp>
      <p:grpSp>
        <p:nvGrpSpPr>
          <p:cNvPr id="2796" name="Google Shape;2796;p126"/>
          <p:cNvGrpSpPr/>
          <p:nvPr/>
        </p:nvGrpSpPr>
        <p:grpSpPr>
          <a:xfrm>
            <a:off x="5573106" y="737023"/>
            <a:ext cx="2999993" cy="2698313"/>
            <a:chOff x="422750" y="400700"/>
            <a:chExt cx="529800" cy="487500"/>
          </a:xfrm>
        </p:grpSpPr>
        <p:sp>
          <p:nvSpPr>
            <p:cNvPr id="2797" name="Google Shape;2797;p126"/>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8" name="Google Shape;2798;p126"/>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FF0000"/>
                  </a:solidFill>
                </a:rPr>
                <a:t>?</a:t>
              </a:r>
              <a:endParaRPr sz="15000">
                <a:solidFill>
                  <a:srgbClr val="FF0000"/>
                </a:solidFill>
              </a:endParaRPr>
            </a:p>
          </p:txBody>
        </p:sp>
      </p:grpSp>
      <p:grpSp>
        <p:nvGrpSpPr>
          <p:cNvPr id="2799" name="Google Shape;2799;p126"/>
          <p:cNvGrpSpPr/>
          <p:nvPr/>
        </p:nvGrpSpPr>
        <p:grpSpPr>
          <a:xfrm>
            <a:off x="2999162" y="3278020"/>
            <a:ext cx="1525559" cy="1346329"/>
            <a:chOff x="422750" y="400700"/>
            <a:chExt cx="529800" cy="487500"/>
          </a:xfrm>
        </p:grpSpPr>
        <p:sp>
          <p:nvSpPr>
            <p:cNvPr id="2800" name="Google Shape;2800;p126"/>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1" name="Google Shape;2801;p126"/>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BB628E"/>
                  </a:solidFill>
                </a:rPr>
                <a:t>?</a:t>
              </a:r>
              <a:endParaRPr sz="7200">
                <a:solidFill>
                  <a:srgbClr val="BB628E"/>
                </a:solidFill>
              </a:endParaRPr>
            </a:p>
          </p:txBody>
        </p:sp>
      </p:grpSp>
      <p:sp>
        <p:nvSpPr>
          <p:cNvPr id="2802" name="Google Shape;2802;p126">
            <a:hlinkClick/>
          </p:cNvPr>
          <p:cNvSpPr txBox="1"/>
          <p:nvPr>
            <p:ph type="ctrTitle"/>
          </p:nvPr>
        </p:nvSpPr>
        <p:spPr>
          <a:xfrm>
            <a:off x="5758488" y="3554275"/>
            <a:ext cx="2629200" cy="66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200">
                <a:solidFill>
                  <a:srgbClr val="999999"/>
                </a:solidFill>
                <a:latin typeface="Montserrat"/>
                <a:ea typeface="Montserrat"/>
                <a:cs typeface="Montserrat"/>
                <a:sym typeface="Montserrat"/>
              </a:rPr>
              <a:t>(экстра - за пределами</a:t>
            </a:r>
            <a:endParaRPr sz="12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1200">
                <a:solidFill>
                  <a:srgbClr val="999999"/>
                </a:solidFill>
                <a:latin typeface="Montserrat"/>
                <a:ea typeface="Montserrat"/>
                <a:cs typeface="Montserrat"/>
                <a:sym typeface="Montserrat"/>
              </a:rPr>
              <a:t>      ваза - сосуд)</a:t>
            </a:r>
            <a:endParaRPr sz="1200">
              <a:solidFill>
                <a:srgbClr val="999999"/>
              </a:solidFill>
              <a:latin typeface="Montserrat"/>
              <a:ea typeface="Montserrat"/>
              <a:cs typeface="Montserrat"/>
              <a:sym typeface="Montserrat"/>
            </a:endParaRPr>
          </a:p>
        </p:txBody>
      </p:sp>
      <p:grpSp>
        <p:nvGrpSpPr>
          <p:cNvPr id="2803" name="Google Shape;2803;p126"/>
          <p:cNvGrpSpPr/>
          <p:nvPr/>
        </p:nvGrpSpPr>
        <p:grpSpPr>
          <a:xfrm>
            <a:off x="5965325" y="2990383"/>
            <a:ext cx="1525559" cy="1346329"/>
            <a:chOff x="422750" y="400700"/>
            <a:chExt cx="529800" cy="487500"/>
          </a:xfrm>
        </p:grpSpPr>
        <p:sp>
          <p:nvSpPr>
            <p:cNvPr id="2804" name="Google Shape;2804;p126"/>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5" name="Google Shape;2805;p126"/>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4285F4"/>
                  </a:solidFill>
                </a:rPr>
                <a:t>?</a:t>
              </a:r>
              <a:endParaRPr sz="7200">
                <a:solidFill>
                  <a:srgbClr val="4285F4"/>
                </a:solidFill>
              </a:endParaRPr>
            </a:p>
          </p:txBody>
        </p:sp>
      </p:grpSp>
      <p:sp>
        <p:nvSpPr>
          <p:cNvPr id="2806" name="Google Shape;2806;p126">
            <a:hlinkClick/>
          </p:cNvPr>
          <p:cNvSpPr txBox="1"/>
          <p:nvPr>
            <p:ph type="ctrTitle"/>
          </p:nvPr>
        </p:nvSpPr>
        <p:spPr>
          <a:xfrm>
            <a:off x="1605425" y="1108325"/>
            <a:ext cx="2919300" cy="62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700" u="sng">
                <a:solidFill>
                  <a:srgbClr val="B7B7B7"/>
                </a:solidFill>
                <a:latin typeface="Montserrat"/>
                <a:ea typeface="Montserrat"/>
                <a:cs typeface="Montserrat"/>
                <a:sym typeface="Montserrat"/>
              </a:rPr>
              <a:t>Почему наблюдаются </a:t>
            </a:r>
            <a:endParaRPr sz="1700" u="sng">
              <a:solidFill>
                <a:srgbClr val="B7B7B7"/>
              </a:solidFill>
              <a:latin typeface="Montserrat"/>
              <a:ea typeface="Montserrat"/>
              <a:cs typeface="Montserrat"/>
              <a:sym typeface="Montserrat"/>
            </a:endParaRPr>
          </a:p>
          <a:p>
            <a:pPr indent="0" lvl="0" marL="0" rtl="0" algn="ctr">
              <a:spcBef>
                <a:spcPts val="0"/>
              </a:spcBef>
              <a:spcAft>
                <a:spcPts val="0"/>
              </a:spcAft>
              <a:buNone/>
            </a:pPr>
            <a:r>
              <a:rPr lang="ru" sz="1700" u="sng">
                <a:solidFill>
                  <a:srgbClr val="B7B7B7"/>
                </a:solidFill>
                <a:latin typeface="Montserrat"/>
                <a:ea typeface="Montserrat"/>
                <a:cs typeface="Montserrat"/>
                <a:sym typeface="Montserrat"/>
              </a:rPr>
              <a:t>эти симптомы?</a:t>
            </a:r>
            <a:endParaRPr sz="1700" u="sng">
              <a:solidFill>
                <a:srgbClr val="B7B7B7"/>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127">
            <a:hlinkClick/>
          </p:cNvPr>
          <p:cNvSpPr txBox="1"/>
          <p:nvPr>
            <p:ph type="ctrTitle"/>
          </p:nvPr>
        </p:nvSpPr>
        <p:spPr>
          <a:xfrm>
            <a:off x="75850" y="894000"/>
            <a:ext cx="9299400" cy="4249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4066">
                <a:solidFill>
                  <a:srgbClr val="999999"/>
                </a:solidFill>
                <a:latin typeface="Montserrat"/>
                <a:ea typeface="Montserrat"/>
                <a:cs typeface="Montserrat"/>
                <a:sym typeface="Montserrat"/>
              </a:rPr>
              <a:t>Итак,</a:t>
            </a:r>
            <a:endParaRPr sz="4066">
              <a:solidFill>
                <a:srgbClr val="999999"/>
              </a:solidFill>
              <a:latin typeface="Montserrat"/>
              <a:ea typeface="Montserrat"/>
              <a:cs typeface="Montserrat"/>
              <a:sym typeface="Montserrat"/>
            </a:endParaRPr>
          </a:p>
          <a:p>
            <a:pPr indent="0" lvl="0" marL="0" rtl="0" algn="l">
              <a:spcBef>
                <a:spcPts val="0"/>
              </a:spcBef>
              <a:spcAft>
                <a:spcPts val="0"/>
              </a:spcAft>
              <a:buNone/>
            </a:pPr>
            <a:r>
              <a:rPr lang="ru" sz="4066">
                <a:solidFill>
                  <a:srgbClr val="999999"/>
                </a:solidFill>
                <a:latin typeface="Montserrat"/>
                <a:ea typeface="Montserrat"/>
                <a:cs typeface="Montserrat"/>
                <a:sym typeface="Montserrat"/>
              </a:rPr>
              <a:t>мы изучили 3 стадии</a:t>
            </a:r>
            <a:r>
              <a:rPr lang="ru" sz="4566">
                <a:solidFill>
                  <a:srgbClr val="999999"/>
                </a:solidFill>
                <a:latin typeface="Montserrat"/>
                <a:ea typeface="Montserrat"/>
                <a:cs typeface="Montserrat"/>
                <a:sym typeface="Montserrat"/>
              </a:rPr>
              <a:t> </a:t>
            </a:r>
            <a:endParaRPr sz="4566">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4900">
              <a:latin typeface="Montserrat"/>
              <a:ea typeface="Montserrat"/>
              <a:cs typeface="Montserrat"/>
              <a:sym typeface="Montserrat"/>
            </a:endParaRPr>
          </a:p>
          <a:p>
            <a:pPr indent="0" lvl="0" marL="0" rtl="0" algn="l">
              <a:spcBef>
                <a:spcPts val="0"/>
              </a:spcBef>
              <a:spcAft>
                <a:spcPts val="0"/>
              </a:spcAft>
              <a:buNone/>
            </a:pPr>
            <a:r>
              <a:t/>
            </a:r>
            <a:endParaRPr sz="9900">
              <a:solidFill>
                <a:srgbClr val="A0FCA0"/>
              </a:solidFill>
              <a:latin typeface="Montserrat"/>
              <a:ea typeface="Montserrat"/>
              <a:cs typeface="Montserrat"/>
              <a:sym typeface="Montserra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128"/>
          <p:cNvSpPr/>
          <p:nvPr/>
        </p:nvSpPr>
        <p:spPr>
          <a:xfrm rot="-5400000">
            <a:off x="7491850" y="463100"/>
            <a:ext cx="1365600" cy="1085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t>гипотеза</a:t>
            </a:r>
            <a:endParaRPr sz="2100"/>
          </a:p>
        </p:txBody>
      </p:sp>
      <p:sp>
        <p:nvSpPr>
          <p:cNvPr id="2817" name="Google Shape;2817;p128"/>
          <p:cNvSpPr/>
          <p:nvPr/>
        </p:nvSpPr>
        <p:spPr>
          <a:xfrm rot="10800000">
            <a:off x="5263000" y="63575"/>
            <a:ext cx="2228850" cy="555600"/>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8" name="Google Shape;2818;p128"/>
          <p:cNvSpPr/>
          <p:nvPr/>
        </p:nvSpPr>
        <p:spPr>
          <a:xfrm>
            <a:off x="6517850" y="358250"/>
            <a:ext cx="1397100" cy="129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9" name="Google Shape;2819;p128"/>
          <p:cNvSpPr/>
          <p:nvPr/>
        </p:nvSpPr>
        <p:spPr>
          <a:xfrm rot="10800000">
            <a:off x="-797850" y="1108575"/>
            <a:ext cx="3439800" cy="91752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0" name="Google Shape;2820;p128"/>
          <p:cNvSpPr txBox="1"/>
          <p:nvPr>
            <p:ph type="ctrTitle"/>
          </p:nvPr>
        </p:nvSpPr>
        <p:spPr>
          <a:xfrm>
            <a:off x="434250" y="267825"/>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КАРТА</a:t>
            </a:r>
            <a:endParaRPr sz="2500">
              <a:latin typeface="Montserrat"/>
              <a:ea typeface="Montserrat"/>
              <a:cs typeface="Montserrat"/>
              <a:sym typeface="Montserrat"/>
            </a:endParaRPr>
          </a:p>
        </p:txBody>
      </p:sp>
      <p:sp>
        <p:nvSpPr>
          <p:cNvPr id="2821" name="Google Shape;2821;p128"/>
          <p:cNvSpPr txBox="1"/>
          <p:nvPr>
            <p:ph type="ctrTitle"/>
          </p:nvPr>
        </p:nvSpPr>
        <p:spPr>
          <a:xfrm>
            <a:off x="-81000" y="1115963"/>
            <a:ext cx="2589600" cy="7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гиперчувствительность I</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(аллергия)</a:t>
            </a:r>
            <a:endParaRPr sz="1400">
              <a:latin typeface="Montserrat"/>
              <a:ea typeface="Montserrat"/>
              <a:cs typeface="Montserrat"/>
              <a:sym typeface="Montserrat"/>
            </a:endParaRPr>
          </a:p>
        </p:txBody>
      </p:sp>
      <p:sp>
        <p:nvSpPr>
          <p:cNvPr id="2822" name="Google Shape;2822;p128"/>
          <p:cNvSpPr/>
          <p:nvPr/>
        </p:nvSpPr>
        <p:spPr>
          <a:xfrm rot="10800000">
            <a:off x="3002000" y="1724375"/>
            <a:ext cx="2137025" cy="686900"/>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823" name="Google Shape;2823;p128"/>
          <p:cNvCxnSpPr>
            <a:stCxn id="2824" idx="1"/>
            <a:endCxn id="2825" idx="2"/>
          </p:cNvCxnSpPr>
          <p:nvPr/>
        </p:nvCxnSpPr>
        <p:spPr>
          <a:xfrm flipH="1" rot="10800000">
            <a:off x="5868875" y="1005663"/>
            <a:ext cx="715200" cy="102900"/>
          </a:xfrm>
          <a:prstGeom prst="curvedConnector3">
            <a:avLst>
              <a:gd fmla="val 50004" name="adj1"/>
            </a:avLst>
          </a:prstGeom>
          <a:noFill/>
          <a:ln cap="flat" cmpd="sng" w="38100">
            <a:solidFill>
              <a:srgbClr val="A0FCA0"/>
            </a:solidFill>
            <a:prstDash val="solid"/>
            <a:round/>
            <a:headEnd len="med" w="med" type="none"/>
            <a:tailEnd len="med" w="med" type="none"/>
          </a:ln>
        </p:spPr>
      </p:cxnSp>
      <p:sp>
        <p:nvSpPr>
          <p:cNvPr id="2824" name="Google Shape;2824;p128"/>
          <p:cNvSpPr/>
          <p:nvPr/>
        </p:nvSpPr>
        <p:spPr>
          <a:xfrm rot="10800000">
            <a:off x="3925925" y="833325"/>
            <a:ext cx="1942950" cy="55047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6" name="Google Shape;2826;p128"/>
          <p:cNvSpPr txBox="1"/>
          <p:nvPr>
            <p:ph type="ctrTitle"/>
          </p:nvPr>
        </p:nvSpPr>
        <p:spPr>
          <a:xfrm>
            <a:off x="3183663" y="19017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rgbClr val="666666"/>
                </a:solidFill>
                <a:latin typeface="Montserrat"/>
                <a:ea typeface="Montserrat"/>
                <a:cs typeface="Montserrat"/>
                <a:sym typeface="Montserrat"/>
              </a:rPr>
              <a:t>изменения в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результате</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a:t>
            </a:r>
            <a:r>
              <a:rPr b="1" lang="ru" sz="1200">
                <a:solidFill>
                  <a:srgbClr val="666666"/>
                </a:solidFill>
                <a:latin typeface="Montserrat"/>
                <a:ea typeface="Montserrat"/>
                <a:cs typeface="Montserrat"/>
                <a:sym typeface="Montserrat"/>
              </a:rPr>
              <a:t>1</a:t>
            </a:r>
            <a:r>
              <a:rPr lang="ru" sz="1200">
                <a:solidFill>
                  <a:srgbClr val="666666"/>
                </a:solidFill>
                <a:latin typeface="Montserrat"/>
                <a:ea typeface="Montserrat"/>
                <a:cs typeface="Montserrat"/>
                <a:sym typeface="Montserrat"/>
              </a:rPr>
              <a:t> стадии</a:t>
            </a:r>
            <a:endParaRPr sz="1200">
              <a:solidFill>
                <a:srgbClr val="666666"/>
              </a:solidFill>
              <a:latin typeface="Montserrat"/>
              <a:ea typeface="Montserrat"/>
              <a:cs typeface="Montserrat"/>
              <a:sym typeface="Montserrat"/>
            </a:endParaRPr>
          </a:p>
        </p:txBody>
      </p:sp>
      <p:sp>
        <p:nvSpPr>
          <p:cNvPr id="2827" name="Google Shape;2827;p128"/>
          <p:cNvSpPr/>
          <p:nvPr/>
        </p:nvSpPr>
        <p:spPr>
          <a:xfrm rot="10800000">
            <a:off x="3051563" y="61912"/>
            <a:ext cx="2083725" cy="558925"/>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8" name="Google Shape;2828;p128"/>
          <p:cNvSpPr txBox="1"/>
          <p:nvPr>
            <p:ph type="ctrTitle"/>
          </p:nvPr>
        </p:nvSpPr>
        <p:spPr>
          <a:xfrm>
            <a:off x="3121888" y="81750"/>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аллергии из 2-х частей</a:t>
            </a:r>
            <a:endParaRPr sz="1100">
              <a:latin typeface="Montserrat"/>
              <a:ea typeface="Montserrat"/>
              <a:cs typeface="Montserrat"/>
              <a:sym typeface="Montserrat"/>
            </a:endParaRPr>
          </a:p>
        </p:txBody>
      </p:sp>
      <p:sp>
        <p:nvSpPr>
          <p:cNvPr id="2829" name="Google Shape;2829;p128"/>
          <p:cNvSpPr txBox="1"/>
          <p:nvPr>
            <p:ph type="ctrTitle"/>
          </p:nvPr>
        </p:nvSpPr>
        <p:spPr>
          <a:xfrm>
            <a:off x="5199425" y="146449"/>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аллергена, виды, примеры</a:t>
            </a:r>
            <a:endParaRPr sz="1100">
              <a:latin typeface="Montserrat"/>
              <a:ea typeface="Montserrat"/>
              <a:cs typeface="Montserrat"/>
              <a:sym typeface="Montserrat"/>
            </a:endParaRPr>
          </a:p>
        </p:txBody>
      </p:sp>
      <p:cxnSp>
        <p:nvCxnSpPr>
          <p:cNvPr id="2830" name="Google Shape;2830;p128"/>
          <p:cNvCxnSpPr>
            <a:stCxn id="2824" idx="4"/>
            <a:endCxn id="2819" idx="1"/>
          </p:cNvCxnSpPr>
          <p:nvPr/>
        </p:nvCxnSpPr>
        <p:spPr>
          <a:xfrm flipH="1">
            <a:off x="2641925" y="1108563"/>
            <a:ext cx="1284000" cy="458700"/>
          </a:xfrm>
          <a:prstGeom prst="curvedConnector3">
            <a:avLst>
              <a:gd fmla="val 49999" name="adj1"/>
            </a:avLst>
          </a:prstGeom>
          <a:noFill/>
          <a:ln cap="flat" cmpd="sng" w="38100">
            <a:solidFill>
              <a:srgbClr val="BBFFBB"/>
            </a:solidFill>
            <a:prstDash val="solid"/>
            <a:round/>
            <a:headEnd len="med" w="med" type="none"/>
            <a:tailEnd len="med" w="med" type="none"/>
          </a:ln>
        </p:spPr>
      </p:cxnSp>
      <p:cxnSp>
        <p:nvCxnSpPr>
          <p:cNvPr id="2831" name="Google Shape;2831;p128"/>
          <p:cNvCxnSpPr>
            <a:stCxn id="2827" idx="4"/>
            <a:endCxn id="2819" idx="1"/>
          </p:cNvCxnSpPr>
          <p:nvPr/>
        </p:nvCxnSpPr>
        <p:spPr>
          <a:xfrm flipH="1">
            <a:off x="2642063" y="341375"/>
            <a:ext cx="409500" cy="1226100"/>
          </a:xfrm>
          <a:prstGeom prst="curvedConnector3">
            <a:avLst>
              <a:gd fmla="val 50014" name="adj1"/>
            </a:avLst>
          </a:prstGeom>
          <a:noFill/>
          <a:ln cap="flat" cmpd="sng" w="38100">
            <a:solidFill>
              <a:srgbClr val="EFEFEF"/>
            </a:solidFill>
            <a:prstDash val="solid"/>
            <a:round/>
            <a:headEnd len="med" w="med" type="none"/>
            <a:tailEnd len="med" w="med" type="none"/>
          </a:ln>
        </p:spPr>
      </p:cxnSp>
      <p:sp>
        <p:nvSpPr>
          <p:cNvPr id="2825" name="Google Shape;2825;p128"/>
          <p:cNvSpPr/>
          <p:nvPr/>
        </p:nvSpPr>
        <p:spPr>
          <a:xfrm>
            <a:off x="6584138" y="410750"/>
            <a:ext cx="1264500" cy="1189800"/>
          </a:xfrm>
          <a:prstGeom prst="ellipse">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832" name="Google Shape;2832;p128"/>
          <p:cNvCxnSpPr>
            <a:stCxn id="2822" idx="1"/>
          </p:cNvCxnSpPr>
          <p:nvPr/>
        </p:nvCxnSpPr>
        <p:spPr>
          <a:xfrm flipH="1" rot="10800000">
            <a:off x="5139025" y="1437225"/>
            <a:ext cx="1871100" cy="630600"/>
          </a:xfrm>
          <a:prstGeom prst="curvedConnector3">
            <a:avLst>
              <a:gd fmla="val 50000" name="adj1"/>
            </a:avLst>
          </a:prstGeom>
          <a:noFill/>
          <a:ln cap="flat" cmpd="sng" w="38100">
            <a:solidFill>
              <a:srgbClr val="A0FCA0"/>
            </a:solidFill>
            <a:prstDash val="solid"/>
            <a:round/>
            <a:headEnd len="med" w="med" type="none"/>
            <a:tailEnd len="med" w="med" type="none"/>
          </a:ln>
        </p:spPr>
      </p:cxnSp>
      <p:cxnSp>
        <p:nvCxnSpPr>
          <p:cNvPr id="2833" name="Google Shape;2833;p128"/>
          <p:cNvCxnSpPr>
            <a:stCxn id="2822" idx="1"/>
            <a:endCxn id="2834" idx="4"/>
          </p:cNvCxnSpPr>
          <p:nvPr/>
        </p:nvCxnSpPr>
        <p:spPr>
          <a:xfrm>
            <a:off x="5139025" y="2067825"/>
            <a:ext cx="1657200" cy="362700"/>
          </a:xfrm>
          <a:prstGeom prst="curvedConnector3">
            <a:avLst>
              <a:gd fmla="val 49999" name="adj1"/>
            </a:avLst>
          </a:prstGeom>
          <a:noFill/>
          <a:ln cap="flat" cmpd="sng" w="38100">
            <a:solidFill>
              <a:srgbClr val="A0FCA0"/>
            </a:solidFill>
            <a:prstDash val="solid"/>
            <a:round/>
            <a:headEnd len="med" w="med" type="none"/>
            <a:tailEnd len="med" w="med" type="none"/>
          </a:ln>
        </p:spPr>
      </p:cxnSp>
      <p:cxnSp>
        <p:nvCxnSpPr>
          <p:cNvPr id="2835" name="Google Shape;2835;p128"/>
          <p:cNvCxnSpPr/>
          <p:nvPr/>
        </p:nvCxnSpPr>
        <p:spPr>
          <a:xfrm flipH="1" rot="-5400000">
            <a:off x="7552615" y="3075945"/>
            <a:ext cx="600000" cy="168000"/>
          </a:xfrm>
          <a:prstGeom prst="curvedConnector3">
            <a:avLst>
              <a:gd fmla="val 50000" name="adj1"/>
            </a:avLst>
          </a:prstGeom>
          <a:noFill/>
          <a:ln cap="flat" cmpd="sng" w="38100">
            <a:solidFill>
              <a:srgbClr val="00D2D2"/>
            </a:solidFill>
            <a:prstDash val="solid"/>
            <a:round/>
            <a:headEnd len="med" w="med" type="none"/>
            <a:tailEnd len="med" w="med" type="none"/>
          </a:ln>
        </p:spPr>
      </p:cxnSp>
      <p:sp>
        <p:nvSpPr>
          <p:cNvPr id="2836" name="Google Shape;2836;p128"/>
          <p:cNvSpPr txBox="1"/>
          <p:nvPr>
            <p:ph type="ctrTitle"/>
          </p:nvPr>
        </p:nvSpPr>
        <p:spPr>
          <a:xfrm>
            <a:off x="6729550" y="788475"/>
            <a:ext cx="10113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начало</a:t>
            </a:r>
            <a:endParaRPr sz="1400">
              <a:latin typeface="Montserrat"/>
              <a:ea typeface="Montserrat"/>
              <a:cs typeface="Montserrat"/>
              <a:sym typeface="Montserrat"/>
            </a:endParaRPr>
          </a:p>
        </p:txBody>
      </p:sp>
      <p:sp>
        <p:nvSpPr>
          <p:cNvPr id="2837" name="Google Shape;2837;p128"/>
          <p:cNvSpPr txBox="1"/>
          <p:nvPr>
            <p:ph type="ctrTitle"/>
          </p:nvPr>
        </p:nvSpPr>
        <p:spPr>
          <a:xfrm>
            <a:off x="3945388" y="892688"/>
            <a:ext cx="19431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названия стадий</a:t>
            </a:r>
            <a:endParaRPr sz="1400">
              <a:latin typeface="Montserrat"/>
              <a:ea typeface="Montserrat"/>
              <a:cs typeface="Montserrat"/>
              <a:sym typeface="Montserrat"/>
            </a:endParaRPr>
          </a:p>
        </p:txBody>
      </p:sp>
      <p:sp>
        <p:nvSpPr>
          <p:cNvPr id="2838" name="Google Shape;2838;p128"/>
          <p:cNvSpPr txBox="1"/>
          <p:nvPr>
            <p:ph type="ctrTitle"/>
          </p:nvPr>
        </p:nvSpPr>
        <p:spPr>
          <a:xfrm>
            <a:off x="6892450" y="2120450"/>
            <a:ext cx="8973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solidFill>
                  <a:schemeClr val="lt1"/>
                </a:solidFill>
                <a:latin typeface="Montserrat"/>
                <a:ea typeface="Montserrat"/>
                <a:cs typeface="Montserrat"/>
                <a:sym typeface="Montserrat"/>
              </a:rPr>
              <a:t>2 </a:t>
            </a:r>
            <a:endParaRPr sz="14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400">
                <a:solidFill>
                  <a:schemeClr val="lt1"/>
                </a:solidFill>
                <a:latin typeface="Montserrat"/>
                <a:ea typeface="Montserrat"/>
                <a:cs typeface="Montserrat"/>
                <a:sym typeface="Montserrat"/>
              </a:rPr>
              <a:t>стадия</a:t>
            </a:r>
            <a:endParaRPr sz="1400">
              <a:solidFill>
                <a:schemeClr val="lt1"/>
              </a:solidFill>
              <a:latin typeface="Montserrat"/>
              <a:ea typeface="Montserrat"/>
              <a:cs typeface="Montserrat"/>
              <a:sym typeface="Montserrat"/>
            </a:endParaRPr>
          </a:p>
        </p:txBody>
      </p:sp>
      <p:sp>
        <p:nvSpPr>
          <p:cNvPr id="2839" name="Google Shape;2839;p128"/>
          <p:cNvSpPr txBox="1"/>
          <p:nvPr>
            <p:ph type="ctrTitle"/>
          </p:nvPr>
        </p:nvSpPr>
        <p:spPr>
          <a:xfrm>
            <a:off x="7789750" y="1786400"/>
            <a:ext cx="7698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2840" name="Google Shape;2840;p128"/>
          <p:cNvSpPr txBox="1"/>
          <p:nvPr>
            <p:ph type="ctrTitle"/>
          </p:nvPr>
        </p:nvSpPr>
        <p:spPr>
          <a:xfrm>
            <a:off x="7947400" y="2295575"/>
            <a:ext cx="769800" cy="2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2841" name="Google Shape;2841;p128"/>
          <p:cNvSpPr txBox="1"/>
          <p:nvPr>
            <p:ph type="ctrTitle"/>
          </p:nvPr>
        </p:nvSpPr>
        <p:spPr>
          <a:xfrm>
            <a:off x="8274725" y="2670150"/>
            <a:ext cx="403800" cy="2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2842" name="Google Shape;2842;p128"/>
          <p:cNvSpPr/>
          <p:nvPr/>
        </p:nvSpPr>
        <p:spPr>
          <a:xfrm>
            <a:off x="7586975" y="3392725"/>
            <a:ext cx="1208400" cy="11508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3" name="Google Shape;2843;p128"/>
          <p:cNvSpPr/>
          <p:nvPr/>
        </p:nvSpPr>
        <p:spPr>
          <a:xfrm>
            <a:off x="7019950" y="4362900"/>
            <a:ext cx="769800" cy="700800"/>
          </a:xfrm>
          <a:prstGeom prst="ellipse">
            <a:avLst/>
          </a:prstGeom>
          <a:solidFill>
            <a:schemeClr val="lt1"/>
          </a:solidFill>
          <a:ln cap="flat" cmpd="sng" w="114300">
            <a:solidFill>
              <a:srgbClr val="BB62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4" name="Google Shape;2844;p128"/>
          <p:cNvSpPr txBox="1"/>
          <p:nvPr>
            <p:ph type="ctrTitle"/>
          </p:nvPr>
        </p:nvSpPr>
        <p:spPr>
          <a:xfrm>
            <a:off x="7384888" y="4330213"/>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ru" sz="1200">
                <a:solidFill>
                  <a:srgbClr val="666666"/>
                </a:solidFill>
                <a:latin typeface="Montserrat"/>
                <a:ea typeface="Montserrat"/>
                <a:cs typeface="Montserrat"/>
                <a:sym typeface="Montserrat"/>
              </a:rPr>
              <a:t>3</a:t>
            </a:r>
            <a:r>
              <a:rPr lang="ru" sz="1200">
                <a:solidFill>
                  <a:srgbClr val="666666"/>
                </a:solidFill>
                <a:latin typeface="Montserrat"/>
                <a:ea typeface="Montserrat"/>
                <a:cs typeface="Montserrat"/>
                <a:sym typeface="Montserrat"/>
              </a:rPr>
              <a:t> стадия</a:t>
            </a:r>
            <a:endParaRPr sz="1200">
              <a:solidFill>
                <a:srgbClr val="666666"/>
              </a:solidFill>
              <a:latin typeface="Montserrat"/>
              <a:ea typeface="Montserrat"/>
              <a:cs typeface="Montserrat"/>
              <a:sym typeface="Montserrat"/>
            </a:endParaRPr>
          </a:p>
        </p:txBody>
      </p:sp>
      <p:sp>
        <p:nvSpPr>
          <p:cNvPr id="2834" name="Google Shape;2834;p128"/>
          <p:cNvSpPr/>
          <p:nvPr/>
        </p:nvSpPr>
        <p:spPr>
          <a:xfrm rot="10800000">
            <a:off x="6796181" y="2001036"/>
            <a:ext cx="1487668" cy="858910"/>
          </a:xfrm>
          <a:prstGeom prst="flowChartMagneticDrum">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5" name="Google Shape;2845;p128"/>
          <p:cNvSpPr/>
          <p:nvPr/>
        </p:nvSpPr>
        <p:spPr>
          <a:xfrm>
            <a:off x="7694238" y="1901750"/>
            <a:ext cx="1038366" cy="406512"/>
          </a:xfrm>
          <a:prstGeom prst="flowChartTerminator">
            <a:avLst/>
          </a:prstGeom>
          <a:solidFill>
            <a:srgbClr val="00D2D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6" name="Google Shape;2846;p128"/>
          <p:cNvSpPr/>
          <p:nvPr/>
        </p:nvSpPr>
        <p:spPr>
          <a:xfrm>
            <a:off x="7846638" y="2227338"/>
            <a:ext cx="1038366" cy="406512"/>
          </a:xfrm>
          <a:prstGeom prst="flowChartTerminator">
            <a:avLst/>
          </a:prstGeom>
          <a:solidFill>
            <a:srgbClr val="279D9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7" name="Google Shape;2847;p128"/>
          <p:cNvSpPr/>
          <p:nvPr/>
        </p:nvSpPr>
        <p:spPr>
          <a:xfrm>
            <a:off x="8080738" y="2556725"/>
            <a:ext cx="1038366" cy="406512"/>
          </a:xfrm>
          <a:prstGeom prst="flowChartTerminator">
            <a:avLst/>
          </a:prstGeom>
          <a:solidFill>
            <a:srgbClr val="C970E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48" name="Google Shape;2848;p128"/>
          <p:cNvGrpSpPr/>
          <p:nvPr/>
        </p:nvGrpSpPr>
        <p:grpSpPr>
          <a:xfrm>
            <a:off x="8717205" y="2547006"/>
            <a:ext cx="511752" cy="512384"/>
            <a:chOff x="9259050" y="2714075"/>
            <a:chExt cx="473100" cy="462900"/>
          </a:xfrm>
        </p:grpSpPr>
        <p:sp>
          <p:nvSpPr>
            <p:cNvPr id="2849" name="Google Shape;2849;p128"/>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0" name="Google Shape;2850;p128"/>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2851" name="Google Shape;2851;p128"/>
            <p:cNvCxnSpPr>
              <a:stCxn id="2850"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2852" name="Google Shape;2852;p128"/>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853" name="Google Shape;2853;p128"/>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854" name="Google Shape;2854;p128"/>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855" name="Google Shape;2855;p128"/>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2856" name="Google Shape;2856;p128"/>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857" name="Google Shape;2857;p128"/>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858" name="Google Shape;2858;p128"/>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859" name="Google Shape;2859;p128"/>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860" name="Google Shape;2860;p128"/>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2861" name="Google Shape;2861;p128"/>
          <p:cNvSpPr txBox="1"/>
          <p:nvPr>
            <p:ph type="ctrTitle"/>
          </p:nvPr>
        </p:nvSpPr>
        <p:spPr>
          <a:xfrm>
            <a:off x="6364613" y="20411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ru" sz="1200">
                <a:solidFill>
                  <a:schemeClr val="lt1"/>
                </a:solidFill>
                <a:latin typeface="Montserrat"/>
                <a:ea typeface="Montserrat"/>
                <a:cs typeface="Montserrat"/>
                <a:sym typeface="Montserrat"/>
              </a:rPr>
              <a:t>2</a:t>
            </a:r>
            <a:r>
              <a:rPr lang="ru" sz="1200">
                <a:solidFill>
                  <a:schemeClr val="lt1"/>
                </a:solidFill>
                <a:latin typeface="Montserrat"/>
                <a:ea typeface="Montserrat"/>
                <a:cs typeface="Montserrat"/>
                <a:sym typeface="Montserrat"/>
              </a:rPr>
              <a:t> стадия</a:t>
            </a:r>
            <a:endParaRPr sz="1200">
              <a:solidFill>
                <a:schemeClr val="lt1"/>
              </a:solidFill>
              <a:latin typeface="Montserrat"/>
              <a:ea typeface="Montserrat"/>
              <a:cs typeface="Montserrat"/>
              <a:sym typeface="Montserrat"/>
            </a:endParaRPr>
          </a:p>
        </p:txBody>
      </p:sp>
      <p:sp>
        <p:nvSpPr>
          <p:cNvPr id="2862" name="Google Shape;2862;p128"/>
          <p:cNvSpPr txBox="1"/>
          <p:nvPr>
            <p:ph type="ctrTitle"/>
          </p:nvPr>
        </p:nvSpPr>
        <p:spPr>
          <a:xfrm>
            <a:off x="7984525" y="185642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863" name="Google Shape;2863;p128"/>
          <p:cNvSpPr txBox="1"/>
          <p:nvPr>
            <p:ph type="ctrTitle"/>
          </p:nvPr>
        </p:nvSpPr>
        <p:spPr>
          <a:xfrm>
            <a:off x="8149700" y="2199950"/>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864" name="Google Shape;2864;p128"/>
          <p:cNvSpPr txBox="1"/>
          <p:nvPr>
            <p:ph type="ctrTitle"/>
          </p:nvPr>
        </p:nvSpPr>
        <p:spPr>
          <a:xfrm>
            <a:off x="8247725" y="255187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865" name="Google Shape;2865;p128"/>
          <p:cNvSpPr/>
          <p:nvPr/>
        </p:nvSpPr>
        <p:spPr>
          <a:xfrm>
            <a:off x="3257700" y="2067825"/>
            <a:ext cx="625200" cy="57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6" name="Google Shape;2866;p128"/>
          <p:cNvSpPr txBox="1"/>
          <p:nvPr>
            <p:ph type="ctrTitle"/>
          </p:nvPr>
        </p:nvSpPr>
        <p:spPr>
          <a:xfrm>
            <a:off x="3306350" y="2126975"/>
            <a:ext cx="442200" cy="502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2500">
                <a:latin typeface="Montserrat"/>
                <a:ea typeface="Montserrat"/>
                <a:cs typeface="Montserrat"/>
                <a:sym typeface="Montserrat"/>
              </a:rPr>
              <a:t>4</a:t>
            </a:r>
            <a:endParaRPr sz="2500">
              <a:latin typeface="Montserrat"/>
              <a:ea typeface="Montserrat"/>
              <a:cs typeface="Montserrat"/>
              <a:sym typeface="Montserrat"/>
            </a:endParaRPr>
          </a:p>
        </p:txBody>
      </p:sp>
      <p:sp>
        <p:nvSpPr>
          <p:cNvPr id="2867" name="Google Shape;2867;p128"/>
          <p:cNvSpPr/>
          <p:nvPr/>
        </p:nvSpPr>
        <p:spPr>
          <a:xfrm rot="3387075">
            <a:off x="3277247" y="1170952"/>
            <a:ext cx="236137" cy="185714"/>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868" name="Google Shape;2868;p128"/>
          <p:cNvSpPr/>
          <p:nvPr/>
        </p:nvSpPr>
        <p:spPr>
          <a:xfrm rot="4274559">
            <a:off x="6118348" y="968542"/>
            <a:ext cx="236036" cy="185660"/>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869" name="Google Shape;2869;p128"/>
          <p:cNvSpPr/>
          <p:nvPr/>
        </p:nvSpPr>
        <p:spPr>
          <a:xfrm rot="-7111054">
            <a:off x="5849488" y="1743681"/>
            <a:ext cx="236266" cy="185652"/>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870" name="Google Shape;2870;p128"/>
          <p:cNvSpPr/>
          <p:nvPr/>
        </p:nvSpPr>
        <p:spPr>
          <a:xfrm rot="5391264">
            <a:off x="6522262" y="2337411"/>
            <a:ext cx="236101" cy="186000"/>
          </a:xfrm>
          <a:prstGeom prst="triangle">
            <a:avLst>
              <a:gd fmla="val 50000" name="adj"/>
            </a:avLst>
          </a:prstGeom>
          <a:solidFill>
            <a:srgbClr val="A0FCA0"/>
          </a:solidFill>
          <a:ln cap="flat" cmpd="sng" w="9525">
            <a:solidFill>
              <a:srgbClr val="A0FC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871" name="Google Shape;2871;p128"/>
          <p:cNvSpPr txBox="1"/>
          <p:nvPr>
            <p:ph type="ctrTitle"/>
          </p:nvPr>
        </p:nvSpPr>
        <p:spPr>
          <a:xfrm>
            <a:off x="727300" y="2845300"/>
            <a:ext cx="5819700" cy="180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800">
                <a:latin typeface="Montserrat"/>
                <a:ea typeface="Montserrat"/>
                <a:cs typeface="Montserrat"/>
                <a:sym typeface="Montserrat"/>
              </a:rPr>
              <a:t>Про </a:t>
            </a:r>
            <a:endParaRPr sz="2800">
              <a:latin typeface="Montserrat"/>
              <a:ea typeface="Montserrat"/>
              <a:cs typeface="Montserrat"/>
              <a:sym typeface="Montserrat"/>
            </a:endParaRPr>
          </a:p>
          <a:p>
            <a:pPr indent="0" lvl="0" marL="0" rtl="0" algn="l">
              <a:spcBef>
                <a:spcPts val="0"/>
              </a:spcBef>
              <a:spcAft>
                <a:spcPts val="0"/>
              </a:spcAft>
              <a:buNone/>
            </a:pPr>
            <a:r>
              <a:rPr lang="ru" sz="2800">
                <a:latin typeface="Montserrat"/>
                <a:ea typeface="Montserrat"/>
                <a:cs typeface="Montserrat"/>
                <a:sym typeface="Montserrat"/>
              </a:rPr>
              <a:t>гиперчувствительность I типа</a:t>
            </a:r>
            <a:endParaRPr sz="2800">
              <a:latin typeface="Montserrat"/>
              <a:ea typeface="Montserrat"/>
              <a:cs typeface="Montserrat"/>
              <a:sym typeface="Montserrat"/>
            </a:endParaRPr>
          </a:p>
          <a:p>
            <a:pPr indent="0" lvl="0" marL="0" rtl="0" algn="l">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sp>
        <p:nvSpPr>
          <p:cNvPr id="2876" name="Google Shape;2876;p129">
            <a:hlinkClick/>
          </p:cNvPr>
          <p:cNvSpPr txBox="1"/>
          <p:nvPr>
            <p:ph type="ctrTitle"/>
          </p:nvPr>
        </p:nvSpPr>
        <p:spPr>
          <a:xfrm>
            <a:off x="257850" y="2267826"/>
            <a:ext cx="8628300" cy="23679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4500">
                <a:solidFill>
                  <a:srgbClr val="18E0A5"/>
                </a:solidFill>
                <a:latin typeface="Montserrat"/>
                <a:ea typeface="Montserrat"/>
                <a:cs typeface="Montserrat"/>
                <a:sym typeface="Montserrat"/>
              </a:rPr>
              <a:t>ПАТОГЕНЕТИЧЕСКОЕ</a:t>
            </a:r>
            <a:endParaRPr sz="4500">
              <a:solidFill>
                <a:srgbClr val="18E0A5"/>
              </a:solidFill>
              <a:latin typeface="Montserrat"/>
              <a:ea typeface="Montserrat"/>
              <a:cs typeface="Montserrat"/>
              <a:sym typeface="Montserrat"/>
            </a:endParaRPr>
          </a:p>
          <a:p>
            <a:pPr indent="0" lvl="0" marL="0" rtl="0" algn="l">
              <a:spcBef>
                <a:spcPts val="0"/>
              </a:spcBef>
              <a:spcAft>
                <a:spcPts val="0"/>
              </a:spcAft>
              <a:buNone/>
            </a:pPr>
            <a:r>
              <a:rPr lang="ru" sz="4500">
                <a:solidFill>
                  <a:srgbClr val="18E0A5"/>
                </a:solidFill>
                <a:latin typeface="Montserrat"/>
                <a:ea typeface="Montserrat"/>
                <a:cs typeface="Montserrat"/>
                <a:sym typeface="Montserrat"/>
              </a:rPr>
              <a:t>ЛЕЧЕНИЕ</a:t>
            </a:r>
            <a:endParaRPr sz="4500">
              <a:solidFill>
                <a:srgbClr val="18E0A5"/>
              </a:solidFill>
              <a:latin typeface="Montserrat"/>
              <a:ea typeface="Montserrat"/>
              <a:cs typeface="Montserrat"/>
              <a:sym typeface="Montserrat"/>
            </a:endParaRPr>
          </a:p>
        </p:txBody>
      </p:sp>
      <p:pic>
        <p:nvPicPr>
          <p:cNvPr id="2877" name="Google Shape;2877;p129"/>
          <p:cNvPicPr preferRelativeResize="0"/>
          <p:nvPr/>
        </p:nvPicPr>
        <p:blipFill>
          <a:blip r:embed="rId3">
            <a:alphaModFix/>
          </a:blip>
          <a:stretch>
            <a:fillRect/>
          </a:stretch>
        </p:blipFill>
        <p:spPr>
          <a:xfrm>
            <a:off x="366875" y="595925"/>
            <a:ext cx="1311100" cy="20294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130"/>
          <p:cNvSpPr/>
          <p:nvPr/>
        </p:nvSpPr>
        <p:spPr>
          <a:xfrm>
            <a:off x="-1337103" y="1155973"/>
            <a:ext cx="2792700" cy="2612400"/>
          </a:xfrm>
          <a:prstGeom prst="ellipse">
            <a:avLst/>
          </a:prstGeom>
          <a:solidFill>
            <a:schemeClr val="lt1"/>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3" name="Google Shape;2883;p130">
            <a:hlinkClick/>
          </p:cNvPr>
          <p:cNvSpPr txBox="1"/>
          <p:nvPr>
            <p:ph type="ctrTitle"/>
          </p:nvPr>
        </p:nvSpPr>
        <p:spPr>
          <a:xfrm>
            <a:off x="2435063" y="2400359"/>
            <a:ext cx="4365000" cy="14109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ru" sz="4300">
                <a:solidFill>
                  <a:srgbClr val="18E0A5"/>
                </a:solidFill>
                <a:latin typeface="Montserrat"/>
                <a:ea typeface="Montserrat"/>
                <a:cs typeface="Montserrat"/>
                <a:sym typeface="Montserrat"/>
              </a:rPr>
              <a:t>АДРЕНАЛИН</a:t>
            </a:r>
            <a:endParaRPr b="1" sz="4300">
              <a:solidFill>
                <a:srgbClr val="18E0A5"/>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ru" sz="2400">
                <a:solidFill>
                  <a:srgbClr val="999999"/>
                </a:solidFill>
                <a:latin typeface="Montserrat"/>
                <a:ea typeface="Montserrat"/>
                <a:cs typeface="Montserrat"/>
                <a:sym typeface="Montserrat"/>
              </a:rPr>
              <a:t>(главное лекарство при АШ)</a:t>
            </a:r>
            <a:endParaRPr sz="2400">
              <a:solidFill>
                <a:srgbClr val="999999"/>
              </a:solidFill>
              <a:latin typeface="Montserrat"/>
              <a:ea typeface="Montserrat"/>
              <a:cs typeface="Montserrat"/>
              <a:sym typeface="Montserrat"/>
            </a:endParaRPr>
          </a:p>
        </p:txBody>
      </p:sp>
      <p:sp>
        <p:nvSpPr>
          <p:cNvPr id="2884" name="Google Shape;2884;p130"/>
          <p:cNvSpPr txBox="1"/>
          <p:nvPr/>
        </p:nvSpPr>
        <p:spPr>
          <a:xfrm>
            <a:off x="1585100" y="2339300"/>
            <a:ext cx="620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4800">
                <a:solidFill>
                  <a:srgbClr val="18E0A5"/>
                </a:solidFill>
                <a:highlight>
                  <a:srgbClr val="FFFFFF"/>
                </a:highlight>
              </a:rPr>
              <a:t>α</a:t>
            </a:r>
            <a:endParaRPr sz="4800">
              <a:solidFill>
                <a:srgbClr val="18E0A5"/>
              </a:solidFill>
            </a:endParaRPr>
          </a:p>
        </p:txBody>
      </p:sp>
      <p:cxnSp>
        <p:nvCxnSpPr>
          <p:cNvPr id="2885" name="Google Shape;2885;p130"/>
          <p:cNvCxnSpPr/>
          <p:nvPr/>
        </p:nvCxnSpPr>
        <p:spPr>
          <a:xfrm flipH="1" rot="10800000">
            <a:off x="1525275" y="2461875"/>
            <a:ext cx="514500" cy="600"/>
          </a:xfrm>
          <a:prstGeom prst="straightConnector1">
            <a:avLst/>
          </a:prstGeom>
          <a:noFill/>
          <a:ln cap="flat" cmpd="sng" w="76200">
            <a:solidFill>
              <a:srgbClr val="18E0A5"/>
            </a:solidFill>
            <a:prstDash val="solid"/>
            <a:round/>
            <a:headEnd len="med" w="med" type="none"/>
            <a:tailEnd len="med" w="med" type="none"/>
          </a:ln>
        </p:spPr>
      </p:cxnSp>
      <p:cxnSp>
        <p:nvCxnSpPr>
          <p:cNvPr id="2886" name="Google Shape;2886;p130"/>
          <p:cNvCxnSpPr/>
          <p:nvPr/>
        </p:nvCxnSpPr>
        <p:spPr>
          <a:xfrm flipH="1" rot="10800000">
            <a:off x="2035875" y="2301975"/>
            <a:ext cx="173400" cy="159900"/>
          </a:xfrm>
          <a:prstGeom prst="straightConnector1">
            <a:avLst/>
          </a:prstGeom>
          <a:noFill/>
          <a:ln cap="flat" cmpd="sng" w="76200">
            <a:solidFill>
              <a:srgbClr val="18E0A5"/>
            </a:solidFill>
            <a:prstDash val="solid"/>
            <a:round/>
            <a:headEnd len="med" w="med" type="none"/>
            <a:tailEnd len="med" w="med" type="none"/>
          </a:ln>
        </p:spPr>
      </p:cxnSp>
      <p:cxnSp>
        <p:nvCxnSpPr>
          <p:cNvPr id="2887" name="Google Shape;2887;p130"/>
          <p:cNvCxnSpPr/>
          <p:nvPr/>
        </p:nvCxnSpPr>
        <p:spPr>
          <a:xfrm rot="10800000">
            <a:off x="2036000" y="2444150"/>
            <a:ext cx="169800" cy="180900"/>
          </a:xfrm>
          <a:prstGeom prst="straightConnector1">
            <a:avLst/>
          </a:prstGeom>
          <a:noFill/>
          <a:ln cap="flat" cmpd="sng" w="76200">
            <a:solidFill>
              <a:srgbClr val="18E0A5"/>
            </a:solidFill>
            <a:prstDash val="solid"/>
            <a:round/>
            <a:headEnd len="med" w="med" type="none"/>
            <a:tailEnd len="med" w="med" type="none"/>
          </a:ln>
        </p:spPr>
      </p:cxnSp>
      <p:grpSp>
        <p:nvGrpSpPr>
          <p:cNvPr id="2888" name="Google Shape;2888;p130"/>
          <p:cNvGrpSpPr/>
          <p:nvPr/>
        </p:nvGrpSpPr>
        <p:grpSpPr>
          <a:xfrm>
            <a:off x="2628081" y="-332469"/>
            <a:ext cx="3884494" cy="3321630"/>
            <a:chOff x="422750" y="400700"/>
            <a:chExt cx="529800" cy="487500"/>
          </a:xfrm>
        </p:grpSpPr>
        <p:sp>
          <p:nvSpPr>
            <p:cNvPr id="2889" name="Google Shape;2889;p130"/>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0" name="Google Shape;2890;p130"/>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18E0A5"/>
                  </a:solidFill>
                </a:rPr>
                <a:t>?</a:t>
              </a:r>
              <a:endParaRPr sz="15000">
                <a:solidFill>
                  <a:srgbClr val="18E0A5"/>
                </a:solidFill>
              </a:endParaRPr>
            </a:p>
          </p:txBody>
        </p:sp>
      </p:grpSp>
      <p:sp>
        <p:nvSpPr>
          <p:cNvPr id="2891" name="Google Shape;2891;p130"/>
          <p:cNvSpPr/>
          <p:nvPr/>
        </p:nvSpPr>
        <p:spPr>
          <a:xfrm>
            <a:off x="7841255" y="360329"/>
            <a:ext cx="1347300" cy="1255200"/>
          </a:xfrm>
          <a:prstGeom prst="ellipse">
            <a:avLst/>
          </a:prstGeom>
          <a:solidFill>
            <a:schemeClr val="lt1"/>
          </a:solidFill>
          <a:ln cap="flat" cmpd="sng" w="1524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92" name="Google Shape;2892;p130"/>
          <p:cNvGrpSpPr/>
          <p:nvPr/>
        </p:nvGrpSpPr>
        <p:grpSpPr>
          <a:xfrm>
            <a:off x="7500169" y="1088691"/>
            <a:ext cx="4365021" cy="3479453"/>
            <a:chOff x="2964775" y="3201875"/>
            <a:chExt cx="1803579" cy="1374952"/>
          </a:xfrm>
        </p:grpSpPr>
        <p:grpSp>
          <p:nvGrpSpPr>
            <p:cNvPr id="2893" name="Google Shape;2893;p130"/>
            <p:cNvGrpSpPr/>
            <p:nvPr/>
          </p:nvGrpSpPr>
          <p:grpSpPr>
            <a:xfrm rot="3361339">
              <a:off x="4214637" y="4052187"/>
              <a:ext cx="491401" cy="411697"/>
              <a:chOff x="4075175" y="3201875"/>
              <a:chExt cx="491375" cy="411675"/>
            </a:xfrm>
          </p:grpSpPr>
          <p:cxnSp>
            <p:nvCxnSpPr>
              <p:cNvPr id="2894" name="Google Shape;2894;p130"/>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2895" name="Google Shape;2895;p130"/>
              <p:cNvGrpSpPr/>
              <p:nvPr/>
            </p:nvGrpSpPr>
            <p:grpSpPr>
              <a:xfrm>
                <a:off x="4075175" y="3201875"/>
                <a:ext cx="491375" cy="361250"/>
                <a:chOff x="4075175" y="3201875"/>
                <a:chExt cx="491375" cy="361250"/>
              </a:xfrm>
            </p:grpSpPr>
            <p:cxnSp>
              <p:nvCxnSpPr>
                <p:cNvPr id="2896" name="Google Shape;2896;p130"/>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2897" name="Google Shape;2897;p130"/>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2898" name="Google Shape;2898;p130"/>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2899" name="Google Shape;2899;p130"/>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2900" name="Google Shape;2900;p130"/>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grpSp>
          <p:nvGrpSpPr>
            <p:cNvPr id="2901" name="Google Shape;2901;p130"/>
            <p:cNvGrpSpPr/>
            <p:nvPr/>
          </p:nvGrpSpPr>
          <p:grpSpPr>
            <a:xfrm>
              <a:off x="2964775" y="3201875"/>
              <a:ext cx="1601775" cy="1365225"/>
              <a:chOff x="2964775" y="3201875"/>
              <a:chExt cx="1601775" cy="1365225"/>
            </a:xfrm>
          </p:grpSpPr>
          <p:grpSp>
            <p:nvGrpSpPr>
              <p:cNvPr id="2902" name="Google Shape;2902;p130"/>
              <p:cNvGrpSpPr/>
              <p:nvPr/>
            </p:nvGrpSpPr>
            <p:grpSpPr>
              <a:xfrm>
                <a:off x="2964775" y="3201875"/>
                <a:ext cx="1601775" cy="1365225"/>
                <a:chOff x="2964775" y="3201875"/>
                <a:chExt cx="1601775" cy="1365225"/>
              </a:xfrm>
            </p:grpSpPr>
            <p:sp>
              <p:nvSpPr>
                <p:cNvPr id="2903" name="Google Shape;2903;p130"/>
                <p:cNvSpPr/>
                <p:nvPr/>
              </p:nvSpPr>
              <p:spPr>
                <a:xfrm>
                  <a:off x="2964775" y="3509900"/>
                  <a:ext cx="1092000" cy="1057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4" name="Google Shape;2904;p130"/>
                <p:cNvSpPr/>
                <p:nvPr/>
              </p:nvSpPr>
              <p:spPr>
                <a:xfrm>
                  <a:off x="3336100" y="3618975"/>
                  <a:ext cx="191100" cy="181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5" name="Google Shape;2905;p130"/>
                <p:cNvSpPr/>
                <p:nvPr/>
              </p:nvSpPr>
              <p:spPr>
                <a:xfrm>
                  <a:off x="3373400" y="3906350"/>
                  <a:ext cx="251700" cy="238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6" name="Google Shape;2906;p130"/>
                <p:cNvSpPr/>
                <p:nvPr/>
              </p:nvSpPr>
              <p:spPr>
                <a:xfrm>
                  <a:off x="3596675" y="3687900"/>
                  <a:ext cx="239100" cy="238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7" name="Google Shape;2907;p130"/>
                <p:cNvSpPr/>
                <p:nvPr/>
              </p:nvSpPr>
              <p:spPr>
                <a:xfrm>
                  <a:off x="3719250" y="3962713"/>
                  <a:ext cx="191100" cy="181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8" name="Google Shape;2908;p130"/>
                <p:cNvSpPr/>
                <p:nvPr/>
              </p:nvSpPr>
              <p:spPr>
                <a:xfrm>
                  <a:off x="3625100" y="4229525"/>
                  <a:ext cx="162600" cy="162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9" name="Google Shape;2909;p130"/>
                <p:cNvSpPr/>
                <p:nvPr/>
              </p:nvSpPr>
              <p:spPr>
                <a:xfrm>
                  <a:off x="3345900" y="4216875"/>
                  <a:ext cx="239100" cy="2235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0" name="Google Shape;2910;p130"/>
                <p:cNvSpPr/>
                <p:nvPr/>
              </p:nvSpPr>
              <p:spPr>
                <a:xfrm>
                  <a:off x="3084400" y="3776875"/>
                  <a:ext cx="251700" cy="238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1" name="Google Shape;2911;p130"/>
                <p:cNvSpPr/>
                <p:nvPr/>
              </p:nvSpPr>
              <p:spPr>
                <a:xfrm>
                  <a:off x="3114700" y="4086538"/>
                  <a:ext cx="191100" cy="181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12" name="Google Shape;2912;p130"/>
                <p:cNvCxnSpPr/>
                <p:nvPr/>
              </p:nvCxnSpPr>
              <p:spPr>
                <a:xfrm>
                  <a:off x="3881438" y="3616872"/>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2913" name="Google Shape;2913;p130"/>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2914" name="Google Shape;2914;p130"/>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nvGrpSpPr>
                <p:cNvPr id="2915" name="Google Shape;2915;p130"/>
                <p:cNvGrpSpPr/>
                <p:nvPr/>
              </p:nvGrpSpPr>
              <p:grpSpPr>
                <a:xfrm>
                  <a:off x="4075175" y="3201875"/>
                  <a:ext cx="491375" cy="411675"/>
                  <a:chOff x="4075175" y="3201875"/>
                  <a:chExt cx="491375" cy="411675"/>
                </a:xfrm>
              </p:grpSpPr>
              <p:cxnSp>
                <p:nvCxnSpPr>
                  <p:cNvPr id="2916" name="Google Shape;2916;p130"/>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2917" name="Google Shape;2917;p130"/>
                  <p:cNvGrpSpPr/>
                  <p:nvPr/>
                </p:nvGrpSpPr>
                <p:grpSpPr>
                  <a:xfrm>
                    <a:off x="4075175" y="3201875"/>
                    <a:ext cx="491375" cy="361250"/>
                    <a:chOff x="4075175" y="3201875"/>
                    <a:chExt cx="491375" cy="361250"/>
                  </a:xfrm>
                </p:grpSpPr>
                <p:cxnSp>
                  <p:nvCxnSpPr>
                    <p:cNvPr id="2918" name="Google Shape;2918;p130"/>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2919" name="Google Shape;2919;p130"/>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2920" name="Google Shape;2920;p130"/>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2921" name="Google Shape;2921;p130"/>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2922" name="Google Shape;2922;p130"/>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grpSp>
          <p:grpSp>
            <p:nvGrpSpPr>
              <p:cNvPr id="2923" name="Google Shape;2923;p130"/>
              <p:cNvGrpSpPr/>
              <p:nvPr/>
            </p:nvGrpSpPr>
            <p:grpSpPr>
              <a:xfrm rot="3152466">
                <a:off x="3978838" y="4013761"/>
                <a:ext cx="354980" cy="338793"/>
                <a:chOff x="3860525" y="3466725"/>
                <a:chExt cx="354975" cy="338788"/>
              </a:xfrm>
            </p:grpSpPr>
            <p:cxnSp>
              <p:nvCxnSpPr>
                <p:cNvPr id="2924" name="Google Shape;2924;p130"/>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2925" name="Google Shape;2925;p130"/>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2926" name="Google Shape;2926;p130"/>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grpSp>
      <p:sp>
        <p:nvSpPr>
          <p:cNvPr id="2927" name="Google Shape;2927;p130"/>
          <p:cNvSpPr txBox="1"/>
          <p:nvPr/>
        </p:nvSpPr>
        <p:spPr>
          <a:xfrm>
            <a:off x="6931375" y="1073388"/>
            <a:ext cx="1140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4800">
                <a:solidFill>
                  <a:srgbClr val="18E0A5"/>
                </a:solidFill>
                <a:highlight>
                  <a:srgbClr val="FFFFFF"/>
                </a:highlight>
              </a:rPr>
              <a:t>β2</a:t>
            </a:r>
            <a:endParaRPr sz="4800">
              <a:solidFill>
                <a:srgbClr val="18E0A5"/>
              </a:solidFill>
            </a:endParaRPr>
          </a:p>
        </p:txBody>
      </p:sp>
      <p:cxnSp>
        <p:nvCxnSpPr>
          <p:cNvPr id="2928" name="Google Shape;2928;p130"/>
          <p:cNvCxnSpPr/>
          <p:nvPr/>
        </p:nvCxnSpPr>
        <p:spPr>
          <a:xfrm flipH="1">
            <a:off x="7244425" y="967250"/>
            <a:ext cx="514500" cy="600"/>
          </a:xfrm>
          <a:prstGeom prst="straightConnector1">
            <a:avLst/>
          </a:prstGeom>
          <a:noFill/>
          <a:ln cap="flat" cmpd="sng" w="76200">
            <a:solidFill>
              <a:srgbClr val="18E0A5"/>
            </a:solidFill>
            <a:prstDash val="solid"/>
            <a:round/>
            <a:headEnd len="med" w="med" type="none"/>
            <a:tailEnd len="med" w="med" type="none"/>
          </a:ln>
        </p:spPr>
      </p:cxnSp>
      <p:cxnSp>
        <p:nvCxnSpPr>
          <p:cNvPr id="2929" name="Google Shape;2929;p130"/>
          <p:cNvCxnSpPr/>
          <p:nvPr/>
        </p:nvCxnSpPr>
        <p:spPr>
          <a:xfrm flipH="1">
            <a:off x="7139025" y="3318500"/>
            <a:ext cx="514500" cy="600"/>
          </a:xfrm>
          <a:prstGeom prst="straightConnector1">
            <a:avLst/>
          </a:prstGeom>
          <a:noFill/>
          <a:ln cap="flat" cmpd="sng" w="76200">
            <a:solidFill>
              <a:srgbClr val="18E0A5"/>
            </a:solidFill>
            <a:prstDash val="solid"/>
            <a:round/>
            <a:headEnd len="med" w="med" type="none"/>
            <a:tailEnd len="med" w="med" type="none"/>
          </a:ln>
        </p:spPr>
      </p:cxnSp>
      <p:sp>
        <p:nvSpPr>
          <p:cNvPr id="2930" name="Google Shape;2930;p130"/>
          <p:cNvSpPr txBox="1"/>
          <p:nvPr/>
        </p:nvSpPr>
        <p:spPr>
          <a:xfrm>
            <a:off x="6593000" y="3568688"/>
            <a:ext cx="1140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4800">
                <a:solidFill>
                  <a:srgbClr val="18E0A5"/>
                </a:solidFill>
                <a:highlight>
                  <a:srgbClr val="FFFFFF"/>
                </a:highlight>
              </a:rPr>
              <a:t>β2</a:t>
            </a:r>
            <a:endParaRPr sz="4800">
              <a:solidFill>
                <a:srgbClr val="18E0A5"/>
              </a:solidFill>
            </a:endParaRPr>
          </a:p>
        </p:txBody>
      </p:sp>
      <p:sp>
        <p:nvSpPr>
          <p:cNvPr id="2931" name="Google Shape;2931;p130"/>
          <p:cNvSpPr txBox="1"/>
          <p:nvPr/>
        </p:nvSpPr>
        <p:spPr>
          <a:xfrm>
            <a:off x="4201500" y="4581800"/>
            <a:ext cx="49425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1200">
                <a:solidFill>
                  <a:srgbClr val="999999"/>
                </a:solidFill>
                <a:latin typeface="Montserrat"/>
                <a:ea typeface="Montserrat"/>
                <a:cs typeface="Montserrat"/>
                <a:sym typeface="Montserrat"/>
              </a:rPr>
              <a:t>этих эффектов нет у других вазопрессоров</a:t>
            </a:r>
            <a:endParaRPr sz="12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1200">
                <a:solidFill>
                  <a:srgbClr val="999999"/>
                </a:solidFill>
                <a:latin typeface="Montserrat"/>
                <a:ea typeface="Montserrat"/>
                <a:cs typeface="Montserrat"/>
                <a:sym typeface="Montserrat"/>
              </a:rPr>
              <a:t>а еще их нельзя в/м</a:t>
            </a:r>
            <a:endParaRPr sz="1200">
              <a:solidFill>
                <a:srgbClr val="999999"/>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131">
            <a:hlinkClick/>
          </p:cNvPr>
          <p:cNvSpPr txBox="1"/>
          <p:nvPr>
            <p:ph type="ctrTitle"/>
          </p:nvPr>
        </p:nvSpPr>
        <p:spPr>
          <a:xfrm>
            <a:off x="697250" y="1541175"/>
            <a:ext cx="7995300" cy="336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4100">
                <a:solidFill>
                  <a:srgbClr val="BB628E"/>
                </a:solidFill>
                <a:latin typeface="Montserrat"/>
                <a:ea typeface="Montserrat"/>
                <a:cs typeface="Montserrat"/>
                <a:sym typeface="Montserrat"/>
              </a:rPr>
              <a:t>* Адреналин не помогает/ </a:t>
            </a:r>
            <a:endParaRPr sz="4100">
              <a:solidFill>
                <a:srgbClr val="BB628E"/>
              </a:solidFill>
              <a:latin typeface="Montserrat"/>
              <a:ea typeface="Montserrat"/>
              <a:cs typeface="Montserrat"/>
              <a:sym typeface="Montserrat"/>
            </a:endParaRPr>
          </a:p>
          <a:p>
            <a:pPr indent="457200" lvl="0" marL="0" rtl="0" algn="l">
              <a:spcBef>
                <a:spcPts val="0"/>
              </a:spcBef>
              <a:spcAft>
                <a:spcPts val="0"/>
              </a:spcAft>
              <a:buNone/>
            </a:pPr>
            <a:r>
              <a:rPr lang="ru" sz="4100">
                <a:solidFill>
                  <a:srgbClr val="BB628E"/>
                </a:solidFill>
                <a:latin typeface="Montserrat"/>
                <a:ea typeface="Montserrat"/>
                <a:cs typeface="Montserrat"/>
                <a:sym typeface="Montserrat"/>
              </a:rPr>
              <a:t>слабо помогает?</a:t>
            </a:r>
            <a:endParaRPr sz="4100">
              <a:solidFill>
                <a:srgbClr val="BB628E"/>
              </a:solidFill>
              <a:latin typeface="Montserrat"/>
              <a:ea typeface="Montserrat"/>
              <a:cs typeface="Montserrat"/>
              <a:sym typeface="Montserrat"/>
            </a:endParaRPr>
          </a:p>
          <a:p>
            <a:pPr indent="0" lvl="0" marL="0" rtl="0" algn="l">
              <a:spcBef>
                <a:spcPts val="0"/>
              </a:spcBef>
              <a:spcAft>
                <a:spcPts val="0"/>
              </a:spcAft>
              <a:buNone/>
            </a:pPr>
            <a:r>
              <a:t/>
            </a:r>
            <a:endParaRPr sz="2500">
              <a:solidFill>
                <a:srgbClr val="BB628E"/>
              </a:solidFill>
              <a:latin typeface="Montserrat"/>
              <a:ea typeface="Montserrat"/>
              <a:cs typeface="Montserrat"/>
              <a:sym typeface="Montserrat"/>
            </a:endParaRPr>
          </a:p>
          <a:p>
            <a:pPr indent="-374650" lvl="0" marL="914400" rtl="0" algn="l">
              <a:spcBef>
                <a:spcPts val="0"/>
              </a:spcBef>
              <a:spcAft>
                <a:spcPts val="0"/>
              </a:spcAft>
              <a:buClr>
                <a:srgbClr val="BB628E"/>
              </a:buClr>
              <a:buSzPts val="2300"/>
              <a:buFont typeface="Montserrat"/>
              <a:buChar char="●"/>
            </a:pPr>
            <a:r>
              <a:rPr lang="ru" sz="2300">
                <a:solidFill>
                  <a:srgbClr val="BB628E"/>
                </a:solidFill>
                <a:latin typeface="Montserrat"/>
                <a:ea typeface="Montserrat"/>
                <a:cs typeface="Montserrat"/>
                <a:sym typeface="Montserrat"/>
              </a:rPr>
              <a:t>продолжается контакт с антигеном?</a:t>
            </a:r>
            <a:endParaRPr sz="2300">
              <a:solidFill>
                <a:srgbClr val="BB628E"/>
              </a:solidFill>
              <a:latin typeface="Montserrat"/>
              <a:ea typeface="Montserrat"/>
              <a:cs typeface="Montserrat"/>
              <a:sym typeface="Montserrat"/>
            </a:endParaRPr>
          </a:p>
          <a:p>
            <a:pPr indent="0" lvl="0" marL="457200" rtl="0" algn="l">
              <a:spcBef>
                <a:spcPts val="0"/>
              </a:spcBef>
              <a:spcAft>
                <a:spcPts val="0"/>
              </a:spcAft>
              <a:buNone/>
            </a:pPr>
            <a:r>
              <a:t/>
            </a:r>
            <a:endParaRPr sz="700">
              <a:solidFill>
                <a:srgbClr val="BB628E"/>
              </a:solidFill>
              <a:latin typeface="Montserrat"/>
              <a:ea typeface="Montserrat"/>
              <a:cs typeface="Montserrat"/>
              <a:sym typeface="Montserrat"/>
            </a:endParaRPr>
          </a:p>
          <a:p>
            <a:pPr indent="457200" lvl="0" marL="457200" rtl="0" algn="l">
              <a:spcBef>
                <a:spcPts val="0"/>
              </a:spcBef>
              <a:spcAft>
                <a:spcPts val="0"/>
              </a:spcAft>
              <a:buNone/>
            </a:pPr>
            <a:r>
              <a:rPr lang="ru" sz="1800">
                <a:solidFill>
                  <a:srgbClr val="999999"/>
                </a:solidFill>
                <a:latin typeface="Montserrat"/>
                <a:ea typeface="Montserrat"/>
                <a:cs typeface="Montserrat"/>
                <a:sym typeface="Montserrat"/>
              </a:rPr>
              <a:t>о каком АГ следует всегда помнить в больнице?</a:t>
            </a:r>
            <a:endParaRPr sz="1800">
              <a:solidFill>
                <a:srgbClr val="999999"/>
              </a:solidFill>
              <a:latin typeface="Montserrat"/>
              <a:ea typeface="Montserrat"/>
              <a:cs typeface="Montserrat"/>
              <a:sym typeface="Montserrat"/>
            </a:endParaRPr>
          </a:p>
          <a:p>
            <a:pPr indent="0" lvl="0" marL="457200" rtl="0" algn="l">
              <a:spcBef>
                <a:spcPts val="0"/>
              </a:spcBef>
              <a:spcAft>
                <a:spcPts val="0"/>
              </a:spcAft>
              <a:buNone/>
            </a:pPr>
            <a:r>
              <a:t/>
            </a:r>
            <a:endParaRPr sz="1800">
              <a:solidFill>
                <a:srgbClr val="999999"/>
              </a:solidFill>
              <a:latin typeface="Montserrat"/>
              <a:ea typeface="Montserrat"/>
              <a:cs typeface="Montserrat"/>
              <a:sym typeface="Montserrat"/>
            </a:endParaRPr>
          </a:p>
          <a:p>
            <a:pPr indent="-374650" lvl="0" marL="914400" rtl="0" algn="l">
              <a:spcBef>
                <a:spcPts val="0"/>
              </a:spcBef>
              <a:spcAft>
                <a:spcPts val="0"/>
              </a:spcAft>
              <a:buClr>
                <a:srgbClr val="BB628E"/>
              </a:buClr>
              <a:buSzPts val="2300"/>
              <a:buFont typeface="Montserrat"/>
              <a:buChar char="●"/>
            </a:pPr>
            <a:r>
              <a:rPr lang="ru" sz="2300">
                <a:solidFill>
                  <a:srgbClr val="BB628E"/>
                </a:solidFill>
                <a:latin typeface="Montserrat"/>
                <a:ea typeface="Montserrat"/>
                <a:cs typeface="Montserrat"/>
                <a:sym typeface="Montserrat"/>
              </a:rPr>
              <a:t>это не АШ </a:t>
            </a:r>
            <a:r>
              <a:rPr lang="ru" sz="2300">
                <a:solidFill>
                  <a:srgbClr val="999999"/>
                </a:solidFill>
                <a:latin typeface="Montserrat"/>
                <a:ea typeface="Montserrat"/>
                <a:cs typeface="Montserrat"/>
                <a:sym typeface="Montserrat"/>
              </a:rPr>
              <a:t>(см. тренировочные задачи)</a:t>
            </a:r>
            <a:r>
              <a:rPr lang="ru" sz="2300">
                <a:solidFill>
                  <a:srgbClr val="BB628E"/>
                </a:solidFill>
                <a:latin typeface="Montserrat"/>
                <a:ea typeface="Montserrat"/>
                <a:cs typeface="Montserrat"/>
                <a:sym typeface="Montserrat"/>
              </a:rPr>
              <a:t>?</a:t>
            </a:r>
            <a:endParaRPr sz="2300">
              <a:solidFill>
                <a:srgbClr val="BB628E"/>
              </a:solidFill>
              <a:latin typeface="Montserrat"/>
              <a:ea typeface="Montserrat"/>
              <a:cs typeface="Montserrat"/>
              <a:sym typeface="Montserrat"/>
            </a:endParaRPr>
          </a:p>
        </p:txBody>
      </p:sp>
      <p:pic>
        <p:nvPicPr>
          <p:cNvPr id="2937" name="Google Shape;2937;p131"/>
          <p:cNvPicPr preferRelativeResize="0"/>
          <p:nvPr/>
        </p:nvPicPr>
        <p:blipFill>
          <a:blip r:embed="rId3">
            <a:alphaModFix/>
          </a:blip>
          <a:stretch>
            <a:fillRect/>
          </a:stretch>
        </p:blipFill>
        <p:spPr>
          <a:xfrm>
            <a:off x="114700" y="119725"/>
            <a:ext cx="785600" cy="12160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132">
            <a:hlinkClick/>
          </p:cNvPr>
          <p:cNvSpPr txBox="1"/>
          <p:nvPr>
            <p:ph type="ctrTitle"/>
          </p:nvPr>
        </p:nvSpPr>
        <p:spPr>
          <a:xfrm>
            <a:off x="662300" y="1052525"/>
            <a:ext cx="7995300" cy="38619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4100">
                <a:solidFill>
                  <a:srgbClr val="BB628E"/>
                </a:solidFill>
                <a:latin typeface="Montserrat"/>
                <a:ea typeface="Montserrat"/>
                <a:cs typeface="Montserrat"/>
                <a:sym typeface="Montserrat"/>
              </a:rPr>
              <a:t>* </a:t>
            </a:r>
            <a:r>
              <a:rPr lang="ru" sz="3000">
                <a:solidFill>
                  <a:srgbClr val="BB628E"/>
                </a:solidFill>
                <a:latin typeface="Montserrat"/>
                <a:ea typeface="Montserrat"/>
                <a:cs typeface="Montserrat"/>
                <a:sym typeface="Montserrat"/>
              </a:rPr>
              <a:t>Адреналин действует необычно?</a:t>
            </a:r>
            <a:endParaRPr sz="3000">
              <a:solidFill>
                <a:srgbClr val="BB628E"/>
              </a:solidFill>
              <a:latin typeface="Montserrat"/>
              <a:ea typeface="Montserrat"/>
              <a:cs typeface="Montserrat"/>
              <a:sym typeface="Montserrat"/>
            </a:endParaRPr>
          </a:p>
          <a:p>
            <a:pPr indent="457200" lvl="0" marL="0" rtl="0" algn="l">
              <a:spcBef>
                <a:spcPts val="0"/>
              </a:spcBef>
              <a:spcAft>
                <a:spcPts val="0"/>
              </a:spcAft>
              <a:buNone/>
            </a:pPr>
            <a:r>
              <a:rPr lang="ru" sz="1800">
                <a:solidFill>
                  <a:srgbClr val="BB628E"/>
                </a:solidFill>
                <a:latin typeface="Montserrat"/>
                <a:ea typeface="Montserrat"/>
                <a:cs typeface="Montserrat"/>
                <a:sym typeface="Montserrat"/>
              </a:rPr>
              <a:t>давление резко поднимается</a:t>
            </a:r>
            <a:endParaRPr sz="1800">
              <a:solidFill>
                <a:srgbClr val="BB628E"/>
              </a:solidFill>
              <a:latin typeface="Montserrat"/>
              <a:ea typeface="Montserrat"/>
              <a:cs typeface="Montserrat"/>
              <a:sym typeface="Montserrat"/>
            </a:endParaRPr>
          </a:p>
          <a:p>
            <a:pPr indent="457200" lvl="0" marL="0" rtl="0" algn="l">
              <a:spcBef>
                <a:spcPts val="0"/>
              </a:spcBef>
              <a:spcAft>
                <a:spcPts val="0"/>
              </a:spcAft>
              <a:buNone/>
            </a:pPr>
            <a:r>
              <a:rPr lang="ru" sz="1800">
                <a:solidFill>
                  <a:srgbClr val="BB628E"/>
                </a:solidFill>
                <a:latin typeface="Montserrat"/>
                <a:ea typeface="Montserrat"/>
                <a:cs typeface="Montserrat"/>
                <a:sym typeface="Montserrat"/>
              </a:rPr>
              <a:t>брадикардия</a:t>
            </a:r>
            <a:endParaRPr sz="1800">
              <a:solidFill>
                <a:srgbClr val="BB628E"/>
              </a:solidFill>
              <a:latin typeface="Montserrat"/>
              <a:ea typeface="Montserrat"/>
              <a:cs typeface="Montserrat"/>
              <a:sym typeface="Montserrat"/>
            </a:endParaRPr>
          </a:p>
          <a:p>
            <a:pPr indent="457200" lvl="0" marL="0" rtl="0" algn="l">
              <a:spcBef>
                <a:spcPts val="0"/>
              </a:spcBef>
              <a:spcAft>
                <a:spcPts val="0"/>
              </a:spcAft>
              <a:buNone/>
            </a:pPr>
            <a:r>
              <a:rPr lang="ru" sz="1800">
                <a:solidFill>
                  <a:srgbClr val="BB628E"/>
                </a:solidFill>
                <a:latin typeface="Montserrat"/>
                <a:ea typeface="Montserrat"/>
                <a:cs typeface="Montserrat"/>
                <a:sym typeface="Montserrat"/>
              </a:rPr>
              <a:t>бронхоспазм не проходит</a:t>
            </a:r>
            <a:endParaRPr sz="1800">
              <a:solidFill>
                <a:srgbClr val="BB628E"/>
              </a:solidFill>
              <a:latin typeface="Montserrat"/>
              <a:ea typeface="Montserrat"/>
              <a:cs typeface="Montserrat"/>
              <a:sym typeface="Montserrat"/>
            </a:endParaRPr>
          </a:p>
          <a:p>
            <a:pPr indent="457200" lvl="0" marL="0" rtl="0" algn="l">
              <a:spcBef>
                <a:spcPts val="0"/>
              </a:spcBef>
              <a:spcAft>
                <a:spcPts val="0"/>
              </a:spcAft>
              <a:buNone/>
            </a:pPr>
            <a:r>
              <a:t/>
            </a:r>
            <a:endParaRPr sz="1800">
              <a:solidFill>
                <a:srgbClr val="BB628E"/>
              </a:solidFill>
              <a:latin typeface="Montserrat"/>
              <a:ea typeface="Montserrat"/>
              <a:cs typeface="Montserrat"/>
              <a:sym typeface="Montserrat"/>
            </a:endParaRPr>
          </a:p>
          <a:p>
            <a:pPr indent="457200" lvl="0" marL="0" rtl="0" algn="l">
              <a:spcBef>
                <a:spcPts val="0"/>
              </a:spcBef>
              <a:spcAft>
                <a:spcPts val="0"/>
              </a:spcAft>
              <a:buNone/>
            </a:pPr>
            <a:r>
              <a:t/>
            </a:r>
            <a:endParaRPr sz="1800">
              <a:solidFill>
                <a:srgbClr val="BB628E"/>
              </a:solidFill>
              <a:latin typeface="Montserrat"/>
              <a:ea typeface="Montserrat"/>
              <a:cs typeface="Montserrat"/>
              <a:sym typeface="Montserrat"/>
            </a:endParaRPr>
          </a:p>
          <a:p>
            <a:pPr indent="-374650" lvl="0" marL="457200" rtl="0" algn="l">
              <a:spcBef>
                <a:spcPts val="0"/>
              </a:spcBef>
              <a:spcAft>
                <a:spcPts val="0"/>
              </a:spcAft>
              <a:buClr>
                <a:srgbClr val="BB628E"/>
              </a:buClr>
              <a:buSzPts val="2300"/>
              <a:buFont typeface="Montserrat"/>
              <a:buChar char="●"/>
            </a:pPr>
            <a:r>
              <a:rPr lang="ru" sz="2300">
                <a:solidFill>
                  <a:srgbClr val="BB628E"/>
                </a:solidFill>
                <a:latin typeface="Montserrat"/>
                <a:ea typeface="Montserrat"/>
                <a:cs typeface="Montserrat"/>
                <a:sym typeface="Montserrat"/>
              </a:rPr>
              <a:t>пациент принимает бета-блокаторы?</a:t>
            </a:r>
            <a:endParaRPr sz="2300">
              <a:solidFill>
                <a:srgbClr val="BB628E"/>
              </a:solidFill>
              <a:latin typeface="Montserrat"/>
              <a:ea typeface="Montserrat"/>
              <a:cs typeface="Montserrat"/>
              <a:sym typeface="Montserrat"/>
            </a:endParaRPr>
          </a:p>
          <a:p>
            <a:pPr indent="0" lvl="0" marL="457200" rtl="0" algn="l">
              <a:spcBef>
                <a:spcPts val="0"/>
              </a:spcBef>
              <a:spcAft>
                <a:spcPts val="0"/>
              </a:spcAft>
              <a:buNone/>
            </a:pPr>
            <a:r>
              <a:t/>
            </a:r>
            <a:endParaRPr sz="500">
              <a:solidFill>
                <a:srgbClr val="BB628E"/>
              </a:solidFill>
              <a:latin typeface="Montserrat"/>
              <a:ea typeface="Montserrat"/>
              <a:cs typeface="Montserrat"/>
              <a:sym typeface="Montserrat"/>
            </a:endParaRPr>
          </a:p>
          <a:p>
            <a:pPr indent="0" lvl="0" marL="457200" rtl="0" algn="l">
              <a:spcBef>
                <a:spcPts val="0"/>
              </a:spcBef>
              <a:spcAft>
                <a:spcPts val="0"/>
              </a:spcAft>
              <a:buNone/>
            </a:pPr>
            <a:r>
              <a:rPr lang="ru" sz="1800">
                <a:solidFill>
                  <a:srgbClr val="999999"/>
                </a:solidFill>
                <a:latin typeface="Montserrat"/>
                <a:ea typeface="Montserrat"/>
                <a:cs typeface="Montserrat"/>
                <a:sym typeface="Montserrat"/>
              </a:rPr>
              <a:t>можно подумать об антидоте (каком?)</a:t>
            </a:r>
            <a:endParaRPr sz="2300">
              <a:solidFill>
                <a:srgbClr val="BB628E"/>
              </a:solidFill>
              <a:latin typeface="Montserrat"/>
              <a:ea typeface="Montserrat"/>
              <a:cs typeface="Montserrat"/>
              <a:sym typeface="Montserrat"/>
            </a:endParaRPr>
          </a:p>
        </p:txBody>
      </p:sp>
      <p:pic>
        <p:nvPicPr>
          <p:cNvPr id="2943" name="Google Shape;2943;p132"/>
          <p:cNvPicPr preferRelativeResize="0"/>
          <p:nvPr/>
        </p:nvPicPr>
        <p:blipFill>
          <a:blip r:embed="rId3">
            <a:alphaModFix/>
          </a:blip>
          <a:stretch>
            <a:fillRect/>
          </a:stretch>
        </p:blipFill>
        <p:spPr>
          <a:xfrm>
            <a:off x="114700" y="119725"/>
            <a:ext cx="785600" cy="121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5"/>
          <p:cNvSpPr txBox="1"/>
          <p:nvPr>
            <p:ph type="ctrTitle"/>
          </p:nvPr>
        </p:nvSpPr>
        <p:spPr>
          <a:xfrm>
            <a:off x="111800" y="114750"/>
            <a:ext cx="8747100" cy="491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2800">
                <a:latin typeface="Montserrat"/>
                <a:ea typeface="Montserrat"/>
                <a:cs typeface="Montserrat"/>
                <a:sym typeface="Montserrat"/>
              </a:rPr>
              <a:t>Примеры аллергенов:</a:t>
            </a:r>
            <a:endParaRPr sz="28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387350" lvl="0" marL="914400" rtl="0" algn="l">
              <a:spcBef>
                <a:spcPts val="0"/>
              </a:spcBef>
              <a:spcAft>
                <a:spcPts val="0"/>
              </a:spcAft>
              <a:buSzPts val="2500"/>
              <a:buFont typeface="Montserrat"/>
              <a:buChar char="●"/>
            </a:pPr>
            <a:r>
              <a:rPr lang="ru" sz="2500">
                <a:latin typeface="Montserrat"/>
                <a:ea typeface="Montserrat"/>
                <a:cs typeface="Montserrat"/>
                <a:sym typeface="Montserrat"/>
              </a:rPr>
              <a:t>лекарства</a:t>
            </a:r>
            <a:endParaRPr sz="2500">
              <a:latin typeface="Montserrat"/>
              <a:ea typeface="Montserrat"/>
              <a:cs typeface="Montserrat"/>
              <a:sym typeface="Montserrat"/>
            </a:endParaRPr>
          </a:p>
          <a:p>
            <a:pPr indent="0" lvl="0" marL="914400" rtl="0" algn="l">
              <a:spcBef>
                <a:spcPts val="0"/>
              </a:spcBef>
              <a:spcAft>
                <a:spcPts val="0"/>
              </a:spcAft>
              <a:buNone/>
            </a:pPr>
            <a:r>
              <a:rPr lang="ru" sz="2000">
                <a:latin typeface="Montserrat"/>
                <a:ea typeface="Montserrat"/>
                <a:cs typeface="Montserrat"/>
                <a:sym typeface="Montserrat"/>
              </a:rPr>
              <a:t>потенциально - любые</a:t>
            </a:r>
            <a:endParaRPr sz="2000">
              <a:latin typeface="Montserrat"/>
              <a:ea typeface="Montserrat"/>
              <a:cs typeface="Montserrat"/>
              <a:sym typeface="Montserrat"/>
            </a:endParaRPr>
          </a:p>
          <a:p>
            <a:pPr indent="0" lvl="0" marL="914400" rtl="0" algn="l">
              <a:spcBef>
                <a:spcPts val="0"/>
              </a:spcBef>
              <a:spcAft>
                <a:spcPts val="0"/>
              </a:spcAft>
              <a:buNone/>
            </a:pPr>
            <a:r>
              <a:rPr lang="ru" sz="2000">
                <a:latin typeface="Montserrat"/>
                <a:ea typeface="Montserrat"/>
                <a:cs typeface="Montserrat"/>
                <a:sym typeface="Montserrat"/>
              </a:rPr>
              <a:t>известные примеры - бета-лактамы</a:t>
            </a:r>
            <a:endParaRPr sz="2800">
              <a:latin typeface="Montserrat"/>
              <a:ea typeface="Montserrat"/>
              <a:cs typeface="Montserrat"/>
              <a:sym typeface="Montserrat"/>
            </a:endParaRPr>
          </a:p>
          <a:p>
            <a:pPr indent="0" lvl="0" marL="914400" rtl="0" algn="l">
              <a:spcBef>
                <a:spcPts val="0"/>
              </a:spcBef>
              <a:spcAft>
                <a:spcPts val="0"/>
              </a:spcAft>
              <a:buNone/>
            </a:pPr>
            <a:r>
              <a:t/>
            </a:r>
            <a:endParaRPr sz="2000">
              <a:latin typeface="Montserrat"/>
              <a:ea typeface="Montserrat"/>
              <a:cs typeface="Montserrat"/>
              <a:sym typeface="Montserrat"/>
            </a:endParaRPr>
          </a:p>
          <a:p>
            <a:pPr indent="-406400" lvl="0" marL="914400" rtl="0" algn="l">
              <a:spcBef>
                <a:spcPts val="0"/>
              </a:spcBef>
              <a:spcAft>
                <a:spcPts val="0"/>
              </a:spcAft>
              <a:buSzPts val="2800"/>
              <a:buFont typeface="Montserrat"/>
              <a:buChar char="●"/>
            </a:pPr>
            <a:r>
              <a:rPr lang="ru" sz="2500">
                <a:latin typeface="Montserrat"/>
                <a:ea typeface="Montserrat"/>
                <a:cs typeface="Montserrat"/>
                <a:sym typeface="Montserrat"/>
              </a:rPr>
              <a:t>пища</a:t>
            </a:r>
            <a:br>
              <a:rPr lang="ru" sz="2800">
                <a:latin typeface="Montserrat"/>
                <a:ea typeface="Montserrat"/>
                <a:cs typeface="Montserrat"/>
                <a:sym typeface="Montserrat"/>
              </a:rPr>
            </a:br>
            <a:r>
              <a:rPr lang="ru" sz="2000">
                <a:latin typeface="Montserrat"/>
                <a:ea typeface="Montserrat"/>
                <a:cs typeface="Montserrat"/>
                <a:sym typeface="Montserrat"/>
              </a:rPr>
              <a:t>известные примеры - морепродукты, арахис, молоко</a:t>
            </a:r>
            <a:endParaRPr sz="2000">
              <a:latin typeface="Montserrat"/>
              <a:ea typeface="Montserrat"/>
              <a:cs typeface="Montserrat"/>
              <a:sym typeface="Montserrat"/>
            </a:endParaRPr>
          </a:p>
          <a:p>
            <a:pPr indent="0" lvl="0" marL="914400" rtl="0" algn="l">
              <a:spcBef>
                <a:spcPts val="0"/>
              </a:spcBef>
              <a:spcAft>
                <a:spcPts val="0"/>
              </a:spcAft>
              <a:buNone/>
            </a:pPr>
            <a:r>
              <a:t/>
            </a:r>
            <a:endParaRPr sz="2000">
              <a:latin typeface="Montserrat"/>
              <a:ea typeface="Montserrat"/>
              <a:cs typeface="Montserrat"/>
              <a:sym typeface="Montserrat"/>
            </a:endParaRPr>
          </a:p>
          <a:p>
            <a:pPr indent="-387350" lvl="0" marL="914400" rtl="0" algn="l">
              <a:spcBef>
                <a:spcPts val="0"/>
              </a:spcBef>
              <a:spcAft>
                <a:spcPts val="0"/>
              </a:spcAft>
              <a:buSzPts val="2500"/>
              <a:buFont typeface="Montserrat"/>
              <a:buChar char="●"/>
            </a:pPr>
            <a:r>
              <a:rPr lang="ru" sz="2500">
                <a:latin typeface="Montserrat"/>
                <a:ea typeface="Montserrat"/>
                <a:cs typeface="Montserrat"/>
                <a:sym typeface="Montserrat"/>
              </a:rPr>
              <a:t>растения</a:t>
            </a:r>
            <a:endParaRPr sz="2500">
              <a:latin typeface="Montserrat"/>
              <a:ea typeface="Montserrat"/>
              <a:cs typeface="Montserrat"/>
              <a:sym typeface="Montserrat"/>
            </a:endParaRPr>
          </a:p>
          <a:p>
            <a:pPr indent="0" lvl="0" marL="914400" rtl="0" algn="l">
              <a:spcBef>
                <a:spcPts val="0"/>
              </a:spcBef>
              <a:spcAft>
                <a:spcPts val="0"/>
              </a:spcAft>
              <a:buNone/>
            </a:pPr>
            <a:r>
              <a:t/>
            </a:r>
            <a:endParaRPr sz="2500">
              <a:latin typeface="Montserrat"/>
              <a:ea typeface="Montserrat"/>
              <a:cs typeface="Montserrat"/>
              <a:sym typeface="Montserrat"/>
            </a:endParaRPr>
          </a:p>
          <a:p>
            <a:pPr indent="-387350" lvl="0" marL="914400" rtl="0" algn="l">
              <a:spcBef>
                <a:spcPts val="0"/>
              </a:spcBef>
              <a:spcAft>
                <a:spcPts val="0"/>
              </a:spcAft>
              <a:buSzPts val="2500"/>
              <a:buFont typeface="Montserrat"/>
              <a:buChar char="●"/>
            </a:pPr>
            <a:r>
              <a:rPr lang="ru" sz="2500">
                <a:latin typeface="Montserrat"/>
                <a:ea typeface="Montserrat"/>
                <a:cs typeface="Montserrat"/>
                <a:sym typeface="Montserrat"/>
              </a:rPr>
              <a:t>жалящие насекомые (инсектные аллергены)</a:t>
            </a:r>
            <a:endParaRPr sz="2500">
              <a:latin typeface="Montserrat"/>
              <a:ea typeface="Montserrat"/>
              <a:cs typeface="Montserrat"/>
              <a:sym typeface="Montserrat"/>
            </a:endParaRPr>
          </a:p>
          <a:p>
            <a:pPr indent="0" lvl="0" marL="914400" rtl="0" algn="l">
              <a:spcBef>
                <a:spcPts val="0"/>
              </a:spcBef>
              <a:spcAft>
                <a:spcPts val="0"/>
              </a:spcAft>
              <a:buNone/>
            </a:pPr>
            <a:r>
              <a:t/>
            </a:r>
            <a:endParaRPr sz="2500">
              <a:latin typeface="Montserrat"/>
              <a:ea typeface="Montserrat"/>
              <a:cs typeface="Montserrat"/>
              <a:sym typeface="Montserrat"/>
            </a:endParaRPr>
          </a:p>
          <a:p>
            <a:pPr indent="-387350" lvl="0" marL="914400" rtl="0" algn="l">
              <a:spcBef>
                <a:spcPts val="0"/>
              </a:spcBef>
              <a:spcAft>
                <a:spcPts val="0"/>
              </a:spcAft>
              <a:buSzPts val="2500"/>
              <a:buFont typeface="Montserrat"/>
              <a:buChar char="●"/>
            </a:pPr>
            <a:r>
              <a:rPr lang="ru" sz="2500">
                <a:latin typeface="Montserrat"/>
                <a:ea typeface="Montserrat"/>
                <a:cs typeface="Montserrat"/>
                <a:sym typeface="Montserrat"/>
              </a:rPr>
              <a:t>бытовые и пр.</a:t>
            </a:r>
            <a:endParaRPr sz="25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sp>
        <p:nvSpPr>
          <p:cNvPr id="2948" name="Google Shape;2948;p133"/>
          <p:cNvSpPr txBox="1"/>
          <p:nvPr>
            <p:ph type="ctrTitle"/>
          </p:nvPr>
        </p:nvSpPr>
        <p:spPr>
          <a:xfrm>
            <a:off x="8441725" y="162782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949" name="Google Shape;2949;p133">
            <a:hlinkClick/>
          </p:cNvPr>
          <p:cNvSpPr txBox="1"/>
          <p:nvPr>
            <p:ph type="ctrTitle"/>
          </p:nvPr>
        </p:nvSpPr>
        <p:spPr>
          <a:xfrm>
            <a:off x="6169175" y="915913"/>
            <a:ext cx="2877300" cy="12681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700">
                <a:solidFill>
                  <a:srgbClr val="BB628E"/>
                </a:solidFill>
                <a:latin typeface="Montserrat"/>
                <a:ea typeface="Montserrat"/>
                <a:cs typeface="Montserrat"/>
                <a:sym typeface="Montserrat"/>
              </a:rPr>
              <a:t>ФлА2</a:t>
            </a:r>
            <a:endParaRPr sz="2700">
              <a:solidFill>
                <a:srgbClr val="BB628E"/>
              </a:solidFill>
              <a:latin typeface="Montserrat"/>
              <a:ea typeface="Montserrat"/>
              <a:cs typeface="Montserrat"/>
              <a:sym typeface="Montserrat"/>
            </a:endParaRPr>
          </a:p>
          <a:p>
            <a:pPr indent="0" lvl="0" marL="0" rtl="0" algn="l">
              <a:spcBef>
                <a:spcPts val="0"/>
              </a:spcBef>
              <a:spcAft>
                <a:spcPts val="0"/>
              </a:spcAft>
              <a:buNone/>
            </a:pPr>
            <a:r>
              <a:rPr lang="ru" sz="2300">
                <a:solidFill>
                  <a:srgbClr val="BB628E"/>
                </a:solidFill>
                <a:latin typeface="Montserrat"/>
                <a:ea typeface="Montserrat"/>
                <a:cs typeface="Montserrat"/>
                <a:sym typeface="Montserrat"/>
              </a:rPr>
              <a:t>и многое другое</a:t>
            </a:r>
            <a:endParaRPr sz="2300">
              <a:solidFill>
                <a:srgbClr val="BB628E"/>
              </a:solidFill>
              <a:latin typeface="Montserrat"/>
              <a:ea typeface="Montserrat"/>
              <a:cs typeface="Montserrat"/>
              <a:sym typeface="Montserrat"/>
            </a:endParaRPr>
          </a:p>
        </p:txBody>
      </p:sp>
      <p:sp>
        <p:nvSpPr>
          <p:cNvPr id="2950" name="Google Shape;2950;p133">
            <a:hlinkClick/>
          </p:cNvPr>
          <p:cNvSpPr txBox="1"/>
          <p:nvPr>
            <p:ph type="ctrTitle"/>
          </p:nvPr>
        </p:nvSpPr>
        <p:spPr>
          <a:xfrm>
            <a:off x="661200" y="944950"/>
            <a:ext cx="1606200" cy="12681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ru" sz="4800">
                <a:solidFill>
                  <a:srgbClr val="18E0A5"/>
                </a:solidFill>
                <a:latin typeface="Montserrat"/>
                <a:ea typeface="Montserrat"/>
                <a:cs typeface="Montserrat"/>
                <a:sym typeface="Montserrat"/>
              </a:rPr>
              <a:t>ГКС</a:t>
            </a:r>
            <a:endParaRPr b="1" sz="4800">
              <a:solidFill>
                <a:srgbClr val="18E0A5"/>
              </a:solidFill>
              <a:latin typeface="Montserrat"/>
              <a:ea typeface="Montserrat"/>
              <a:cs typeface="Montserrat"/>
              <a:sym typeface="Montserrat"/>
            </a:endParaRPr>
          </a:p>
        </p:txBody>
      </p:sp>
      <p:sp>
        <p:nvSpPr>
          <p:cNvPr id="2951" name="Google Shape;2951;p133"/>
          <p:cNvSpPr txBox="1"/>
          <p:nvPr>
            <p:ph type="ctrTitle"/>
          </p:nvPr>
        </p:nvSpPr>
        <p:spPr>
          <a:xfrm>
            <a:off x="8466075" y="276072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952" name="Google Shape;2952;p133">
            <a:hlinkClick/>
          </p:cNvPr>
          <p:cNvSpPr txBox="1"/>
          <p:nvPr>
            <p:ph type="ctrTitle"/>
          </p:nvPr>
        </p:nvSpPr>
        <p:spPr>
          <a:xfrm>
            <a:off x="5162975" y="2251525"/>
            <a:ext cx="3883500" cy="470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400">
                <a:solidFill>
                  <a:srgbClr val="BB628E"/>
                </a:solidFill>
                <a:latin typeface="Montserrat"/>
                <a:ea typeface="Montserrat"/>
                <a:cs typeface="Montserrat"/>
                <a:sym typeface="Montserrat"/>
              </a:rPr>
              <a:t>IgE</a:t>
            </a:r>
            <a:endParaRPr sz="2400">
              <a:solidFill>
                <a:srgbClr val="BB628E"/>
              </a:solidFill>
              <a:latin typeface="Montserrat"/>
              <a:ea typeface="Montserrat"/>
              <a:cs typeface="Montserrat"/>
              <a:sym typeface="Montserrat"/>
            </a:endParaRPr>
          </a:p>
        </p:txBody>
      </p:sp>
      <p:sp>
        <p:nvSpPr>
          <p:cNvPr id="2953" name="Google Shape;2953;p133">
            <a:hlinkClick/>
          </p:cNvPr>
          <p:cNvSpPr txBox="1"/>
          <p:nvPr>
            <p:ph type="ctrTitle"/>
          </p:nvPr>
        </p:nvSpPr>
        <p:spPr>
          <a:xfrm>
            <a:off x="433800" y="2228100"/>
            <a:ext cx="3883500" cy="5682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2500">
                <a:solidFill>
                  <a:srgbClr val="18E0A5"/>
                </a:solidFill>
                <a:latin typeface="Montserrat"/>
                <a:ea typeface="Montserrat"/>
                <a:cs typeface="Montserrat"/>
                <a:sym typeface="Montserrat"/>
              </a:rPr>
              <a:t>омализумаб</a:t>
            </a:r>
            <a:endParaRPr sz="2500">
              <a:solidFill>
                <a:srgbClr val="18E0A5"/>
              </a:solidFill>
              <a:latin typeface="Montserrat"/>
              <a:ea typeface="Montserrat"/>
              <a:cs typeface="Montserrat"/>
              <a:sym typeface="Montserrat"/>
            </a:endParaRPr>
          </a:p>
        </p:txBody>
      </p:sp>
      <p:sp>
        <p:nvSpPr>
          <p:cNvPr id="2954" name="Google Shape;2954;p133">
            <a:hlinkClick/>
          </p:cNvPr>
          <p:cNvSpPr txBox="1"/>
          <p:nvPr>
            <p:ph type="ctrTitle"/>
          </p:nvPr>
        </p:nvSpPr>
        <p:spPr>
          <a:xfrm>
            <a:off x="486725" y="2772300"/>
            <a:ext cx="3883500" cy="1117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1800">
                <a:solidFill>
                  <a:srgbClr val="18E0A5"/>
                </a:solidFill>
                <a:latin typeface="Montserrat"/>
                <a:ea typeface="Montserrat"/>
                <a:cs typeface="Montserrat"/>
                <a:sym typeface="Montserrat"/>
              </a:rPr>
              <a:t>реслиумаб</a:t>
            </a:r>
            <a:endParaRPr sz="1800">
              <a:solidFill>
                <a:srgbClr val="18E0A5"/>
              </a:solidFill>
              <a:latin typeface="Montserrat"/>
              <a:ea typeface="Montserrat"/>
              <a:cs typeface="Montserrat"/>
              <a:sym typeface="Montserrat"/>
            </a:endParaRPr>
          </a:p>
          <a:p>
            <a:pPr indent="0" lvl="0" marL="0" rtl="0" algn="l">
              <a:spcBef>
                <a:spcPts val="0"/>
              </a:spcBef>
              <a:spcAft>
                <a:spcPts val="0"/>
              </a:spcAft>
              <a:buNone/>
            </a:pPr>
            <a:r>
              <a:rPr lang="ru" sz="1800">
                <a:solidFill>
                  <a:srgbClr val="18E0A5"/>
                </a:solidFill>
                <a:latin typeface="Montserrat"/>
                <a:ea typeface="Montserrat"/>
                <a:cs typeface="Montserrat"/>
                <a:sym typeface="Montserrat"/>
              </a:rPr>
              <a:t>меполизумаб</a:t>
            </a:r>
            <a:endParaRPr sz="1800">
              <a:solidFill>
                <a:srgbClr val="18E0A5"/>
              </a:solidFill>
              <a:latin typeface="Montserrat"/>
              <a:ea typeface="Montserrat"/>
              <a:cs typeface="Montserrat"/>
              <a:sym typeface="Montserrat"/>
            </a:endParaRPr>
          </a:p>
          <a:p>
            <a:pPr indent="0" lvl="0" marL="0" rtl="0" algn="l">
              <a:spcBef>
                <a:spcPts val="0"/>
              </a:spcBef>
              <a:spcAft>
                <a:spcPts val="0"/>
              </a:spcAft>
              <a:buNone/>
            </a:pPr>
            <a:r>
              <a:rPr lang="ru" sz="1800">
                <a:solidFill>
                  <a:srgbClr val="18E0A5"/>
                </a:solidFill>
                <a:latin typeface="Montserrat"/>
                <a:ea typeface="Montserrat"/>
                <a:cs typeface="Montserrat"/>
                <a:sym typeface="Montserrat"/>
              </a:rPr>
              <a:t>бенрализумаб</a:t>
            </a:r>
            <a:endParaRPr sz="1800">
              <a:solidFill>
                <a:srgbClr val="18E0A5"/>
              </a:solidFill>
              <a:latin typeface="Montserrat"/>
              <a:ea typeface="Montserrat"/>
              <a:cs typeface="Montserrat"/>
              <a:sym typeface="Montserrat"/>
            </a:endParaRPr>
          </a:p>
        </p:txBody>
      </p:sp>
      <p:sp>
        <p:nvSpPr>
          <p:cNvPr id="2955" name="Google Shape;2955;p133">
            <a:hlinkClick/>
          </p:cNvPr>
          <p:cNvSpPr txBox="1"/>
          <p:nvPr>
            <p:ph type="ctrTitle"/>
          </p:nvPr>
        </p:nvSpPr>
        <p:spPr>
          <a:xfrm>
            <a:off x="661200" y="81498"/>
            <a:ext cx="7995300" cy="8484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BB628E"/>
                </a:solidFill>
                <a:latin typeface="Montserrat"/>
                <a:ea typeface="Montserrat"/>
                <a:cs typeface="Montserrat"/>
                <a:sym typeface="Montserrat"/>
              </a:rPr>
              <a:t>*Аллергическая астма (Т2-астма)</a:t>
            </a:r>
            <a:endParaRPr sz="1600">
              <a:solidFill>
                <a:srgbClr val="BB628E"/>
              </a:solidFill>
              <a:latin typeface="Montserrat"/>
              <a:ea typeface="Montserrat"/>
              <a:cs typeface="Montserrat"/>
              <a:sym typeface="Montserrat"/>
            </a:endParaRPr>
          </a:p>
        </p:txBody>
      </p:sp>
      <p:sp>
        <p:nvSpPr>
          <p:cNvPr id="2956" name="Google Shape;2956;p133">
            <a:hlinkClick/>
          </p:cNvPr>
          <p:cNvSpPr txBox="1"/>
          <p:nvPr>
            <p:ph type="ctrTitle"/>
          </p:nvPr>
        </p:nvSpPr>
        <p:spPr>
          <a:xfrm>
            <a:off x="486725" y="3930325"/>
            <a:ext cx="3883500" cy="315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1800">
                <a:solidFill>
                  <a:srgbClr val="18E0A5"/>
                </a:solidFill>
                <a:latin typeface="Montserrat"/>
                <a:ea typeface="Montserrat"/>
                <a:cs typeface="Montserrat"/>
                <a:sym typeface="Montserrat"/>
              </a:rPr>
              <a:t>дупилумаб</a:t>
            </a:r>
            <a:endParaRPr sz="1800">
              <a:solidFill>
                <a:srgbClr val="18E0A5"/>
              </a:solidFill>
              <a:latin typeface="Montserrat"/>
              <a:ea typeface="Montserrat"/>
              <a:cs typeface="Montserrat"/>
              <a:sym typeface="Montserrat"/>
            </a:endParaRPr>
          </a:p>
        </p:txBody>
      </p:sp>
      <p:sp>
        <p:nvSpPr>
          <p:cNvPr id="2957" name="Google Shape;2957;p133">
            <a:hlinkClick/>
          </p:cNvPr>
          <p:cNvSpPr txBox="1"/>
          <p:nvPr>
            <p:ph type="ctrTitle"/>
          </p:nvPr>
        </p:nvSpPr>
        <p:spPr>
          <a:xfrm>
            <a:off x="486725" y="4688950"/>
            <a:ext cx="3883500" cy="315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1800">
                <a:solidFill>
                  <a:srgbClr val="18E0A5"/>
                </a:solidFill>
                <a:latin typeface="Montserrat"/>
                <a:ea typeface="Montserrat"/>
                <a:cs typeface="Montserrat"/>
                <a:sym typeface="Montserrat"/>
              </a:rPr>
              <a:t>тезепелумаб</a:t>
            </a:r>
            <a:endParaRPr sz="1800">
              <a:solidFill>
                <a:srgbClr val="18E0A5"/>
              </a:solidFill>
              <a:latin typeface="Montserrat"/>
              <a:ea typeface="Montserrat"/>
              <a:cs typeface="Montserrat"/>
              <a:sym typeface="Montserrat"/>
            </a:endParaRPr>
          </a:p>
        </p:txBody>
      </p:sp>
      <p:sp>
        <p:nvSpPr>
          <p:cNvPr id="2958" name="Google Shape;2958;p133">
            <a:hlinkClick/>
          </p:cNvPr>
          <p:cNvSpPr txBox="1"/>
          <p:nvPr>
            <p:ph type="ctrTitle"/>
          </p:nvPr>
        </p:nvSpPr>
        <p:spPr>
          <a:xfrm>
            <a:off x="5115925" y="2980288"/>
            <a:ext cx="3883500" cy="470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400">
                <a:solidFill>
                  <a:srgbClr val="BB628E"/>
                </a:solidFill>
                <a:latin typeface="Montserrat"/>
                <a:ea typeface="Montserrat"/>
                <a:cs typeface="Montserrat"/>
                <a:sym typeface="Montserrat"/>
              </a:rPr>
              <a:t>ИЛ-5</a:t>
            </a:r>
            <a:endParaRPr sz="2400">
              <a:solidFill>
                <a:srgbClr val="BB628E"/>
              </a:solidFill>
              <a:latin typeface="Montserrat"/>
              <a:ea typeface="Montserrat"/>
              <a:cs typeface="Montserrat"/>
              <a:sym typeface="Montserrat"/>
            </a:endParaRPr>
          </a:p>
        </p:txBody>
      </p:sp>
      <p:sp>
        <p:nvSpPr>
          <p:cNvPr id="2959" name="Google Shape;2959;p133">
            <a:hlinkClick/>
          </p:cNvPr>
          <p:cNvSpPr txBox="1"/>
          <p:nvPr>
            <p:ph type="ctrTitle"/>
          </p:nvPr>
        </p:nvSpPr>
        <p:spPr>
          <a:xfrm>
            <a:off x="5115925" y="3775225"/>
            <a:ext cx="3883500" cy="470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400">
                <a:solidFill>
                  <a:srgbClr val="BB628E"/>
                </a:solidFill>
                <a:latin typeface="Montserrat"/>
                <a:ea typeface="Montserrat"/>
                <a:cs typeface="Montserrat"/>
                <a:sym typeface="Montserrat"/>
              </a:rPr>
              <a:t>ИЛ-4, -13</a:t>
            </a:r>
            <a:endParaRPr sz="2400">
              <a:solidFill>
                <a:srgbClr val="BB628E"/>
              </a:solidFill>
              <a:latin typeface="Montserrat"/>
              <a:ea typeface="Montserrat"/>
              <a:cs typeface="Montserrat"/>
              <a:sym typeface="Montserrat"/>
            </a:endParaRPr>
          </a:p>
        </p:txBody>
      </p:sp>
      <p:sp>
        <p:nvSpPr>
          <p:cNvPr id="2960" name="Google Shape;2960;p133">
            <a:hlinkClick/>
          </p:cNvPr>
          <p:cNvSpPr txBox="1"/>
          <p:nvPr>
            <p:ph type="ctrTitle"/>
          </p:nvPr>
        </p:nvSpPr>
        <p:spPr>
          <a:xfrm>
            <a:off x="5115925" y="4550725"/>
            <a:ext cx="3883500" cy="470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400">
                <a:solidFill>
                  <a:srgbClr val="BB628E"/>
                </a:solidFill>
                <a:latin typeface="Montserrat"/>
                <a:ea typeface="Montserrat"/>
                <a:cs typeface="Montserrat"/>
                <a:sym typeface="Montserrat"/>
              </a:rPr>
              <a:t>TSLP</a:t>
            </a:r>
            <a:endParaRPr sz="2400">
              <a:solidFill>
                <a:srgbClr val="BB628E"/>
              </a:solidFill>
              <a:latin typeface="Montserrat"/>
              <a:ea typeface="Montserrat"/>
              <a:cs typeface="Montserrat"/>
              <a:sym typeface="Montserrat"/>
            </a:endParaRPr>
          </a:p>
        </p:txBody>
      </p:sp>
      <p:sp>
        <p:nvSpPr>
          <p:cNvPr id="2961" name="Google Shape;2961;p133"/>
          <p:cNvSpPr/>
          <p:nvPr/>
        </p:nvSpPr>
        <p:spPr>
          <a:xfrm>
            <a:off x="2331925" y="1213025"/>
            <a:ext cx="3837300" cy="848400"/>
          </a:xfrm>
          <a:prstGeom prst="rightArrow">
            <a:avLst>
              <a:gd fmla="val 50000" name="adj1"/>
              <a:gd fmla="val 97021" name="adj2"/>
            </a:avLst>
          </a:prstGeom>
          <a:solidFill>
            <a:schemeClr val="lt1"/>
          </a:solidFill>
          <a:ln cap="flat" cmpd="sng" w="19050">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2" name="Google Shape;2962;p133"/>
          <p:cNvSpPr/>
          <p:nvPr/>
        </p:nvSpPr>
        <p:spPr>
          <a:xfrm>
            <a:off x="2847325" y="2204100"/>
            <a:ext cx="2268600" cy="568200"/>
          </a:xfrm>
          <a:prstGeom prst="rightArrow">
            <a:avLst>
              <a:gd fmla="val 50000" name="adj1"/>
              <a:gd fmla="val 97021" name="adj2"/>
            </a:avLst>
          </a:prstGeom>
          <a:solidFill>
            <a:schemeClr val="lt1"/>
          </a:solidFill>
          <a:ln cap="flat" cmpd="sng" w="19050">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3" name="Google Shape;2963;p133"/>
          <p:cNvSpPr/>
          <p:nvPr/>
        </p:nvSpPr>
        <p:spPr>
          <a:xfrm>
            <a:off x="2847325" y="2962975"/>
            <a:ext cx="2268600" cy="568200"/>
          </a:xfrm>
          <a:prstGeom prst="rightArrow">
            <a:avLst>
              <a:gd fmla="val 50000" name="adj1"/>
              <a:gd fmla="val 97021" name="adj2"/>
            </a:avLst>
          </a:prstGeom>
          <a:solidFill>
            <a:schemeClr val="lt1"/>
          </a:solidFill>
          <a:ln cap="flat" cmpd="sng" w="19050">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4" name="Google Shape;2964;p133"/>
          <p:cNvSpPr/>
          <p:nvPr/>
        </p:nvSpPr>
        <p:spPr>
          <a:xfrm>
            <a:off x="2847325" y="3749750"/>
            <a:ext cx="2268600" cy="568200"/>
          </a:xfrm>
          <a:prstGeom prst="rightArrow">
            <a:avLst>
              <a:gd fmla="val 50000" name="adj1"/>
              <a:gd fmla="val 97021" name="adj2"/>
            </a:avLst>
          </a:prstGeom>
          <a:solidFill>
            <a:schemeClr val="lt1"/>
          </a:solidFill>
          <a:ln cap="flat" cmpd="sng" w="19050">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5" name="Google Shape;2965;p133"/>
          <p:cNvSpPr/>
          <p:nvPr/>
        </p:nvSpPr>
        <p:spPr>
          <a:xfrm>
            <a:off x="2847325" y="4522275"/>
            <a:ext cx="2268600" cy="568200"/>
          </a:xfrm>
          <a:prstGeom prst="rightArrow">
            <a:avLst>
              <a:gd fmla="val 50000" name="adj1"/>
              <a:gd fmla="val 97021" name="adj2"/>
            </a:avLst>
          </a:prstGeom>
          <a:solidFill>
            <a:schemeClr val="lt1"/>
          </a:solidFill>
          <a:ln cap="flat" cmpd="sng" w="19050">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134">
            <a:hlinkClick/>
          </p:cNvPr>
          <p:cNvSpPr txBox="1"/>
          <p:nvPr>
            <p:ph type="ctrTitle"/>
          </p:nvPr>
        </p:nvSpPr>
        <p:spPr>
          <a:xfrm>
            <a:off x="430300" y="312400"/>
            <a:ext cx="7995300" cy="1000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BB628E"/>
                </a:solidFill>
                <a:latin typeface="Montserrat"/>
                <a:ea typeface="Montserrat"/>
                <a:cs typeface="Montserrat"/>
                <a:sym typeface="Montserrat"/>
              </a:rPr>
              <a:t>* ингаляционные ГКС </a:t>
            </a:r>
            <a:endParaRPr sz="3500">
              <a:solidFill>
                <a:srgbClr val="BB628E"/>
              </a:solidFill>
              <a:latin typeface="Montserrat"/>
              <a:ea typeface="Montserrat"/>
              <a:cs typeface="Montserrat"/>
              <a:sym typeface="Montserrat"/>
            </a:endParaRPr>
          </a:p>
          <a:p>
            <a:pPr indent="457200" lvl="0" marL="0" rtl="0" algn="l">
              <a:spcBef>
                <a:spcPts val="0"/>
              </a:spcBef>
              <a:spcAft>
                <a:spcPts val="0"/>
              </a:spcAft>
              <a:buNone/>
            </a:pPr>
            <a:r>
              <a:rPr lang="ru" sz="3500">
                <a:solidFill>
                  <a:srgbClr val="BB628E"/>
                </a:solidFill>
                <a:latin typeface="Montserrat"/>
                <a:ea typeface="Montserrat"/>
                <a:cs typeface="Montserrat"/>
                <a:sym typeface="Montserrat"/>
              </a:rPr>
              <a:t>не помогают при астме?</a:t>
            </a:r>
            <a:endParaRPr sz="1600">
              <a:solidFill>
                <a:srgbClr val="BB628E"/>
              </a:solidFill>
              <a:latin typeface="Montserrat"/>
              <a:ea typeface="Montserrat"/>
              <a:cs typeface="Montserrat"/>
              <a:sym typeface="Montserrat"/>
            </a:endParaRPr>
          </a:p>
        </p:txBody>
      </p:sp>
      <p:sp>
        <p:nvSpPr>
          <p:cNvPr id="2971" name="Google Shape;2971;p134"/>
          <p:cNvSpPr txBox="1"/>
          <p:nvPr/>
        </p:nvSpPr>
        <p:spPr>
          <a:xfrm>
            <a:off x="430300" y="1641850"/>
            <a:ext cx="8468100" cy="33246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rgbClr val="BB628E"/>
              </a:buClr>
              <a:buSzPts val="2300"/>
              <a:buFont typeface="Montserrat"/>
              <a:buChar char="●"/>
            </a:pPr>
            <a:r>
              <a:rPr lang="ru" sz="2300">
                <a:solidFill>
                  <a:srgbClr val="BB628E"/>
                </a:solidFill>
                <a:latin typeface="Montserrat"/>
                <a:ea typeface="Montserrat"/>
                <a:cs typeface="Montserrat"/>
                <a:sym typeface="Montserrat"/>
              </a:rPr>
              <a:t>присоединился </a:t>
            </a:r>
            <a:endParaRPr sz="2300">
              <a:solidFill>
                <a:srgbClr val="BB628E"/>
              </a:solidFill>
              <a:latin typeface="Montserrat"/>
              <a:ea typeface="Montserrat"/>
              <a:cs typeface="Montserrat"/>
              <a:sym typeface="Montserrat"/>
            </a:endParaRPr>
          </a:p>
          <a:p>
            <a:pPr indent="0" lvl="0" marL="457200" rtl="0" algn="l">
              <a:spcBef>
                <a:spcPts val="0"/>
              </a:spcBef>
              <a:spcAft>
                <a:spcPts val="0"/>
              </a:spcAft>
              <a:buNone/>
            </a:pPr>
            <a:r>
              <a:rPr lang="ru" sz="2300">
                <a:solidFill>
                  <a:srgbClr val="BB628E"/>
                </a:solidFill>
                <a:highlight>
                  <a:srgbClr val="FFFFFF"/>
                </a:highlight>
                <a:latin typeface="Montserrat"/>
                <a:ea typeface="Montserrat"/>
                <a:cs typeface="Montserrat"/>
                <a:sym typeface="Montserrat"/>
              </a:rPr>
              <a:t>аллергический бронхолегочный аспергиллёз</a:t>
            </a:r>
            <a:r>
              <a:rPr lang="ru" sz="2300">
                <a:solidFill>
                  <a:srgbClr val="BB628E"/>
                </a:solidFill>
                <a:latin typeface="Montserrat"/>
                <a:ea typeface="Montserrat"/>
                <a:cs typeface="Montserrat"/>
                <a:sym typeface="Montserrat"/>
              </a:rPr>
              <a:t>?</a:t>
            </a:r>
            <a:endParaRPr sz="2300">
              <a:solidFill>
                <a:srgbClr val="BB628E"/>
              </a:solidFill>
              <a:latin typeface="Montserrat"/>
              <a:ea typeface="Montserrat"/>
              <a:cs typeface="Montserrat"/>
              <a:sym typeface="Montserrat"/>
            </a:endParaRPr>
          </a:p>
          <a:p>
            <a:pPr indent="0" lvl="0" marL="457200" rtl="0" algn="l">
              <a:spcBef>
                <a:spcPts val="0"/>
              </a:spcBef>
              <a:spcAft>
                <a:spcPts val="0"/>
              </a:spcAft>
              <a:buNone/>
            </a:pPr>
            <a:r>
              <a:t/>
            </a:r>
            <a:endParaRPr sz="700">
              <a:solidFill>
                <a:srgbClr val="BB628E"/>
              </a:solidFill>
              <a:latin typeface="Montserrat"/>
              <a:ea typeface="Montserrat"/>
              <a:cs typeface="Montserrat"/>
              <a:sym typeface="Montserrat"/>
            </a:endParaRPr>
          </a:p>
          <a:p>
            <a:pPr indent="0" lvl="0" marL="457200" rtl="0" algn="l">
              <a:spcBef>
                <a:spcPts val="0"/>
              </a:spcBef>
              <a:spcAft>
                <a:spcPts val="0"/>
              </a:spcAft>
              <a:buNone/>
            </a:pPr>
            <a:r>
              <a:rPr lang="ru" sz="2300">
                <a:solidFill>
                  <a:srgbClr val="B7B7B7"/>
                </a:solidFill>
                <a:latin typeface="Montserrat"/>
                <a:ea typeface="Montserrat"/>
                <a:cs typeface="Montserrat"/>
                <a:sym typeface="Montserrat"/>
              </a:rPr>
              <a:t>не путать с инвазивным </a:t>
            </a:r>
            <a:r>
              <a:rPr lang="ru" sz="2300">
                <a:solidFill>
                  <a:srgbClr val="B7B7B7"/>
                </a:solidFill>
                <a:highlight>
                  <a:srgbClr val="FFFFFF"/>
                </a:highlight>
                <a:latin typeface="Montserrat"/>
                <a:ea typeface="Montserrat"/>
                <a:cs typeface="Montserrat"/>
                <a:sym typeface="Montserrat"/>
              </a:rPr>
              <a:t>аспергиллёзом</a:t>
            </a:r>
            <a:endParaRPr sz="2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999999"/>
              </a:solidFill>
              <a:latin typeface="Montserrat"/>
              <a:ea typeface="Montserrat"/>
              <a:cs typeface="Montserrat"/>
              <a:sym typeface="Montserrat"/>
            </a:endParaRPr>
          </a:p>
          <a:p>
            <a:pPr indent="-374650" lvl="0" marL="457200" rtl="0" algn="l">
              <a:spcBef>
                <a:spcPts val="0"/>
              </a:spcBef>
              <a:spcAft>
                <a:spcPts val="0"/>
              </a:spcAft>
              <a:buClr>
                <a:srgbClr val="BB628E"/>
              </a:buClr>
              <a:buSzPts val="2300"/>
              <a:buFont typeface="Montserrat"/>
              <a:buChar char="●"/>
            </a:pPr>
            <a:r>
              <a:rPr lang="ru" sz="2300">
                <a:solidFill>
                  <a:srgbClr val="BB628E"/>
                </a:solidFill>
                <a:latin typeface="Montserrat"/>
                <a:ea typeface="Montserrat"/>
                <a:cs typeface="Montserrat"/>
                <a:sym typeface="Montserrat"/>
              </a:rPr>
              <a:t>это не астма (Чердж-Стросс, ХМЛ, мастоцитоз, синдром активации мастоцитов, насл. альфа-триптаземия, карциноидный синдром, непереносимость гистамина/ дефицит ДАО и т.д.)?</a:t>
            </a:r>
            <a:endParaRPr sz="2300"/>
          </a:p>
        </p:txBody>
      </p:sp>
      <p:pic>
        <p:nvPicPr>
          <p:cNvPr id="2972" name="Google Shape;2972;p134"/>
          <p:cNvPicPr preferRelativeResize="0"/>
          <p:nvPr/>
        </p:nvPicPr>
        <p:blipFill>
          <a:blip r:embed="rId3">
            <a:alphaModFix/>
          </a:blip>
          <a:stretch>
            <a:fillRect/>
          </a:stretch>
        </p:blipFill>
        <p:spPr>
          <a:xfrm>
            <a:off x="8112800" y="97175"/>
            <a:ext cx="785600" cy="12160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p135">
            <a:hlinkClick/>
          </p:cNvPr>
          <p:cNvSpPr txBox="1"/>
          <p:nvPr>
            <p:ph type="ctrTitle"/>
          </p:nvPr>
        </p:nvSpPr>
        <p:spPr>
          <a:xfrm>
            <a:off x="257850" y="659454"/>
            <a:ext cx="8628300" cy="31830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5700">
                <a:solidFill>
                  <a:srgbClr val="18E0A5"/>
                </a:solidFill>
                <a:latin typeface="Montserrat"/>
                <a:ea typeface="Montserrat"/>
                <a:cs typeface="Montserrat"/>
                <a:sym typeface="Montserrat"/>
              </a:rPr>
              <a:t>АСИТ</a:t>
            </a:r>
            <a:endParaRPr sz="5700">
              <a:solidFill>
                <a:srgbClr val="18E0A5"/>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18E0A5"/>
              </a:solidFill>
              <a:latin typeface="Montserrat"/>
              <a:ea typeface="Montserrat"/>
              <a:cs typeface="Montserrat"/>
              <a:sym typeface="Montserrat"/>
            </a:endParaRPr>
          </a:p>
          <a:p>
            <a:pPr indent="0" lvl="0" marL="0" rtl="0" algn="l">
              <a:spcBef>
                <a:spcPts val="0"/>
              </a:spcBef>
              <a:spcAft>
                <a:spcPts val="0"/>
              </a:spcAft>
              <a:buNone/>
            </a:pPr>
            <a:r>
              <a:rPr lang="ru" sz="3600">
                <a:solidFill>
                  <a:srgbClr val="999999"/>
                </a:solidFill>
                <a:latin typeface="Montserrat"/>
                <a:ea typeface="Montserrat"/>
                <a:cs typeface="Montserrat"/>
                <a:sym typeface="Montserrat"/>
              </a:rPr>
              <a:t>(уже знаем)</a:t>
            </a:r>
            <a:endParaRPr sz="3600">
              <a:solidFill>
                <a:srgbClr val="999999"/>
              </a:solidFill>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cxnSp>
        <p:nvCxnSpPr>
          <p:cNvPr id="2982" name="Google Shape;2982;p136"/>
          <p:cNvCxnSpPr>
            <a:stCxn id="2983" idx="1"/>
            <a:endCxn id="2984" idx="3"/>
          </p:cNvCxnSpPr>
          <p:nvPr/>
        </p:nvCxnSpPr>
        <p:spPr>
          <a:xfrm>
            <a:off x="5139025" y="2067825"/>
            <a:ext cx="1522800" cy="1055100"/>
          </a:xfrm>
          <a:prstGeom prst="curvedConnector2">
            <a:avLst/>
          </a:prstGeom>
          <a:noFill/>
          <a:ln cap="flat" cmpd="sng" w="38100">
            <a:solidFill>
              <a:srgbClr val="A0FCA0"/>
            </a:solidFill>
            <a:prstDash val="solid"/>
            <a:round/>
            <a:headEnd len="med" w="med" type="none"/>
            <a:tailEnd len="med" w="med" type="none"/>
          </a:ln>
        </p:spPr>
      </p:cxnSp>
      <p:sp>
        <p:nvSpPr>
          <p:cNvPr id="2985" name="Google Shape;2985;p136"/>
          <p:cNvSpPr/>
          <p:nvPr/>
        </p:nvSpPr>
        <p:spPr>
          <a:xfrm>
            <a:off x="3050" y="3974275"/>
            <a:ext cx="1828500" cy="853800"/>
          </a:xfrm>
          <a:prstGeom prst="rect">
            <a:avLst/>
          </a:prstGeom>
          <a:solidFill>
            <a:srgbClr val="9EF9ED"/>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6" name="Google Shape;2986;p136"/>
          <p:cNvSpPr/>
          <p:nvPr/>
        </p:nvSpPr>
        <p:spPr>
          <a:xfrm rot="-5400000">
            <a:off x="7491850" y="463100"/>
            <a:ext cx="1365600" cy="1085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t>гипотеза</a:t>
            </a:r>
            <a:endParaRPr sz="2100"/>
          </a:p>
        </p:txBody>
      </p:sp>
      <p:sp>
        <p:nvSpPr>
          <p:cNvPr id="2987" name="Google Shape;2987;p136"/>
          <p:cNvSpPr/>
          <p:nvPr/>
        </p:nvSpPr>
        <p:spPr>
          <a:xfrm rot="10800000">
            <a:off x="5263000" y="63575"/>
            <a:ext cx="2228850" cy="555600"/>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8" name="Google Shape;2988;p136"/>
          <p:cNvSpPr/>
          <p:nvPr/>
        </p:nvSpPr>
        <p:spPr>
          <a:xfrm>
            <a:off x="6517850" y="358250"/>
            <a:ext cx="1397100" cy="129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9" name="Google Shape;2989;p136"/>
          <p:cNvSpPr/>
          <p:nvPr/>
        </p:nvSpPr>
        <p:spPr>
          <a:xfrm rot="10800000">
            <a:off x="-778350" y="2376462"/>
            <a:ext cx="3439800" cy="917525"/>
          </a:xfrm>
          <a:prstGeom prst="flowChartMagneticDrum">
            <a:avLst/>
          </a:prstGeom>
          <a:solidFill>
            <a:srgbClr val="33A2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0" name="Google Shape;2990;p136"/>
          <p:cNvSpPr/>
          <p:nvPr/>
        </p:nvSpPr>
        <p:spPr>
          <a:xfrm rot="10800000">
            <a:off x="-797850" y="1108575"/>
            <a:ext cx="3439800" cy="91752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1" name="Google Shape;2991;p136"/>
          <p:cNvSpPr txBox="1"/>
          <p:nvPr>
            <p:ph type="ctrTitle"/>
          </p:nvPr>
        </p:nvSpPr>
        <p:spPr>
          <a:xfrm>
            <a:off x="-81000" y="1115963"/>
            <a:ext cx="2589600" cy="7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гиперчувствительность I</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(аллергия)</a:t>
            </a:r>
            <a:endParaRPr sz="1400">
              <a:latin typeface="Montserrat"/>
              <a:ea typeface="Montserrat"/>
              <a:cs typeface="Montserrat"/>
              <a:sym typeface="Montserrat"/>
            </a:endParaRPr>
          </a:p>
        </p:txBody>
      </p:sp>
      <p:sp>
        <p:nvSpPr>
          <p:cNvPr id="2992" name="Google Shape;2992;p136"/>
          <p:cNvSpPr txBox="1"/>
          <p:nvPr>
            <p:ph type="ctrTitle"/>
          </p:nvPr>
        </p:nvSpPr>
        <p:spPr>
          <a:xfrm>
            <a:off x="99450" y="2535213"/>
            <a:ext cx="2493300" cy="6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900">
                <a:solidFill>
                  <a:schemeClr val="lt1"/>
                </a:solidFill>
                <a:latin typeface="Montserrat"/>
                <a:ea typeface="Montserrat"/>
                <a:cs typeface="Montserrat"/>
                <a:sym typeface="Montserrat"/>
              </a:rPr>
              <a:t>гипо</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rPr lang="ru" sz="1900">
                <a:solidFill>
                  <a:schemeClr val="lt1"/>
                </a:solidFill>
                <a:latin typeface="Montserrat"/>
                <a:ea typeface="Montserrat"/>
                <a:cs typeface="Montserrat"/>
                <a:sym typeface="Montserrat"/>
              </a:rPr>
              <a:t>сенсибилизация</a:t>
            </a:r>
            <a:endParaRPr sz="1900">
              <a:solidFill>
                <a:schemeClr val="lt1"/>
              </a:solidFill>
              <a:latin typeface="Montserrat"/>
              <a:ea typeface="Montserrat"/>
              <a:cs typeface="Montserrat"/>
              <a:sym typeface="Montserrat"/>
            </a:endParaRPr>
          </a:p>
        </p:txBody>
      </p:sp>
      <p:sp>
        <p:nvSpPr>
          <p:cNvPr id="2993" name="Google Shape;2993;p136"/>
          <p:cNvSpPr txBox="1"/>
          <p:nvPr>
            <p:ph type="ctrTitle"/>
          </p:nvPr>
        </p:nvSpPr>
        <p:spPr>
          <a:xfrm>
            <a:off x="209975" y="4006375"/>
            <a:ext cx="1478700" cy="78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000">
                <a:latin typeface="Montserrat"/>
                <a:ea typeface="Montserrat"/>
                <a:cs typeface="Montserrat"/>
                <a:sym typeface="Montserrat"/>
              </a:rPr>
              <a:t> псевдо</a:t>
            </a:r>
            <a:endParaRPr sz="2000">
              <a:latin typeface="Montserrat"/>
              <a:ea typeface="Montserrat"/>
              <a:cs typeface="Montserrat"/>
              <a:sym typeface="Montserrat"/>
            </a:endParaRPr>
          </a:p>
          <a:p>
            <a:pPr indent="0" lvl="0" marL="0" rtl="0" algn="l">
              <a:spcBef>
                <a:spcPts val="0"/>
              </a:spcBef>
              <a:spcAft>
                <a:spcPts val="0"/>
              </a:spcAft>
              <a:buNone/>
            </a:pPr>
            <a:r>
              <a:rPr lang="ru" sz="2000">
                <a:latin typeface="Montserrat"/>
                <a:ea typeface="Montserrat"/>
                <a:cs typeface="Montserrat"/>
                <a:sym typeface="Montserrat"/>
              </a:rPr>
              <a:t>аллергия</a:t>
            </a:r>
            <a:endParaRPr sz="2000">
              <a:latin typeface="Montserrat"/>
              <a:ea typeface="Montserrat"/>
              <a:cs typeface="Montserrat"/>
              <a:sym typeface="Montserrat"/>
            </a:endParaRPr>
          </a:p>
        </p:txBody>
      </p:sp>
      <p:cxnSp>
        <p:nvCxnSpPr>
          <p:cNvPr id="2994" name="Google Shape;2994;p136"/>
          <p:cNvCxnSpPr>
            <a:stCxn id="2985" idx="3"/>
            <a:endCxn id="2995" idx="1"/>
          </p:cNvCxnSpPr>
          <p:nvPr/>
        </p:nvCxnSpPr>
        <p:spPr>
          <a:xfrm>
            <a:off x="1831550" y="4401175"/>
            <a:ext cx="1058400" cy="423600"/>
          </a:xfrm>
          <a:prstGeom prst="curvedConnector3">
            <a:avLst>
              <a:gd fmla="val 40318" name="adj1"/>
            </a:avLst>
          </a:prstGeom>
          <a:noFill/>
          <a:ln cap="flat" cmpd="sng" w="38100">
            <a:solidFill>
              <a:srgbClr val="B6C8CE"/>
            </a:solidFill>
            <a:prstDash val="solid"/>
            <a:round/>
            <a:headEnd len="med" w="med" type="none"/>
            <a:tailEnd len="med" w="med" type="none"/>
          </a:ln>
        </p:spPr>
      </p:cxnSp>
      <p:cxnSp>
        <p:nvCxnSpPr>
          <p:cNvPr id="2996" name="Google Shape;2996;p136"/>
          <p:cNvCxnSpPr>
            <a:stCxn id="2985" idx="3"/>
            <a:endCxn id="2997" idx="1"/>
          </p:cNvCxnSpPr>
          <p:nvPr/>
        </p:nvCxnSpPr>
        <p:spPr>
          <a:xfrm flipH="1" rot="10800000">
            <a:off x="1831550" y="4230475"/>
            <a:ext cx="677100" cy="170700"/>
          </a:xfrm>
          <a:prstGeom prst="curvedConnector3">
            <a:avLst>
              <a:gd fmla="val 49996" name="adj1"/>
            </a:avLst>
          </a:prstGeom>
          <a:noFill/>
          <a:ln cap="flat" cmpd="sng" w="38100">
            <a:solidFill>
              <a:srgbClr val="B6C8CE"/>
            </a:solidFill>
            <a:prstDash val="solid"/>
            <a:round/>
            <a:headEnd len="med" w="med" type="none"/>
            <a:tailEnd len="med" w="med" type="none"/>
          </a:ln>
        </p:spPr>
      </p:cxnSp>
      <p:sp>
        <p:nvSpPr>
          <p:cNvPr id="2983" name="Google Shape;2983;p136"/>
          <p:cNvSpPr/>
          <p:nvPr/>
        </p:nvSpPr>
        <p:spPr>
          <a:xfrm rot="10800000">
            <a:off x="3002000" y="1724375"/>
            <a:ext cx="2137025" cy="686900"/>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98" name="Google Shape;2998;p136"/>
          <p:cNvCxnSpPr>
            <a:stCxn id="2999" idx="1"/>
            <a:endCxn id="3000" idx="2"/>
          </p:cNvCxnSpPr>
          <p:nvPr/>
        </p:nvCxnSpPr>
        <p:spPr>
          <a:xfrm flipH="1" rot="10800000">
            <a:off x="5868875" y="1005663"/>
            <a:ext cx="715200" cy="102900"/>
          </a:xfrm>
          <a:prstGeom prst="curvedConnector3">
            <a:avLst>
              <a:gd fmla="val 50004" name="adj1"/>
            </a:avLst>
          </a:prstGeom>
          <a:noFill/>
          <a:ln cap="flat" cmpd="sng" w="38100">
            <a:solidFill>
              <a:srgbClr val="A0FCA0"/>
            </a:solidFill>
            <a:prstDash val="solid"/>
            <a:round/>
            <a:headEnd len="med" w="med" type="none"/>
            <a:tailEnd len="med" w="med" type="none"/>
          </a:ln>
        </p:spPr>
      </p:cxnSp>
      <p:sp>
        <p:nvSpPr>
          <p:cNvPr id="2999" name="Google Shape;2999;p136"/>
          <p:cNvSpPr/>
          <p:nvPr/>
        </p:nvSpPr>
        <p:spPr>
          <a:xfrm rot="10800000">
            <a:off x="3925925" y="833325"/>
            <a:ext cx="1942950" cy="55047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1" name="Google Shape;3001;p136"/>
          <p:cNvSpPr txBox="1"/>
          <p:nvPr>
            <p:ph type="ctrTitle"/>
          </p:nvPr>
        </p:nvSpPr>
        <p:spPr>
          <a:xfrm>
            <a:off x="3183663" y="19017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rgbClr val="666666"/>
                </a:solidFill>
                <a:latin typeface="Montserrat"/>
                <a:ea typeface="Montserrat"/>
                <a:cs typeface="Montserrat"/>
                <a:sym typeface="Montserrat"/>
              </a:rPr>
              <a:t>изменения в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результате</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a:t>
            </a:r>
            <a:r>
              <a:rPr b="1" lang="ru" sz="1200">
                <a:solidFill>
                  <a:srgbClr val="666666"/>
                </a:solidFill>
                <a:latin typeface="Montserrat"/>
                <a:ea typeface="Montserrat"/>
                <a:cs typeface="Montserrat"/>
                <a:sym typeface="Montserrat"/>
              </a:rPr>
              <a:t>1</a:t>
            </a:r>
            <a:r>
              <a:rPr lang="ru" sz="1200">
                <a:solidFill>
                  <a:srgbClr val="666666"/>
                </a:solidFill>
                <a:latin typeface="Montserrat"/>
                <a:ea typeface="Montserrat"/>
                <a:cs typeface="Montserrat"/>
                <a:sym typeface="Montserrat"/>
              </a:rPr>
              <a:t> стадии</a:t>
            </a:r>
            <a:endParaRPr sz="1200">
              <a:solidFill>
                <a:srgbClr val="666666"/>
              </a:solidFill>
              <a:latin typeface="Montserrat"/>
              <a:ea typeface="Montserrat"/>
              <a:cs typeface="Montserrat"/>
              <a:sym typeface="Montserrat"/>
            </a:endParaRPr>
          </a:p>
        </p:txBody>
      </p:sp>
      <p:sp>
        <p:nvSpPr>
          <p:cNvPr id="3002" name="Google Shape;3002;p136"/>
          <p:cNvSpPr/>
          <p:nvPr/>
        </p:nvSpPr>
        <p:spPr>
          <a:xfrm rot="10800000">
            <a:off x="3051563" y="61912"/>
            <a:ext cx="2083725" cy="558925"/>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3" name="Google Shape;3003;p136"/>
          <p:cNvSpPr txBox="1"/>
          <p:nvPr>
            <p:ph type="ctrTitle"/>
          </p:nvPr>
        </p:nvSpPr>
        <p:spPr>
          <a:xfrm>
            <a:off x="3121888" y="81750"/>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аллергии из 2-х частей</a:t>
            </a:r>
            <a:endParaRPr sz="1100">
              <a:latin typeface="Montserrat"/>
              <a:ea typeface="Montserrat"/>
              <a:cs typeface="Montserrat"/>
              <a:sym typeface="Montserrat"/>
            </a:endParaRPr>
          </a:p>
        </p:txBody>
      </p:sp>
      <p:sp>
        <p:nvSpPr>
          <p:cNvPr id="3004" name="Google Shape;3004;p136"/>
          <p:cNvSpPr txBox="1"/>
          <p:nvPr>
            <p:ph type="ctrTitle"/>
          </p:nvPr>
        </p:nvSpPr>
        <p:spPr>
          <a:xfrm>
            <a:off x="5199425" y="146449"/>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аллергена, виды, примеры</a:t>
            </a:r>
            <a:endParaRPr sz="1100">
              <a:latin typeface="Montserrat"/>
              <a:ea typeface="Montserrat"/>
              <a:cs typeface="Montserrat"/>
              <a:sym typeface="Montserrat"/>
            </a:endParaRPr>
          </a:p>
        </p:txBody>
      </p:sp>
      <p:sp>
        <p:nvSpPr>
          <p:cNvPr id="3005" name="Google Shape;3005;p136"/>
          <p:cNvSpPr/>
          <p:nvPr/>
        </p:nvSpPr>
        <p:spPr>
          <a:xfrm rot="10800000">
            <a:off x="2944250" y="3259475"/>
            <a:ext cx="1252100" cy="545700"/>
          </a:xfrm>
          <a:prstGeom prst="flowChartMagneticDrum">
            <a:avLst/>
          </a:prstGeom>
          <a:solidFill>
            <a:srgbClr val="33A2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06" name="Google Shape;3006;p136"/>
          <p:cNvCxnSpPr>
            <a:stCxn id="2999" idx="4"/>
            <a:endCxn id="2990" idx="1"/>
          </p:cNvCxnSpPr>
          <p:nvPr/>
        </p:nvCxnSpPr>
        <p:spPr>
          <a:xfrm flipH="1">
            <a:off x="2641925" y="1108563"/>
            <a:ext cx="1284000" cy="458700"/>
          </a:xfrm>
          <a:prstGeom prst="curvedConnector3">
            <a:avLst>
              <a:gd fmla="val 49999" name="adj1"/>
            </a:avLst>
          </a:prstGeom>
          <a:noFill/>
          <a:ln cap="flat" cmpd="sng" w="38100">
            <a:solidFill>
              <a:srgbClr val="BBFFBB"/>
            </a:solidFill>
            <a:prstDash val="solid"/>
            <a:round/>
            <a:headEnd len="med" w="med" type="none"/>
            <a:tailEnd len="med" w="med" type="none"/>
          </a:ln>
        </p:spPr>
      </p:cxnSp>
      <p:cxnSp>
        <p:nvCxnSpPr>
          <p:cNvPr id="3007" name="Google Shape;3007;p136"/>
          <p:cNvCxnSpPr>
            <a:stCxn id="3002" idx="4"/>
            <a:endCxn id="2990" idx="1"/>
          </p:cNvCxnSpPr>
          <p:nvPr/>
        </p:nvCxnSpPr>
        <p:spPr>
          <a:xfrm flipH="1">
            <a:off x="2642063" y="341375"/>
            <a:ext cx="409500" cy="1226100"/>
          </a:xfrm>
          <a:prstGeom prst="curvedConnector3">
            <a:avLst>
              <a:gd fmla="val 50014" name="adj1"/>
            </a:avLst>
          </a:prstGeom>
          <a:noFill/>
          <a:ln cap="flat" cmpd="sng" w="38100">
            <a:solidFill>
              <a:srgbClr val="EFEFEF"/>
            </a:solidFill>
            <a:prstDash val="solid"/>
            <a:round/>
            <a:headEnd len="med" w="med" type="none"/>
            <a:tailEnd len="med" w="med" type="none"/>
          </a:ln>
        </p:spPr>
      </p:cxnSp>
      <p:cxnSp>
        <p:nvCxnSpPr>
          <p:cNvPr id="3008" name="Google Shape;3008;p136"/>
          <p:cNvCxnSpPr>
            <a:stCxn id="2989" idx="1"/>
            <a:endCxn id="3005" idx="4"/>
          </p:cNvCxnSpPr>
          <p:nvPr/>
        </p:nvCxnSpPr>
        <p:spPr>
          <a:xfrm>
            <a:off x="2661450" y="2835225"/>
            <a:ext cx="282900" cy="697200"/>
          </a:xfrm>
          <a:prstGeom prst="curvedConnector3">
            <a:avLst>
              <a:gd fmla="val 49982" name="adj1"/>
            </a:avLst>
          </a:prstGeom>
          <a:noFill/>
          <a:ln cap="flat" cmpd="sng" w="38100">
            <a:solidFill>
              <a:srgbClr val="33A293"/>
            </a:solidFill>
            <a:prstDash val="solid"/>
            <a:round/>
            <a:headEnd len="med" w="med" type="none"/>
            <a:tailEnd len="med" w="med" type="none"/>
          </a:ln>
        </p:spPr>
      </p:cxnSp>
      <p:sp>
        <p:nvSpPr>
          <p:cNvPr id="3000" name="Google Shape;3000;p136"/>
          <p:cNvSpPr/>
          <p:nvPr/>
        </p:nvSpPr>
        <p:spPr>
          <a:xfrm>
            <a:off x="6584138" y="410750"/>
            <a:ext cx="1264500" cy="1189800"/>
          </a:xfrm>
          <a:prstGeom prst="ellipse">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09" name="Google Shape;3009;p136"/>
          <p:cNvCxnSpPr>
            <a:stCxn id="2983" idx="1"/>
          </p:cNvCxnSpPr>
          <p:nvPr/>
        </p:nvCxnSpPr>
        <p:spPr>
          <a:xfrm flipH="1" rot="10800000">
            <a:off x="5139025" y="1437225"/>
            <a:ext cx="1871100" cy="630600"/>
          </a:xfrm>
          <a:prstGeom prst="curvedConnector3">
            <a:avLst>
              <a:gd fmla="val 50000" name="adj1"/>
            </a:avLst>
          </a:prstGeom>
          <a:noFill/>
          <a:ln cap="flat" cmpd="sng" w="38100">
            <a:solidFill>
              <a:srgbClr val="A0FCA0"/>
            </a:solidFill>
            <a:prstDash val="solid"/>
            <a:round/>
            <a:headEnd len="med" w="med" type="none"/>
            <a:tailEnd len="med" w="med" type="none"/>
          </a:ln>
        </p:spPr>
      </p:cxnSp>
      <p:cxnSp>
        <p:nvCxnSpPr>
          <p:cNvPr id="3010" name="Google Shape;3010;p136"/>
          <p:cNvCxnSpPr>
            <a:stCxn id="2983" idx="1"/>
            <a:endCxn id="3011" idx="4"/>
          </p:cNvCxnSpPr>
          <p:nvPr/>
        </p:nvCxnSpPr>
        <p:spPr>
          <a:xfrm>
            <a:off x="5139025" y="2067825"/>
            <a:ext cx="1657200" cy="362700"/>
          </a:xfrm>
          <a:prstGeom prst="curvedConnector3">
            <a:avLst>
              <a:gd fmla="val 49999" name="adj1"/>
            </a:avLst>
          </a:prstGeom>
          <a:noFill/>
          <a:ln cap="flat" cmpd="sng" w="38100">
            <a:solidFill>
              <a:srgbClr val="A0FCA0"/>
            </a:solidFill>
            <a:prstDash val="solid"/>
            <a:round/>
            <a:headEnd len="med" w="med" type="none"/>
            <a:tailEnd len="med" w="med" type="none"/>
          </a:ln>
        </p:spPr>
      </p:cxnSp>
      <p:cxnSp>
        <p:nvCxnSpPr>
          <p:cNvPr id="3012" name="Google Shape;3012;p136"/>
          <p:cNvCxnSpPr/>
          <p:nvPr/>
        </p:nvCxnSpPr>
        <p:spPr>
          <a:xfrm flipH="1" rot="-5400000">
            <a:off x="7552615" y="3075945"/>
            <a:ext cx="600000" cy="168000"/>
          </a:xfrm>
          <a:prstGeom prst="curvedConnector3">
            <a:avLst>
              <a:gd fmla="val 50000" name="adj1"/>
            </a:avLst>
          </a:prstGeom>
          <a:noFill/>
          <a:ln cap="flat" cmpd="sng" w="38100">
            <a:solidFill>
              <a:srgbClr val="00D2D2"/>
            </a:solidFill>
            <a:prstDash val="solid"/>
            <a:round/>
            <a:headEnd len="med" w="med" type="none"/>
            <a:tailEnd len="med" w="med" type="none"/>
          </a:ln>
        </p:spPr>
      </p:cxnSp>
      <p:sp>
        <p:nvSpPr>
          <p:cNvPr id="3013" name="Google Shape;3013;p136"/>
          <p:cNvSpPr txBox="1"/>
          <p:nvPr>
            <p:ph type="ctrTitle"/>
          </p:nvPr>
        </p:nvSpPr>
        <p:spPr>
          <a:xfrm>
            <a:off x="6729550" y="788475"/>
            <a:ext cx="10113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начало</a:t>
            </a:r>
            <a:endParaRPr sz="1400">
              <a:latin typeface="Montserrat"/>
              <a:ea typeface="Montserrat"/>
              <a:cs typeface="Montserrat"/>
              <a:sym typeface="Montserrat"/>
            </a:endParaRPr>
          </a:p>
        </p:txBody>
      </p:sp>
      <p:sp>
        <p:nvSpPr>
          <p:cNvPr id="3014" name="Google Shape;3014;p136"/>
          <p:cNvSpPr/>
          <p:nvPr/>
        </p:nvSpPr>
        <p:spPr>
          <a:xfrm rot="-5400000">
            <a:off x="4837475" y="2553225"/>
            <a:ext cx="933900" cy="5640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300"/>
              <a:t>гипотеза</a:t>
            </a:r>
            <a:endParaRPr sz="1300"/>
          </a:p>
        </p:txBody>
      </p:sp>
      <p:sp>
        <p:nvSpPr>
          <p:cNvPr id="3015" name="Google Shape;3015;p136"/>
          <p:cNvSpPr/>
          <p:nvPr/>
        </p:nvSpPr>
        <p:spPr>
          <a:xfrm>
            <a:off x="3013038" y="2430550"/>
            <a:ext cx="2113776" cy="659826"/>
          </a:xfrm>
          <a:prstGeom prst="flowChartTerminator">
            <a:avLst/>
          </a:prstGeom>
          <a:solidFill>
            <a:srgbClr val="33A29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700"/>
          </a:p>
        </p:txBody>
      </p:sp>
      <p:sp>
        <p:nvSpPr>
          <p:cNvPr id="3016" name="Google Shape;3016;p136"/>
          <p:cNvSpPr txBox="1"/>
          <p:nvPr>
            <p:ph type="ctrTitle"/>
          </p:nvPr>
        </p:nvSpPr>
        <p:spPr>
          <a:xfrm>
            <a:off x="3945388" y="892688"/>
            <a:ext cx="19431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названия стадий</a:t>
            </a:r>
            <a:endParaRPr sz="1400">
              <a:latin typeface="Montserrat"/>
              <a:ea typeface="Montserrat"/>
              <a:cs typeface="Montserrat"/>
              <a:sym typeface="Montserrat"/>
            </a:endParaRPr>
          </a:p>
        </p:txBody>
      </p:sp>
      <p:sp>
        <p:nvSpPr>
          <p:cNvPr id="3017" name="Google Shape;3017;p136"/>
          <p:cNvSpPr txBox="1"/>
          <p:nvPr>
            <p:ph type="ctrTitle"/>
          </p:nvPr>
        </p:nvSpPr>
        <p:spPr>
          <a:xfrm>
            <a:off x="3103600" y="2512663"/>
            <a:ext cx="1929300" cy="5655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 изменения после </a:t>
            </a:r>
            <a:endParaRPr sz="1200">
              <a:solidFill>
                <a:schemeClr val="lt1"/>
              </a:solidFill>
              <a:latin typeface="Montserrat"/>
              <a:ea typeface="Montserrat"/>
              <a:cs typeface="Montserrat"/>
              <a:sym typeface="Montserrat"/>
            </a:endParaRPr>
          </a:p>
          <a:p>
            <a:pPr indent="0" lvl="0" marL="0" rtl="0" algn="r">
              <a:spcBef>
                <a:spcPts val="0"/>
              </a:spcBef>
              <a:spcAft>
                <a:spcPts val="0"/>
              </a:spcAft>
              <a:buNone/>
            </a:pPr>
            <a:r>
              <a:rPr lang="ru" sz="1200">
                <a:solidFill>
                  <a:schemeClr val="lt1"/>
                </a:solidFill>
                <a:latin typeface="Montserrat"/>
                <a:ea typeface="Montserrat"/>
                <a:cs typeface="Montserrat"/>
                <a:sym typeface="Montserrat"/>
              </a:rPr>
              <a:t>гипосенсибилизации</a:t>
            </a:r>
            <a:endParaRPr sz="1200">
              <a:solidFill>
                <a:schemeClr val="lt1"/>
              </a:solidFill>
              <a:latin typeface="Montserrat"/>
              <a:ea typeface="Montserrat"/>
              <a:cs typeface="Montserrat"/>
              <a:sym typeface="Montserrat"/>
            </a:endParaRPr>
          </a:p>
        </p:txBody>
      </p:sp>
      <p:sp>
        <p:nvSpPr>
          <p:cNvPr id="3018" name="Google Shape;3018;p136"/>
          <p:cNvSpPr txBox="1"/>
          <p:nvPr>
            <p:ph type="ctrTitle"/>
          </p:nvPr>
        </p:nvSpPr>
        <p:spPr>
          <a:xfrm>
            <a:off x="2799300" y="3403000"/>
            <a:ext cx="15420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описание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200">
                <a:solidFill>
                  <a:schemeClr val="lt1"/>
                </a:solidFill>
                <a:latin typeface="Montserrat"/>
                <a:ea typeface="Montserrat"/>
                <a:cs typeface="Montserrat"/>
                <a:sym typeface="Montserrat"/>
              </a:rPr>
              <a:t>метода</a:t>
            </a:r>
            <a:endParaRPr sz="1200">
              <a:solidFill>
                <a:schemeClr val="lt1"/>
              </a:solidFill>
              <a:latin typeface="Montserrat"/>
              <a:ea typeface="Montserrat"/>
              <a:cs typeface="Montserrat"/>
              <a:sym typeface="Montserrat"/>
            </a:endParaRPr>
          </a:p>
        </p:txBody>
      </p:sp>
      <p:sp>
        <p:nvSpPr>
          <p:cNvPr id="3019" name="Google Shape;3019;p136"/>
          <p:cNvSpPr txBox="1"/>
          <p:nvPr>
            <p:ph type="ctrTitle"/>
          </p:nvPr>
        </p:nvSpPr>
        <p:spPr>
          <a:xfrm>
            <a:off x="6892450" y="2120450"/>
            <a:ext cx="8973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solidFill>
                  <a:schemeClr val="lt1"/>
                </a:solidFill>
                <a:latin typeface="Montserrat"/>
                <a:ea typeface="Montserrat"/>
                <a:cs typeface="Montserrat"/>
                <a:sym typeface="Montserrat"/>
              </a:rPr>
              <a:t>2 </a:t>
            </a:r>
            <a:endParaRPr sz="14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400">
                <a:solidFill>
                  <a:schemeClr val="lt1"/>
                </a:solidFill>
                <a:latin typeface="Montserrat"/>
                <a:ea typeface="Montserrat"/>
                <a:cs typeface="Montserrat"/>
                <a:sym typeface="Montserrat"/>
              </a:rPr>
              <a:t>стадия</a:t>
            </a:r>
            <a:endParaRPr sz="1400">
              <a:solidFill>
                <a:schemeClr val="lt1"/>
              </a:solidFill>
              <a:latin typeface="Montserrat"/>
              <a:ea typeface="Montserrat"/>
              <a:cs typeface="Montserrat"/>
              <a:sym typeface="Montserrat"/>
            </a:endParaRPr>
          </a:p>
        </p:txBody>
      </p:sp>
      <p:sp>
        <p:nvSpPr>
          <p:cNvPr id="3020" name="Google Shape;3020;p136"/>
          <p:cNvSpPr txBox="1"/>
          <p:nvPr>
            <p:ph type="ctrTitle"/>
          </p:nvPr>
        </p:nvSpPr>
        <p:spPr>
          <a:xfrm>
            <a:off x="7789750" y="1786400"/>
            <a:ext cx="7698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3021" name="Google Shape;3021;p136"/>
          <p:cNvSpPr txBox="1"/>
          <p:nvPr>
            <p:ph type="ctrTitle"/>
          </p:nvPr>
        </p:nvSpPr>
        <p:spPr>
          <a:xfrm>
            <a:off x="7947400" y="2295575"/>
            <a:ext cx="769800" cy="2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3022" name="Google Shape;3022;p136"/>
          <p:cNvSpPr txBox="1"/>
          <p:nvPr>
            <p:ph type="ctrTitle"/>
          </p:nvPr>
        </p:nvSpPr>
        <p:spPr>
          <a:xfrm>
            <a:off x="8274725" y="2670150"/>
            <a:ext cx="403800" cy="2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2995" name="Google Shape;2995;p136"/>
          <p:cNvSpPr/>
          <p:nvPr/>
        </p:nvSpPr>
        <p:spPr>
          <a:xfrm>
            <a:off x="2889813" y="4568675"/>
            <a:ext cx="17235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7" name="Google Shape;2997;p136"/>
          <p:cNvSpPr/>
          <p:nvPr/>
        </p:nvSpPr>
        <p:spPr>
          <a:xfrm>
            <a:off x="2508600" y="3974275"/>
            <a:ext cx="16302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3" name="Google Shape;3023;p136"/>
          <p:cNvSpPr txBox="1"/>
          <p:nvPr>
            <p:ph type="ctrTitle"/>
          </p:nvPr>
        </p:nvSpPr>
        <p:spPr>
          <a:xfrm>
            <a:off x="2889825" y="4621625"/>
            <a:ext cx="1723500" cy="4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1700">
                <a:latin typeface="Montserrat"/>
                <a:ea typeface="Montserrat"/>
                <a:cs typeface="Montserrat"/>
                <a:sym typeface="Montserrat"/>
              </a:rPr>
              <a:t>3 механизма</a:t>
            </a:r>
            <a:endParaRPr sz="1700">
              <a:latin typeface="Montserrat"/>
              <a:ea typeface="Montserrat"/>
              <a:cs typeface="Montserrat"/>
              <a:sym typeface="Montserrat"/>
            </a:endParaRPr>
          </a:p>
        </p:txBody>
      </p:sp>
      <p:sp>
        <p:nvSpPr>
          <p:cNvPr id="3024" name="Google Shape;3024;p136"/>
          <p:cNvSpPr txBox="1"/>
          <p:nvPr>
            <p:ph type="ctrTitle"/>
          </p:nvPr>
        </p:nvSpPr>
        <p:spPr>
          <a:xfrm>
            <a:off x="2491175" y="4006375"/>
            <a:ext cx="1723500" cy="5124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2 отличия </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от аллергии</a:t>
            </a:r>
            <a:endParaRPr sz="1400">
              <a:latin typeface="Montserrat"/>
              <a:ea typeface="Montserrat"/>
              <a:cs typeface="Montserrat"/>
              <a:sym typeface="Montserrat"/>
            </a:endParaRPr>
          </a:p>
        </p:txBody>
      </p:sp>
      <p:grpSp>
        <p:nvGrpSpPr>
          <p:cNvPr id="3025" name="Google Shape;3025;p136"/>
          <p:cNvGrpSpPr/>
          <p:nvPr/>
        </p:nvGrpSpPr>
        <p:grpSpPr>
          <a:xfrm rot="1995357">
            <a:off x="5520779" y="2938511"/>
            <a:ext cx="1118257" cy="2013251"/>
            <a:chOff x="5671600" y="3047241"/>
            <a:chExt cx="1025125" cy="1877958"/>
          </a:xfrm>
        </p:grpSpPr>
        <p:sp>
          <p:nvSpPr>
            <p:cNvPr id="2984" name="Google Shape;2984;p136"/>
            <p:cNvSpPr/>
            <p:nvPr/>
          </p:nvSpPr>
          <p:spPr>
            <a:xfrm rot="-5400000">
              <a:off x="5284330" y="3577386"/>
              <a:ext cx="1877958" cy="817668"/>
            </a:xfrm>
            <a:prstGeom prst="flowChartTerminator">
              <a:avLst/>
            </a:prstGeom>
            <a:solidFill>
              <a:srgbClr val="BBFFB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p:txBody>
        </p:sp>
        <p:cxnSp>
          <p:nvCxnSpPr>
            <p:cNvPr id="3026" name="Google Shape;3026;p136"/>
            <p:cNvCxnSpPr/>
            <p:nvPr/>
          </p:nvCxnSpPr>
          <p:spPr>
            <a:xfrm flipH="1" rot="8783910">
              <a:off x="6299429" y="3283223"/>
              <a:ext cx="376753" cy="124916"/>
            </a:xfrm>
            <a:prstGeom prst="straightConnector1">
              <a:avLst/>
            </a:prstGeom>
            <a:noFill/>
            <a:ln cap="flat" cmpd="sng" w="76200">
              <a:solidFill>
                <a:schemeClr val="lt1"/>
              </a:solidFill>
              <a:prstDash val="solid"/>
              <a:round/>
              <a:headEnd len="med" w="med" type="none"/>
              <a:tailEnd len="med" w="med" type="none"/>
            </a:ln>
          </p:spPr>
        </p:cxnSp>
        <p:cxnSp>
          <p:nvCxnSpPr>
            <p:cNvPr id="3027" name="Google Shape;3027;p136"/>
            <p:cNvCxnSpPr/>
            <p:nvPr/>
          </p:nvCxnSpPr>
          <p:spPr>
            <a:xfrm rot="-2012767">
              <a:off x="6519851" y="4407673"/>
              <a:ext cx="99347" cy="318904"/>
            </a:xfrm>
            <a:prstGeom prst="straightConnector1">
              <a:avLst/>
            </a:prstGeom>
            <a:noFill/>
            <a:ln cap="flat" cmpd="sng" w="76200">
              <a:solidFill>
                <a:schemeClr val="lt1"/>
              </a:solidFill>
              <a:prstDash val="solid"/>
              <a:round/>
              <a:headEnd len="med" w="med" type="none"/>
              <a:tailEnd len="med" w="med" type="none"/>
            </a:ln>
          </p:spPr>
        </p:cxnSp>
        <p:cxnSp>
          <p:nvCxnSpPr>
            <p:cNvPr id="3028" name="Google Shape;3028;p136"/>
            <p:cNvCxnSpPr/>
            <p:nvPr/>
          </p:nvCxnSpPr>
          <p:spPr>
            <a:xfrm flipH="1" rot="10800000">
              <a:off x="5671600" y="4469425"/>
              <a:ext cx="332700" cy="270000"/>
            </a:xfrm>
            <a:prstGeom prst="straightConnector1">
              <a:avLst/>
            </a:prstGeom>
            <a:noFill/>
            <a:ln cap="flat" cmpd="sng" w="76200">
              <a:solidFill>
                <a:schemeClr val="lt1"/>
              </a:solidFill>
              <a:prstDash val="solid"/>
              <a:round/>
              <a:headEnd len="med" w="med" type="none"/>
              <a:tailEnd len="med" w="med" type="none"/>
            </a:ln>
          </p:spPr>
        </p:cxnSp>
        <p:cxnSp>
          <p:nvCxnSpPr>
            <p:cNvPr id="3029" name="Google Shape;3029;p136"/>
            <p:cNvCxnSpPr/>
            <p:nvPr/>
          </p:nvCxnSpPr>
          <p:spPr>
            <a:xfrm rot="-2014893">
              <a:off x="5936489" y="3101352"/>
              <a:ext cx="43932" cy="359354"/>
            </a:xfrm>
            <a:prstGeom prst="straightConnector1">
              <a:avLst/>
            </a:prstGeom>
            <a:noFill/>
            <a:ln cap="flat" cmpd="sng" w="76200">
              <a:solidFill>
                <a:schemeClr val="lt1"/>
              </a:solidFill>
              <a:prstDash val="solid"/>
              <a:round/>
              <a:headEnd len="med" w="med" type="none"/>
              <a:tailEnd len="med" w="med" type="none"/>
            </a:ln>
          </p:spPr>
        </p:cxnSp>
        <p:sp>
          <p:nvSpPr>
            <p:cNvPr id="3030" name="Google Shape;3030;p136"/>
            <p:cNvSpPr/>
            <p:nvPr/>
          </p:nvSpPr>
          <p:spPr>
            <a:xfrm rot="-5400000">
              <a:off x="5590157" y="3728715"/>
              <a:ext cx="1266300" cy="511218"/>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2200"/>
                <a:t>Атопия</a:t>
              </a:r>
              <a:endParaRPr sz="2200"/>
            </a:p>
          </p:txBody>
        </p:sp>
      </p:grpSp>
      <p:cxnSp>
        <p:nvCxnSpPr>
          <p:cNvPr id="3031" name="Google Shape;3031;p136"/>
          <p:cNvCxnSpPr>
            <a:stCxn id="2989" idx="1"/>
            <a:endCxn id="3017" idx="1"/>
          </p:cNvCxnSpPr>
          <p:nvPr/>
        </p:nvCxnSpPr>
        <p:spPr>
          <a:xfrm flipH="1" rot="10800000">
            <a:off x="2661450" y="2795325"/>
            <a:ext cx="442200" cy="39900"/>
          </a:xfrm>
          <a:prstGeom prst="curvedConnector3">
            <a:avLst>
              <a:gd fmla="val 49994" name="adj1"/>
            </a:avLst>
          </a:prstGeom>
          <a:noFill/>
          <a:ln cap="flat" cmpd="sng" w="38100">
            <a:solidFill>
              <a:srgbClr val="33A293"/>
            </a:solidFill>
            <a:prstDash val="solid"/>
            <a:round/>
            <a:headEnd len="med" w="med" type="none"/>
            <a:tailEnd len="med" w="med" type="none"/>
          </a:ln>
        </p:spPr>
      </p:cxnSp>
      <p:sp>
        <p:nvSpPr>
          <p:cNvPr id="3032" name="Google Shape;3032;p136"/>
          <p:cNvSpPr/>
          <p:nvPr/>
        </p:nvSpPr>
        <p:spPr>
          <a:xfrm>
            <a:off x="7586975" y="3392725"/>
            <a:ext cx="1208400" cy="11508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3" name="Google Shape;3033;p136"/>
          <p:cNvSpPr/>
          <p:nvPr/>
        </p:nvSpPr>
        <p:spPr>
          <a:xfrm>
            <a:off x="7019950" y="4362900"/>
            <a:ext cx="769800" cy="700800"/>
          </a:xfrm>
          <a:prstGeom prst="ellipse">
            <a:avLst/>
          </a:prstGeom>
          <a:solidFill>
            <a:schemeClr val="lt1"/>
          </a:solidFill>
          <a:ln cap="flat" cmpd="sng" w="114300">
            <a:solidFill>
              <a:srgbClr val="BB62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4" name="Google Shape;3034;p136"/>
          <p:cNvSpPr txBox="1"/>
          <p:nvPr>
            <p:ph type="ctrTitle"/>
          </p:nvPr>
        </p:nvSpPr>
        <p:spPr>
          <a:xfrm>
            <a:off x="7384888" y="4330213"/>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ru" sz="1200">
                <a:solidFill>
                  <a:srgbClr val="666666"/>
                </a:solidFill>
                <a:latin typeface="Montserrat"/>
                <a:ea typeface="Montserrat"/>
                <a:cs typeface="Montserrat"/>
                <a:sym typeface="Montserrat"/>
              </a:rPr>
              <a:t>3</a:t>
            </a:r>
            <a:r>
              <a:rPr lang="ru" sz="1200">
                <a:solidFill>
                  <a:srgbClr val="666666"/>
                </a:solidFill>
                <a:latin typeface="Montserrat"/>
                <a:ea typeface="Montserrat"/>
                <a:cs typeface="Montserrat"/>
                <a:sym typeface="Montserrat"/>
              </a:rPr>
              <a:t> стадия</a:t>
            </a:r>
            <a:endParaRPr sz="1200">
              <a:solidFill>
                <a:srgbClr val="666666"/>
              </a:solidFill>
              <a:latin typeface="Montserrat"/>
              <a:ea typeface="Montserrat"/>
              <a:cs typeface="Montserrat"/>
              <a:sym typeface="Montserrat"/>
            </a:endParaRPr>
          </a:p>
        </p:txBody>
      </p:sp>
      <p:sp>
        <p:nvSpPr>
          <p:cNvPr id="3011" name="Google Shape;3011;p136"/>
          <p:cNvSpPr/>
          <p:nvPr/>
        </p:nvSpPr>
        <p:spPr>
          <a:xfrm rot="10800000">
            <a:off x="6796181" y="2001036"/>
            <a:ext cx="1487668" cy="858910"/>
          </a:xfrm>
          <a:prstGeom prst="flowChartMagneticDrum">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5" name="Google Shape;3035;p136"/>
          <p:cNvSpPr/>
          <p:nvPr/>
        </p:nvSpPr>
        <p:spPr>
          <a:xfrm>
            <a:off x="7694238" y="1901750"/>
            <a:ext cx="1038366" cy="406512"/>
          </a:xfrm>
          <a:prstGeom prst="flowChartTerminator">
            <a:avLst/>
          </a:prstGeom>
          <a:solidFill>
            <a:srgbClr val="00D2D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6" name="Google Shape;3036;p136"/>
          <p:cNvSpPr/>
          <p:nvPr/>
        </p:nvSpPr>
        <p:spPr>
          <a:xfrm>
            <a:off x="7846638" y="2227338"/>
            <a:ext cx="1038366" cy="406512"/>
          </a:xfrm>
          <a:prstGeom prst="flowChartTerminator">
            <a:avLst/>
          </a:prstGeom>
          <a:solidFill>
            <a:srgbClr val="279D9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7" name="Google Shape;3037;p136"/>
          <p:cNvSpPr/>
          <p:nvPr/>
        </p:nvSpPr>
        <p:spPr>
          <a:xfrm>
            <a:off x="8080738" y="2556725"/>
            <a:ext cx="1038366" cy="406512"/>
          </a:xfrm>
          <a:prstGeom prst="flowChartTerminator">
            <a:avLst/>
          </a:prstGeom>
          <a:solidFill>
            <a:srgbClr val="C970E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038" name="Google Shape;3038;p136"/>
          <p:cNvGrpSpPr/>
          <p:nvPr/>
        </p:nvGrpSpPr>
        <p:grpSpPr>
          <a:xfrm>
            <a:off x="8717205" y="2547006"/>
            <a:ext cx="511752" cy="512384"/>
            <a:chOff x="9259050" y="2714075"/>
            <a:chExt cx="473100" cy="462900"/>
          </a:xfrm>
        </p:grpSpPr>
        <p:sp>
          <p:nvSpPr>
            <p:cNvPr id="3039" name="Google Shape;3039;p136"/>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0" name="Google Shape;3040;p136"/>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3041" name="Google Shape;3041;p136"/>
            <p:cNvCxnSpPr>
              <a:stCxn id="3040"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3042" name="Google Shape;3042;p136"/>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3043" name="Google Shape;3043;p136"/>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3044" name="Google Shape;3044;p136"/>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3045" name="Google Shape;3045;p136"/>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3046" name="Google Shape;3046;p136"/>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3047" name="Google Shape;3047;p136"/>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3048" name="Google Shape;3048;p136"/>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3049" name="Google Shape;3049;p136"/>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3050" name="Google Shape;3050;p136"/>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3051" name="Google Shape;3051;p136"/>
          <p:cNvSpPr txBox="1"/>
          <p:nvPr>
            <p:ph type="ctrTitle"/>
          </p:nvPr>
        </p:nvSpPr>
        <p:spPr>
          <a:xfrm>
            <a:off x="6364613" y="20411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ru" sz="1200">
                <a:solidFill>
                  <a:schemeClr val="lt1"/>
                </a:solidFill>
                <a:latin typeface="Montserrat"/>
                <a:ea typeface="Montserrat"/>
                <a:cs typeface="Montserrat"/>
                <a:sym typeface="Montserrat"/>
              </a:rPr>
              <a:t>2</a:t>
            </a:r>
            <a:r>
              <a:rPr lang="ru" sz="1200">
                <a:solidFill>
                  <a:schemeClr val="lt1"/>
                </a:solidFill>
                <a:latin typeface="Montserrat"/>
                <a:ea typeface="Montserrat"/>
                <a:cs typeface="Montserrat"/>
                <a:sym typeface="Montserrat"/>
              </a:rPr>
              <a:t> стадия</a:t>
            </a:r>
            <a:endParaRPr sz="1200">
              <a:solidFill>
                <a:schemeClr val="lt1"/>
              </a:solidFill>
              <a:latin typeface="Montserrat"/>
              <a:ea typeface="Montserrat"/>
              <a:cs typeface="Montserrat"/>
              <a:sym typeface="Montserrat"/>
            </a:endParaRPr>
          </a:p>
        </p:txBody>
      </p:sp>
      <p:sp>
        <p:nvSpPr>
          <p:cNvPr id="3052" name="Google Shape;3052;p136"/>
          <p:cNvSpPr txBox="1"/>
          <p:nvPr>
            <p:ph type="ctrTitle"/>
          </p:nvPr>
        </p:nvSpPr>
        <p:spPr>
          <a:xfrm>
            <a:off x="7984525" y="185642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3053" name="Google Shape;3053;p136"/>
          <p:cNvSpPr txBox="1"/>
          <p:nvPr>
            <p:ph type="ctrTitle"/>
          </p:nvPr>
        </p:nvSpPr>
        <p:spPr>
          <a:xfrm>
            <a:off x="8149700" y="2199950"/>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3054" name="Google Shape;3054;p136"/>
          <p:cNvSpPr txBox="1"/>
          <p:nvPr>
            <p:ph type="ctrTitle"/>
          </p:nvPr>
        </p:nvSpPr>
        <p:spPr>
          <a:xfrm>
            <a:off x="8247725" y="255187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3055" name="Google Shape;3055;p136"/>
          <p:cNvSpPr/>
          <p:nvPr/>
        </p:nvSpPr>
        <p:spPr>
          <a:xfrm>
            <a:off x="3257700" y="2067825"/>
            <a:ext cx="625200" cy="57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6" name="Google Shape;3056;p136"/>
          <p:cNvSpPr txBox="1"/>
          <p:nvPr>
            <p:ph type="ctrTitle"/>
          </p:nvPr>
        </p:nvSpPr>
        <p:spPr>
          <a:xfrm>
            <a:off x="3306350" y="2126975"/>
            <a:ext cx="442200" cy="502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2500">
                <a:latin typeface="Montserrat"/>
                <a:ea typeface="Montserrat"/>
                <a:cs typeface="Montserrat"/>
                <a:sym typeface="Montserrat"/>
              </a:rPr>
              <a:t>4</a:t>
            </a:r>
            <a:endParaRPr sz="2500">
              <a:latin typeface="Montserrat"/>
              <a:ea typeface="Montserrat"/>
              <a:cs typeface="Montserrat"/>
              <a:sym typeface="Montserrat"/>
            </a:endParaRPr>
          </a:p>
        </p:txBody>
      </p:sp>
      <p:sp>
        <p:nvSpPr>
          <p:cNvPr id="3057" name="Google Shape;3057;p136"/>
          <p:cNvSpPr/>
          <p:nvPr/>
        </p:nvSpPr>
        <p:spPr>
          <a:xfrm rot="3387075">
            <a:off x="3277247" y="1170952"/>
            <a:ext cx="236137" cy="185714"/>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3058" name="Google Shape;3058;p136"/>
          <p:cNvSpPr/>
          <p:nvPr/>
        </p:nvSpPr>
        <p:spPr>
          <a:xfrm rot="4274559">
            <a:off x="6118348" y="968542"/>
            <a:ext cx="236036" cy="185660"/>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3059" name="Google Shape;3059;p136"/>
          <p:cNvSpPr/>
          <p:nvPr/>
        </p:nvSpPr>
        <p:spPr>
          <a:xfrm rot="-7111054">
            <a:off x="5849488" y="1743681"/>
            <a:ext cx="236266" cy="185652"/>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3060" name="Google Shape;3060;p136"/>
          <p:cNvSpPr/>
          <p:nvPr/>
        </p:nvSpPr>
        <p:spPr>
          <a:xfrm rot="5391264">
            <a:off x="6522262" y="2337411"/>
            <a:ext cx="236101" cy="186000"/>
          </a:xfrm>
          <a:prstGeom prst="triangle">
            <a:avLst>
              <a:gd fmla="val 50000" name="adj"/>
            </a:avLst>
          </a:prstGeom>
          <a:solidFill>
            <a:srgbClr val="A0FCA0"/>
          </a:solidFill>
          <a:ln cap="flat" cmpd="sng" w="9525">
            <a:solidFill>
              <a:srgbClr val="A0FC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3061" name="Google Shape;3061;p136"/>
          <p:cNvSpPr txBox="1"/>
          <p:nvPr>
            <p:ph type="ctrTitle"/>
          </p:nvPr>
        </p:nvSpPr>
        <p:spPr>
          <a:xfrm>
            <a:off x="168650" y="-49975"/>
            <a:ext cx="4002900" cy="11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ru" sz="3150">
                <a:solidFill>
                  <a:srgbClr val="FF0000"/>
                </a:solidFill>
                <a:latin typeface="Montserrat"/>
                <a:ea typeface="Montserrat"/>
                <a:cs typeface="Montserrat"/>
                <a:sym typeface="Montserrat"/>
              </a:rPr>
              <a:t>Чего </a:t>
            </a:r>
            <a:endParaRPr sz="3150">
              <a:solidFill>
                <a:srgbClr val="FF0000"/>
              </a:solidFill>
              <a:latin typeface="Montserrat"/>
              <a:ea typeface="Montserrat"/>
              <a:cs typeface="Montserrat"/>
              <a:sym typeface="Montserrat"/>
            </a:endParaRPr>
          </a:p>
          <a:p>
            <a:pPr indent="0" lvl="0" marL="0" rtl="0" algn="l">
              <a:spcBef>
                <a:spcPts val="0"/>
              </a:spcBef>
              <a:spcAft>
                <a:spcPts val="0"/>
              </a:spcAft>
              <a:buSzPts val="990"/>
              <a:buNone/>
            </a:pPr>
            <a:r>
              <a:rPr lang="ru" sz="3150">
                <a:solidFill>
                  <a:srgbClr val="FF0000"/>
                </a:solidFill>
                <a:latin typeface="Montserrat"/>
                <a:ea typeface="Montserrat"/>
                <a:cs typeface="Montserrat"/>
                <a:sym typeface="Montserrat"/>
              </a:rPr>
              <a:t>не хватает?</a:t>
            </a:r>
            <a:endParaRPr sz="3150">
              <a:solidFill>
                <a:srgbClr val="FF0000"/>
              </a:solidFill>
              <a:latin typeface="Montserrat"/>
              <a:ea typeface="Montserrat"/>
              <a:cs typeface="Montserrat"/>
              <a:sym typeface="Montserra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137"/>
          <p:cNvSpPr/>
          <p:nvPr/>
        </p:nvSpPr>
        <p:spPr>
          <a:xfrm>
            <a:off x="-151525" y="3237775"/>
            <a:ext cx="1828500" cy="8538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7" name="Google Shape;3067;p137"/>
          <p:cNvSpPr txBox="1"/>
          <p:nvPr>
            <p:ph type="ctrTitle"/>
          </p:nvPr>
        </p:nvSpPr>
        <p:spPr>
          <a:xfrm>
            <a:off x="66275" y="3269875"/>
            <a:ext cx="1478700" cy="78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000">
                <a:latin typeface="Montserrat"/>
                <a:ea typeface="Montserrat"/>
                <a:cs typeface="Montserrat"/>
                <a:sym typeface="Montserrat"/>
              </a:rPr>
              <a:t>псевдо</a:t>
            </a:r>
            <a:endParaRPr sz="2000">
              <a:latin typeface="Montserrat"/>
              <a:ea typeface="Montserrat"/>
              <a:cs typeface="Montserrat"/>
              <a:sym typeface="Montserrat"/>
            </a:endParaRPr>
          </a:p>
          <a:p>
            <a:pPr indent="0" lvl="0" marL="0" rtl="0" algn="l">
              <a:spcBef>
                <a:spcPts val="0"/>
              </a:spcBef>
              <a:spcAft>
                <a:spcPts val="0"/>
              </a:spcAft>
              <a:buNone/>
            </a:pPr>
            <a:r>
              <a:rPr lang="ru" sz="2000">
                <a:latin typeface="Montserrat"/>
                <a:ea typeface="Montserrat"/>
                <a:cs typeface="Montserrat"/>
                <a:sym typeface="Montserrat"/>
              </a:rPr>
              <a:t>аллергия</a:t>
            </a:r>
            <a:endParaRPr sz="2000">
              <a:latin typeface="Montserrat"/>
              <a:ea typeface="Montserrat"/>
              <a:cs typeface="Montserrat"/>
              <a:sym typeface="Montserrat"/>
            </a:endParaRPr>
          </a:p>
        </p:txBody>
      </p:sp>
      <p:cxnSp>
        <p:nvCxnSpPr>
          <p:cNvPr id="3068" name="Google Shape;3068;p137"/>
          <p:cNvCxnSpPr>
            <a:stCxn id="3066" idx="3"/>
            <a:endCxn id="3069" idx="1"/>
          </p:cNvCxnSpPr>
          <p:nvPr/>
        </p:nvCxnSpPr>
        <p:spPr>
          <a:xfrm>
            <a:off x="1676975" y="3664675"/>
            <a:ext cx="756600" cy="1019100"/>
          </a:xfrm>
          <a:prstGeom prst="curvedConnector3">
            <a:avLst>
              <a:gd fmla="val 50002" name="adj1"/>
            </a:avLst>
          </a:prstGeom>
          <a:noFill/>
          <a:ln cap="flat" cmpd="sng" w="38100">
            <a:solidFill>
              <a:srgbClr val="B6C8CE"/>
            </a:solidFill>
            <a:prstDash val="solid"/>
            <a:round/>
            <a:headEnd len="med" w="med" type="none"/>
            <a:tailEnd len="med" w="med" type="none"/>
          </a:ln>
        </p:spPr>
      </p:cxnSp>
      <p:cxnSp>
        <p:nvCxnSpPr>
          <p:cNvPr id="3070" name="Google Shape;3070;p137"/>
          <p:cNvCxnSpPr>
            <a:stCxn id="3066" idx="3"/>
            <a:endCxn id="3071" idx="1"/>
          </p:cNvCxnSpPr>
          <p:nvPr/>
        </p:nvCxnSpPr>
        <p:spPr>
          <a:xfrm flipH="1" rot="10800000">
            <a:off x="1676975" y="3167275"/>
            <a:ext cx="860100" cy="497400"/>
          </a:xfrm>
          <a:prstGeom prst="curvedConnector3">
            <a:avLst>
              <a:gd fmla="val 50006" name="adj1"/>
            </a:avLst>
          </a:prstGeom>
          <a:noFill/>
          <a:ln cap="flat" cmpd="sng" w="38100">
            <a:solidFill>
              <a:srgbClr val="B6C8CE"/>
            </a:solidFill>
            <a:prstDash val="solid"/>
            <a:round/>
            <a:headEnd len="med" w="med" type="none"/>
            <a:tailEnd len="med" w="med" type="none"/>
          </a:ln>
        </p:spPr>
      </p:cxnSp>
      <p:sp>
        <p:nvSpPr>
          <p:cNvPr id="3069" name="Google Shape;3069;p137"/>
          <p:cNvSpPr/>
          <p:nvPr/>
        </p:nvSpPr>
        <p:spPr>
          <a:xfrm>
            <a:off x="2433600" y="4427700"/>
            <a:ext cx="17235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1" name="Google Shape;3071;p137"/>
          <p:cNvSpPr/>
          <p:nvPr/>
        </p:nvSpPr>
        <p:spPr>
          <a:xfrm>
            <a:off x="2537175" y="2910950"/>
            <a:ext cx="17235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2" name="Google Shape;3072;p137"/>
          <p:cNvSpPr txBox="1"/>
          <p:nvPr>
            <p:ph type="ctrTitle"/>
          </p:nvPr>
        </p:nvSpPr>
        <p:spPr>
          <a:xfrm>
            <a:off x="2433600" y="4480650"/>
            <a:ext cx="1723500" cy="4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1700">
                <a:latin typeface="Montserrat"/>
                <a:ea typeface="Montserrat"/>
                <a:cs typeface="Montserrat"/>
                <a:sym typeface="Montserrat"/>
              </a:rPr>
              <a:t>3 механизма</a:t>
            </a:r>
            <a:endParaRPr sz="1700">
              <a:latin typeface="Montserrat"/>
              <a:ea typeface="Montserrat"/>
              <a:cs typeface="Montserrat"/>
              <a:sym typeface="Montserrat"/>
            </a:endParaRPr>
          </a:p>
        </p:txBody>
      </p:sp>
      <p:sp>
        <p:nvSpPr>
          <p:cNvPr id="3073" name="Google Shape;3073;p137"/>
          <p:cNvSpPr txBox="1"/>
          <p:nvPr>
            <p:ph type="ctrTitle"/>
          </p:nvPr>
        </p:nvSpPr>
        <p:spPr>
          <a:xfrm>
            <a:off x="2537175" y="2910938"/>
            <a:ext cx="1723500" cy="5655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2 отличия от </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аллергии</a:t>
            </a:r>
            <a:endParaRPr sz="1400">
              <a:latin typeface="Montserrat"/>
              <a:ea typeface="Montserrat"/>
              <a:cs typeface="Montserrat"/>
              <a:sym typeface="Montserrat"/>
            </a:endParaRPr>
          </a:p>
        </p:txBody>
      </p:sp>
      <p:sp>
        <p:nvSpPr>
          <p:cNvPr id="3074" name="Google Shape;3074;p137"/>
          <p:cNvSpPr txBox="1"/>
          <p:nvPr/>
        </p:nvSpPr>
        <p:spPr>
          <a:xfrm>
            <a:off x="7108176" y="945777"/>
            <a:ext cx="1578300" cy="65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1600">
                <a:solidFill>
                  <a:schemeClr val="lt1"/>
                </a:solidFill>
                <a:latin typeface="Montserrat"/>
                <a:ea typeface="Montserrat"/>
                <a:cs typeface="Montserrat"/>
                <a:sym typeface="Montserrat"/>
              </a:rPr>
              <a:t>гистамин</a:t>
            </a:r>
            <a:endParaRPr sz="16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600">
                <a:solidFill>
                  <a:schemeClr val="lt1"/>
                </a:solidFill>
                <a:latin typeface="Montserrat"/>
                <a:ea typeface="Montserrat"/>
                <a:cs typeface="Montserrat"/>
                <a:sym typeface="Montserrat"/>
              </a:rPr>
              <a:t>триптаза</a:t>
            </a:r>
            <a:endParaRPr sz="1600">
              <a:solidFill>
                <a:schemeClr val="lt1"/>
              </a:solidFill>
              <a:latin typeface="Montserrat"/>
              <a:ea typeface="Montserrat"/>
              <a:cs typeface="Montserrat"/>
              <a:sym typeface="Montserrat"/>
            </a:endParaRPr>
          </a:p>
        </p:txBody>
      </p:sp>
      <p:sp>
        <p:nvSpPr>
          <p:cNvPr id="3075" name="Google Shape;3075;p137"/>
          <p:cNvSpPr txBox="1"/>
          <p:nvPr>
            <p:ph type="ctrTitle"/>
          </p:nvPr>
        </p:nvSpPr>
        <p:spPr>
          <a:xfrm>
            <a:off x="2881645" y="284059"/>
            <a:ext cx="5505900" cy="984600"/>
          </a:xfrm>
          <a:prstGeom prst="rect">
            <a:avLst/>
          </a:prstGeom>
          <a:solidFill>
            <a:srgbClr val="9EF9ED"/>
          </a:solidFill>
          <a:ln cap="flat" cmpd="sng" w="38100">
            <a:solidFill>
              <a:srgbClr val="00D2D2"/>
            </a:solidFill>
            <a:prstDash val="solid"/>
            <a:round/>
            <a:headEnd len="sm" w="sm" type="none"/>
            <a:tailEnd len="sm" w="sm" type="none"/>
          </a:ln>
        </p:spPr>
        <p:txBody>
          <a:bodyPr anchorCtr="0" anchor="b" bIns="91425" lIns="91425" spcFirstLastPara="1" rIns="91425" wrap="square" tIns="91425">
            <a:noAutofit/>
          </a:bodyPr>
          <a:lstStyle/>
          <a:p>
            <a:pPr indent="0" lvl="0" marL="0" marR="150587" rtl="0" algn="r">
              <a:spcBef>
                <a:spcPts val="0"/>
              </a:spcBef>
              <a:spcAft>
                <a:spcPts val="0"/>
              </a:spcAft>
              <a:buNone/>
            </a:pPr>
            <a:r>
              <a:rPr lang="ru" sz="1600">
                <a:solidFill>
                  <a:srgbClr val="999999"/>
                </a:solidFill>
                <a:latin typeface="Montserrat"/>
                <a:ea typeface="Montserrat"/>
                <a:cs typeface="Montserrat"/>
                <a:sym typeface="Montserrat"/>
              </a:rPr>
              <a:t>Здесь НЕ участвует специфический иммунитет: Тх, В-лимфоциты, Ig</a:t>
            </a:r>
            <a:endParaRPr sz="1600">
              <a:solidFill>
                <a:srgbClr val="999999"/>
              </a:solidFill>
              <a:latin typeface="Montserrat"/>
              <a:ea typeface="Montserrat"/>
              <a:cs typeface="Montserrat"/>
              <a:sym typeface="Montserrat"/>
            </a:endParaRPr>
          </a:p>
          <a:p>
            <a:pPr indent="0" lvl="0" marL="0" marR="150587" rtl="0" algn="r">
              <a:spcBef>
                <a:spcPts val="0"/>
              </a:spcBef>
              <a:spcAft>
                <a:spcPts val="0"/>
              </a:spcAft>
              <a:buNone/>
            </a:pPr>
            <a:r>
              <a:t/>
            </a:r>
            <a:endParaRPr sz="400">
              <a:solidFill>
                <a:srgbClr val="999999"/>
              </a:solidFill>
              <a:latin typeface="Montserrat"/>
              <a:ea typeface="Montserrat"/>
              <a:cs typeface="Montserrat"/>
              <a:sym typeface="Montserrat"/>
            </a:endParaRPr>
          </a:p>
          <a:p>
            <a:pPr indent="0" lvl="0" marL="0" marR="150587" rtl="0" algn="r">
              <a:spcBef>
                <a:spcPts val="0"/>
              </a:spcBef>
              <a:spcAft>
                <a:spcPts val="0"/>
              </a:spcAft>
              <a:buNone/>
            </a:pPr>
            <a:r>
              <a:rPr lang="ru" sz="1600">
                <a:solidFill>
                  <a:srgbClr val="999999"/>
                </a:solidFill>
                <a:latin typeface="Montserrat"/>
                <a:ea typeface="Montserrat"/>
                <a:cs typeface="Montserrat"/>
                <a:sym typeface="Montserrat"/>
              </a:rPr>
              <a:t>иными словами - </a:t>
            </a:r>
            <a:r>
              <a:rPr lang="ru" sz="1900">
                <a:latin typeface="Montserrat"/>
                <a:ea typeface="Montserrat"/>
                <a:cs typeface="Montserrat"/>
                <a:sym typeface="Montserrat"/>
              </a:rPr>
              <a:t>ОТСУТСТВУЕТ 1 СТАДИЯ</a:t>
            </a:r>
            <a:r>
              <a:rPr lang="ru" sz="1600">
                <a:solidFill>
                  <a:srgbClr val="999999"/>
                </a:solidFill>
                <a:latin typeface="Montserrat"/>
                <a:ea typeface="Montserrat"/>
                <a:cs typeface="Montserrat"/>
                <a:sym typeface="Montserrat"/>
              </a:rPr>
              <a:t>)</a:t>
            </a:r>
            <a:endParaRPr sz="1600">
              <a:solidFill>
                <a:srgbClr val="999999"/>
              </a:solidFill>
              <a:latin typeface="Montserrat"/>
              <a:ea typeface="Montserrat"/>
              <a:cs typeface="Montserrat"/>
              <a:sym typeface="Montserrat"/>
            </a:endParaRPr>
          </a:p>
        </p:txBody>
      </p:sp>
      <p:sp>
        <p:nvSpPr>
          <p:cNvPr id="3076" name="Google Shape;3076;p137">
            <a:hlinkClick/>
          </p:cNvPr>
          <p:cNvSpPr txBox="1"/>
          <p:nvPr>
            <p:ph type="ctrTitle"/>
          </p:nvPr>
        </p:nvSpPr>
        <p:spPr>
          <a:xfrm>
            <a:off x="2881645" y="1412546"/>
            <a:ext cx="5505900" cy="984600"/>
          </a:xfrm>
          <a:prstGeom prst="rect">
            <a:avLst/>
          </a:prstGeom>
          <a:solidFill>
            <a:srgbClr val="9EF9ED"/>
          </a:solidFill>
          <a:ln cap="flat" cmpd="sng" w="38100">
            <a:solidFill>
              <a:srgbClr val="00D2D2"/>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ru" sz="1600">
                <a:solidFill>
                  <a:srgbClr val="999999"/>
                </a:solidFill>
                <a:latin typeface="Montserrat"/>
                <a:ea typeface="Montserrat"/>
                <a:cs typeface="Montserrat"/>
                <a:sym typeface="Montserrat"/>
              </a:rPr>
              <a:t>Возникает после </a:t>
            </a:r>
            <a:r>
              <a:rPr lang="ru" sz="2100">
                <a:latin typeface="Montserrat"/>
                <a:ea typeface="Montserrat"/>
                <a:cs typeface="Montserrat"/>
                <a:sym typeface="Montserrat"/>
              </a:rPr>
              <a:t>1-го контакта</a:t>
            </a:r>
            <a:r>
              <a:rPr lang="ru" sz="1600">
                <a:solidFill>
                  <a:srgbClr val="999999"/>
                </a:solidFill>
                <a:latin typeface="Montserrat"/>
                <a:ea typeface="Montserrat"/>
                <a:cs typeface="Montserrat"/>
                <a:sym typeface="Montserrat"/>
              </a:rPr>
              <a:t> с веществом</a:t>
            </a:r>
            <a:endParaRPr sz="16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1600">
                <a:solidFill>
                  <a:srgbClr val="999999"/>
                </a:solidFill>
                <a:latin typeface="Montserrat"/>
                <a:ea typeface="Montserrat"/>
                <a:cs typeface="Montserrat"/>
                <a:sym typeface="Montserrat"/>
              </a:rPr>
              <a:t>(а аллергия - после повторного контакта с аллергеном) </a:t>
            </a:r>
            <a:endParaRPr sz="1600">
              <a:solidFill>
                <a:srgbClr val="999999"/>
              </a:solidFill>
              <a:latin typeface="Montserrat"/>
              <a:ea typeface="Montserrat"/>
              <a:cs typeface="Montserrat"/>
              <a:sym typeface="Montserrat"/>
            </a:endParaRPr>
          </a:p>
        </p:txBody>
      </p:sp>
      <p:sp>
        <p:nvSpPr>
          <p:cNvPr id="3077" name="Google Shape;3077;p137"/>
          <p:cNvSpPr txBox="1"/>
          <p:nvPr>
            <p:ph type="ctrTitle"/>
          </p:nvPr>
        </p:nvSpPr>
        <p:spPr>
          <a:xfrm>
            <a:off x="1793900" y="267925"/>
            <a:ext cx="948300" cy="9846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rmAutofit/>
          </a:bodyPr>
          <a:lstStyle/>
          <a:p>
            <a:pPr indent="0" lvl="0" marL="0" marR="0" rtl="0" algn="ctr">
              <a:spcBef>
                <a:spcPts val="0"/>
              </a:spcBef>
              <a:spcAft>
                <a:spcPts val="0"/>
              </a:spcAft>
              <a:buNone/>
            </a:pPr>
            <a:r>
              <a:rPr lang="ru" sz="4500">
                <a:solidFill>
                  <a:srgbClr val="999999"/>
                </a:solidFill>
                <a:latin typeface="Montserrat"/>
                <a:ea typeface="Montserrat"/>
                <a:cs typeface="Montserrat"/>
                <a:sym typeface="Montserrat"/>
              </a:rPr>
              <a:t>1</a:t>
            </a:r>
            <a:endParaRPr sz="4500">
              <a:solidFill>
                <a:srgbClr val="999999"/>
              </a:solidFill>
              <a:latin typeface="Montserrat"/>
              <a:ea typeface="Montserrat"/>
              <a:cs typeface="Montserrat"/>
              <a:sym typeface="Montserrat"/>
            </a:endParaRPr>
          </a:p>
        </p:txBody>
      </p:sp>
      <p:sp>
        <p:nvSpPr>
          <p:cNvPr id="3078" name="Google Shape;3078;p137"/>
          <p:cNvSpPr txBox="1"/>
          <p:nvPr>
            <p:ph type="ctrTitle"/>
          </p:nvPr>
        </p:nvSpPr>
        <p:spPr>
          <a:xfrm>
            <a:off x="1793900" y="1396413"/>
            <a:ext cx="948300" cy="9846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rmAutofit/>
          </a:bodyPr>
          <a:lstStyle/>
          <a:p>
            <a:pPr indent="0" lvl="0" marL="0" marR="0" rtl="0" algn="ctr">
              <a:spcBef>
                <a:spcPts val="0"/>
              </a:spcBef>
              <a:spcAft>
                <a:spcPts val="0"/>
              </a:spcAft>
              <a:buNone/>
            </a:pPr>
            <a:r>
              <a:rPr lang="ru" sz="4500">
                <a:solidFill>
                  <a:srgbClr val="999999"/>
                </a:solidFill>
                <a:latin typeface="Montserrat"/>
                <a:ea typeface="Montserrat"/>
                <a:cs typeface="Montserrat"/>
                <a:sym typeface="Montserrat"/>
              </a:rPr>
              <a:t>2</a:t>
            </a:r>
            <a:endParaRPr sz="4500">
              <a:solidFill>
                <a:srgbClr val="999999"/>
              </a:solidFill>
              <a:latin typeface="Montserrat"/>
              <a:ea typeface="Montserrat"/>
              <a:cs typeface="Montserrat"/>
              <a:sym typeface="Montserrat"/>
            </a:endParaRPr>
          </a:p>
        </p:txBody>
      </p:sp>
      <p:sp>
        <p:nvSpPr>
          <p:cNvPr id="3079" name="Google Shape;3079;p137"/>
          <p:cNvSpPr/>
          <p:nvPr/>
        </p:nvSpPr>
        <p:spPr>
          <a:xfrm>
            <a:off x="6057708" y="2719126"/>
            <a:ext cx="1323000" cy="1216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0" name="Google Shape;3080;p137"/>
          <p:cNvSpPr/>
          <p:nvPr/>
        </p:nvSpPr>
        <p:spPr>
          <a:xfrm>
            <a:off x="6503758" y="2845572"/>
            <a:ext cx="231000" cy="216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1" name="Google Shape;3081;p137"/>
          <p:cNvSpPr/>
          <p:nvPr/>
        </p:nvSpPr>
        <p:spPr>
          <a:xfrm>
            <a:off x="6548565" y="3178715"/>
            <a:ext cx="294000" cy="283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2" name="Google Shape;3082;p137"/>
          <p:cNvSpPr/>
          <p:nvPr/>
        </p:nvSpPr>
        <p:spPr>
          <a:xfrm>
            <a:off x="6816771" y="2925474"/>
            <a:ext cx="294000" cy="283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3" name="Google Shape;3083;p137"/>
          <p:cNvSpPr/>
          <p:nvPr/>
        </p:nvSpPr>
        <p:spPr>
          <a:xfrm>
            <a:off x="6964013" y="3244053"/>
            <a:ext cx="231000" cy="216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4" name="Google Shape;3084;p137"/>
          <p:cNvSpPr/>
          <p:nvPr/>
        </p:nvSpPr>
        <p:spPr>
          <a:xfrm>
            <a:off x="6850916" y="3553358"/>
            <a:ext cx="189000" cy="195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5" name="Google Shape;3085;p137"/>
          <p:cNvSpPr/>
          <p:nvPr/>
        </p:nvSpPr>
        <p:spPr>
          <a:xfrm>
            <a:off x="6515530" y="3538694"/>
            <a:ext cx="294000" cy="262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6" name="Google Shape;3086;p137"/>
          <p:cNvSpPr/>
          <p:nvPr/>
        </p:nvSpPr>
        <p:spPr>
          <a:xfrm>
            <a:off x="6201406" y="3028620"/>
            <a:ext cx="294000" cy="283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7" name="Google Shape;3087;p137"/>
          <p:cNvSpPr/>
          <p:nvPr/>
        </p:nvSpPr>
        <p:spPr>
          <a:xfrm>
            <a:off x="6237804" y="3387599"/>
            <a:ext cx="231000" cy="216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88" name="Google Shape;3088;p137"/>
          <p:cNvCxnSpPr/>
          <p:nvPr/>
        </p:nvCxnSpPr>
        <p:spPr>
          <a:xfrm>
            <a:off x="7158839" y="2843135"/>
            <a:ext cx="168000" cy="216900"/>
          </a:xfrm>
          <a:prstGeom prst="straightConnector1">
            <a:avLst/>
          </a:prstGeom>
          <a:noFill/>
          <a:ln cap="flat" cmpd="sng" w="76200">
            <a:solidFill>
              <a:srgbClr val="00D2D2"/>
            </a:solidFill>
            <a:prstDash val="solid"/>
            <a:round/>
            <a:headEnd len="med" w="med" type="none"/>
            <a:tailEnd len="med" w="med" type="none"/>
          </a:ln>
        </p:spPr>
      </p:cxnSp>
      <p:cxnSp>
        <p:nvCxnSpPr>
          <p:cNvPr id="3089" name="Google Shape;3089;p137"/>
          <p:cNvCxnSpPr/>
          <p:nvPr/>
        </p:nvCxnSpPr>
        <p:spPr>
          <a:xfrm flipH="1" rot="10800000">
            <a:off x="7133718" y="2665496"/>
            <a:ext cx="252000" cy="195900"/>
          </a:xfrm>
          <a:prstGeom prst="straightConnector1">
            <a:avLst/>
          </a:prstGeom>
          <a:noFill/>
          <a:ln cap="flat" cmpd="sng" w="76200">
            <a:solidFill>
              <a:srgbClr val="00D2D2"/>
            </a:solidFill>
            <a:prstDash val="solid"/>
            <a:round/>
            <a:headEnd len="med" w="med" type="none"/>
            <a:tailEnd len="med" w="med" type="none"/>
          </a:ln>
        </p:spPr>
      </p:cxnSp>
      <p:cxnSp>
        <p:nvCxnSpPr>
          <p:cNvPr id="3090" name="Google Shape;3090;p137"/>
          <p:cNvCxnSpPr/>
          <p:nvPr/>
        </p:nvCxnSpPr>
        <p:spPr>
          <a:xfrm flipH="1" rot="10800000">
            <a:off x="7302823" y="2851210"/>
            <a:ext cx="252000" cy="195900"/>
          </a:xfrm>
          <a:prstGeom prst="straightConnector1">
            <a:avLst/>
          </a:prstGeom>
          <a:noFill/>
          <a:ln cap="flat" cmpd="sng" w="76200">
            <a:solidFill>
              <a:srgbClr val="00D2D2"/>
            </a:solidFill>
            <a:prstDash val="solid"/>
            <a:round/>
            <a:headEnd len="med" w="med" type="none"/>
            <a:tailEnd len="med" w="med" type="none"/>
          </a:ln>
        </p:spPr>
      </p:cxnSp>
      <p:grpSp>
        <p:nvGrpSpPr>
          <p:cNvPr id="3091" name="Google Shape;3091;p137"/>
          <p:cNvGrpSpPr/>
          <p:nvPr/>
        </p:nvGrpSpPr>
        <p:grpSpPr>
          <a:xfrm rot="3084427">
            <a:off x="7302841" y="3288959"/>
            <a:ext cx="417696" cy="400648"/>
            <a:chOff x="3860525" y="3466725"/>
            <a:chExt cx="354975" cy="338788"/>
          </a:xfrm>
        </p:grpSpPr>
        <p:cxnSp>
          <p:nvCxnSpPr>
            <p:cNvPr id="3092" name="Google Shape;3092;p137"/>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3093" name="Google Shape;3093;p137"/>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3094" name="Google Shape;3094;p137"/>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3095" name="Google Shape;3095;p137"/>
          <p:cNvSpPr/>
          <p:nvPr/>
        </p:nvSpPr>
        <p:spPr>
          <a:xfrm>
            <a:off x="6057696" y="4006209"/>
            <a:ext cx="1029000" cy="9339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6" name="Google Shape;3096;p137">
            <a:hlinkClick/>
          </p:cNvPr>
          <p:cNvSpPr txBox="1"/>
          <p:nvPr>
            <p:ph type="ctrTitle"/>
          </p:nvPr>
        </p:nvSpPr>
        <p:spPr>
          <a:xfrm>
            <a:off x="4319925" y="4059475"/>
            <a:ext cx="1828500" cy="10632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rgbClr val="999999"/>
                </a:solidFill>
                <a:latin typeface="Montserrat"/>
                <a:ea typeface="Montserrat"/>
                <a:cs typeface="Montserrat"/>
                <a:sym typeface="Montserrat"/>
              </a:rPr>
              <a:t>механизм №1</a:t>
            </a:r>
            <a:endParaRPr sz="1500">
              <a:solidFill>
                <a:srgbClr val="999999"/>
              </a:solidFill>
              <a:latin typeface="Montserrat"/>
              <a:ea typeface="Montserrat"/>
              <a:cs typeface="Montserrat"/>
              <a:sym typeface="Montserrat"/>
            </a:endParaRPr>
          </a:p>
          <a:p>
            <a:pPr indent="0" lvl="0" marL="0" rtl="0" algn="ctr">
              <a:spcBef>
                <a:spcPts val="0"/>
              </a:spcBef>
              <a:spcAft>
                <a:spcPts val="0"/>
              </a:spcAft>
              <a:buNone/>
            </a:pPr>
            <a:r>
              <a:rPr lang="ru" sz="1500">
                <a:solidFill>
                  <a:srgbClr val="999999"/>
                </a:solidFill>
                <a:latin typeface="Montserrat"/>
                <a:ea typeface="Montserrat"/>
                <a:cs typeface="Montserrat"/>
                <a:sym typeface="Montserrat"/>
              </a:rPr>
              <a:t>(и 3 примера)</a:t>
            </a:r>
            <a:endParaRPr sz="1500">
              <a:solidFill>
                <a:srgbClr val="999999"/>
              </a:solidFill>
              <a:latin typeface="Montserrat"/>
              <a:ea typeface="Montserrat"/>
              <a:cs typeface="Montserrat"/>
              <a:sym typeface="Montserrat"/>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cxnSp>
        <p:nvCxnSpPr>
          <p:cNvPr id="3101" name="Google Shape;3101;p138"/>
          <p:cNvCxnSpPr/>
          <p:nvPr/>
        </p:nvCxnSpPr>
        <p:spPr>
          <a:xfrm flipH="1" rot="10800000">
            <a:off x="4659500" y="3324457"/>
            <a:ext cx="3831900" cy="300"/>
          </a:xfrm>
          <a:prstGeom prst="straightConnector1">
            <a:avLst/>
          </a:prstGeom>
          <a:noFill/>
          <a:ln cap="flat" cmpd="sng" w="114300">
            <a:solidFill>
              <a:srgbClr val="279D9D"/>
            </a:solidFill>
            <a:prstDash val="solid"/>
            <a:round/>
            <a:headEnd len="med" w="med" type="none"/>
            <a:tailEnd len="med" w="med" type="none"/>
          </a:ln>
        </p:spPr>
      </p:cxnSp>
      <p:cxnSp>
        <p:nvCxnSpPr>
          <p:cNvPr id="3102" name="Google Shape;3102;p138"/>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cxnSp>
        <p:nvCxnSpPr>
          <p:cNvPr id="3103" name="Google Shape;3103;p138"/>
          <p:cNvCxnSpPr/>
          <p:nvPr/>
        </p:nvCxnSpPr>
        <p:spPr>
          <a:xfrm rot="10800000">
            <a:off x="827600" y="3324457"/>
            <a:ext cx="3831900" cy="300"/>
          </a:xfrm>
          <a:prstGeom prst="straightConnector1">
            <a:avLst/>
          </a:prstGeom>
          <a:noFill/>
          <a:ln cap="flat" cmpd="sng" w="114300">
            <a:solidFill>
              <a:srgbClr val="999999"/>
            </a:solidFill>
            <a:prstDash val="solid"/>
            <a:round/>
            <a:headEnd len="med" w="med" type="none"/>
            <a:tailEnd len="med" w="med" type="none"/>
          </a:ln>
        </p:spPr>
      </p:cxnSp>
      <p:cxnSp>
        <p:nvCxnSpPr>
          <p:cNvPr id="3104" name="Google Shape;3104;p138"/>
          <p:cNvCxnSpPr/>
          <p:nvPr/>
        </p:nvCxnSpPr>
        <p:spPr>
          <a:xfrm>
            <a:off x="871185" y="3265325"/>
            <a:ext cx="8700" cy="1118100"/>
          </a:xfrm>
          <a:prstGeom prst="straightConnector1">
            <a:avLst/>
          </a:prstGeom>
          <a:noFill/>
          <a:ln cap="flat" cmpd="sng" w="114300">
            <a:solidFill>
              <a:srgbClr val="999999"/>
            </a:solidFill>
            <a:prstDash val="solid"/>
            <a:round/>
            <a:headEnd len="med" w="med" type="none"/>
            <a:tailEnd len="med" w="med" type="none"/>
          </a:ln>
        </p:spPr>
      </p:cxnSp>
      <p:cxnSp>
        <p:nvCxnSpPr>
          <p:cNvPr id="3105" name="Google Shape;3105;p138"/>
          <p:cNvCxnSpPr/>
          <p:nvPr/>
        </p:nvCxnSpPr>
        <p:spPr>
          <a:xfrm flipH="1">
            <a:off x="4652600" y="1266700"/>
            <a:ext cx="17700" cy="1998600"/>
          </a:xfrm>
          <a:prstGeom prst="straightConnector1">
            <a:avLst/>
          </a:prstGeom>
          <a:noFill/>
          <a:ln cap="flat" cmpd="sng" w="114300">
            <a:solidFill>
              <a:srgbClr val="33A293"/>
            </a:solidFill>
            <a:prstDash val="solid"/>
            <a:round/>
            <a:headEnd len="med" w="med" type="none"/>
            <a:tailEnd len="med" w="med" type="none"/>
          </a:ln>
        </p:spPr>
      </p:cxnSp>
      <p:sp>
        <p:nvSpPr>
          <p:cNvPr id="3106" name="Google Shape;3106;p138"/>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107" name="Google Shape;3107;p138"/>
          <p:cNvSpPr txBox="1"/>
          <p:nvPr/>
        </p:nvSpPr>
        <p:spPr>
          <a:xfrm>
            <a:off x="1058825" y="2527425"/>
            <a:ext cx="13299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200">
                <a:solidFill>
                  <a:srgbClr val="999999"/>
                </a:solidFill>
                <a:latin typeface="Montserrat"/>
                <a:ea typeface="Montserrat"/>
                <a:cs typeface="Montserrat"/>
                <a:sym typeface="Montserrat"/>
              </a:rPr>
              <a:t>ЦОГ</a:t>
            </a:r>
            <a:endParaRPr sz="3200">
              <a:solidFill>
                <a:srgbClr val="999999"/>
              </a:solidFill>
              <a:latin typeface="Montserrat"/>
              <a:ea typeface="Montserrat"/>
              <a:cs typeface="Montserrat"/>
              <a:sym typeface="Montserrat"/>
            </a:endParaRPr>
          </a:p>
        </p:txBody>
      </p:sp>
      <p:sp>
        <p:nvSpPr>
          <p:cNvPr id="3108" name="Google Shape;3108;p138"/>
          <p:cNvSpPr txBox="1"/>
          <p:nvPr/>
        </p:nvSpPr>
        <p:spPr>
          <a:xfrm>
            <a:off x="115925" y="4458050"/>
            <a:ext cx="34899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999999"/>
                </a:solidFill>
                <a:latin typeface="Montserrat"/>
                <a:ea typeface="Montserrat"/>
                <a:cs typeface="Montserrat"/>
                <a:sym typeface="Montserrat"/>
              </a:rPr>
              <a:t>простагландины (Пг)</a:t>
            </a:r>
            <a:endParaRPr sz="2100">
              <a:solidFill>
                <a:srgbClr val="999999"/>
              </a:solidFill>
              <a:latin typeface="Montserrat"/>
              <a:ea typeface="Montserrat"/>
              <a:cs typeface="Montserrat"/>
              <a:sym typeface="Montserrat"/>
            </a:endParaRPr>
          </a:p>
        </p:txBody>
      </p:sp>
      <p:sp>
        <p:nvSpPr>
          <p:cNvPr id="3109" name="Google Shape;3109;p138"/>
          <p:cNvSpPr txBox="1"/>
          <p:nvPr/>
        </p:nvSpPr>
        <p:spPr>
          <a:xfrm>
            <a:off x="6840450" y="2571750"/>
            <a:ext cx="13299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200">
                <a:solidFill>
                  <a:srgbClr val="33A293"/>
                </a:solidFill>
                <a:latin typeface="Montserrat"/>
                <a:ea typeface="Montserrat"/>
                <a:cs typeface="Montserrat"/>
                <a:sym typeface="Montserrat"/>
              </a:rPr>
              <a:t>ЛОГ</a:t>
            </a:r>
            <a:endParaRPr sz="3200">
              <a:solidFill>
                <a:srgbClr val="33A293"/>
              </a:solidFill>
              <a:latin typeface="Montserrat"/>
              <a:ea typeface="Montserrat"/>
              <a:cs typeface="Montserrat"/>
              <a:sym typeface="Montserrat"/>
            </a:endParaRPr>
          </a:p>
        </p:txBody>
      </p:sp>
      <p:pic>
        <p:nvPicPr>
          <p:cNvPr id="3110" name="Google Shape;3110;p138"/>
          <p:cNvPicPr preferRelativeResize="0"/>
          <p:nvPr/>
        </p:nvPicPr>
        <p:blipFill>
          <a:blip r:embed="rId3">
            <a:alphaModFix/>
          </a:blip>
          <a:stretch>
            <a:fillRect/>
          </a:stretch>
        </p:blipFill>
        <p:spPr>
          <a:xfrm rot="5400000">
            <a:off x="4180064" y="-726000"/>
            <a:ext cx="956625" cy="2686424"/>
          </a:xfrm>
          <a:prstGeom prst="rect">
            <a:avLst/>
          </a:prstGeom>
          <a:noFill/>
          <a:ln>
            <a:noFill/>
          </a:ln>
        </p:spPr>
      </p:pic>
      <p:sp>
        <p:nvSpPr>
          <p:cNvPr id="3111" name="Google Shape;3111;p138"/>
          <p:cNvSpPr txBox="1"/>
          <p:nvPr/>
        </p:nvSpPr>
        <p:spPr>
          <a:xfrm>
            <a:off x="2642375" y="2219413"/>
            <a:ext cx="40320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33A293"/>
                </a:solidFill>
                <a:latin typeface="Montserrat"/>
                <a:ea typeface="Montserrat"/>
                <a:cs typeface="Montserrat"/>
                <a:sym typeface="Montserrat"/>
              </a:rPr>
              <a:t>арахидоновая </a:t>
            </a:r>
            <a:endParaRPr sz="2100">
              <a:solidFill>
                <a:srgbClr val="33A293"/>
              </a:solidFill>
              <a:latin typeface="Montserrat"/>
              <a:ea typeface="Montserrat"/>
              <a:cs typeface="Montserrat"/>
              <a:sym typeface="Montserrat"/>
            </a:endParaRPr>
          </a:p>
          <a:p>
            <a:pPr indent="0" lvl="0" marL="0" rtl="0" algn="ctr">
              <a:spcBef>
                <a:spcPts val="0"/>
              </a:spcBef>
              <a:spcAft>
                <a:spcPts val="0"/>
              </a:spcAft>
              <a:buNone/>
            </a:pPr>
            <a:r>
              <a:rPr lang="ru" sz="2100">
                <a:solidFill>
                  <a:srgbClr val="33A293"/>
                </a:solidFill>
                <a:latin typeface="Montserrat"/>
                <a:ea typeface="Montserrat"/>
                <a:cs typeface="Montserrat"/>
                <a:sym typeface="Montserrat"/>
              </a:rPr>
              <a:t>кислота</a:t>
            </a:r>
            <a:endParaRPr sz="2100">
              <a:solidFill>
                <a:srgbClr val="33A293"/>
              </a:solidFill>
              <a:latin typeface="Montserrat"/>
              <a:ea typeface="Montserrat"/>
              <a:cs typeface="Montserrat"/>
              <a:sym typeface="Montserrat"/>
            </a:endParaRPr>
          </a:p>
        </p:txBody>
      </p:sp>
      <p:sp>
        <p:nvSpPr>
          <p:cNvPr id="3112" name="Google Shape;3112;p138"/>
          <p:cNvSpPr txBox="1"/>
          <p:nvPr/>
        </p:nvSpPr>
        <p:spPr>
          <a:xfrm>
            <a:off x="5087400" y="3501125"/>
            <a:ext cx="23943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999999"/>
                </a:solidFill>
                <a:latin typeface="Montserrat"/>
                <a:ea typeface="Montserrat"/>
                <a:cs typeface="Montserrat"/>
                <a:sym typeface="Montserrat"/>
              </a:rPr>
              <a:t>в аллергии более важны, чем Пг</a:t>
            </a:r>
            <a:endParaRPr sz="1500">
              <a:solidFill>
                <a:srgbClr val="999999"/>
              </a:solidFill>
              <a:latin typeface="Montserrat"/>
              <a:ea typeface="Montserrat"/>
              <a:cs typeface="Montserrat"/>
              <a:sym typeface="Montserrat"/>
            </a:endParaRPr>
          </a:p>
        </p:txBody>
      </p:sp>
      <p:cxnSp>
        <p:nvCxnSpPr>
          <p:cNvPr id="3113" name="Google Shape;3113;p138"/>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sp>
        <p:nvSpPr>
          <p:cNvPr id="3114" name="Google Shape;3114;p138"/>
          <p:cNvSpPr/>
          <p:nvPr/>
        </p:nvSpPr>
        <p:spPr>
          <a:xfrm>
            <a:off x="6674375" y="3880575"/>
            <a:ext cx="2438316" cy="1144908"/>
          </a:xfrm>
          <a:prstGeom prst="flowChartTerminator">
            <a:avLst/>
          </a:prstGeom>
          <a:solidFill>
            <a:srgbClr val="279D9D"/>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5" name="Google Shape;3115;p138"/>
          <p:cNvSpPr txBox="1"/>
          <p:nvPr/>
        </p:nvSpPr>
        <p:spPr>
          <a:xfrm>
            <a:off x="6711088" y="4191425"/>
            <a:ext cx="2364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лейкотриены</a:t>
            </a:r>
            <a:endParaRPr sz="2200">
              <a:solidFill>
                <a:schemeClr val="lt1"/>
              </a:solidFill>
              <a:latin typeface="Montserrat"/>
              <a:ea typeface="Montserrat"/>
              <a:cs typeface="Montserrat"/>
              <a:sym typeface="Montserrat"/>
            </a:endParaRPr>
          </a:p>
        </p:txBody>
      </p:sp>
      <p:sp>
        <p:nvSpPr>
          <p:cNvPr id="3116" name="Google Shape;3116;p138">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№2</a:t>
            </a:r>
            <a:endParaRPr sz="1600">
              <a:solidFill>
                <a:srgbClr val="999999"/>
              </a:solidFill>
              <a:latin typeface="Montserrat"/>
              <a:ea typeface="Montserrat"/>
              <a:cs typeface="Montserrat"/>
              <a:sym typeface="Montserrat"/>
            </a:endParaRPr>
          </a:p>
        </p:txBody>
      </p:sp>
      <p:sp>
        <p:nvSpPr>
          <p:cNvPr id="3117" name="Google Shape;3117;p138"/>
          <p:cNvSpPr txBox="1"/>
          <p:nvPr/>
        </p:nvSpPr>
        <p:spPr>
          <a:xfrm>
            <a:off x="6001600" y="394638"/>
            <a:ext cx="23943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999999"/>
                </a:solidFill>
                <a:latin typeface="Montserrat"/>
                <a:ea typeface="Montserrat"/>
                <a:cs typeface="Montserrat"/>
                <a:sym typeface="Montserrat"/>
              </a:rPr>
              <a:t>липидная мембрана</a:t>
            </a:r>
            <a:endParaRPr sz="1500">
              <a:solidFill>
                <a:srgbClr val="999999"/>
              </a:solidFill>
              <a:latin typeface="Montserrat"/>
              <a:ea typeface="Montserrat"/>
              <a:cs typeface="Montserrat"/>
              <a:sym typeface="Montserrat"/>
            </a:endParaRPr>
          </a:p>
        </p:txBody>
      </p:sp>
      <p:grpSp>
        <p:nvGrpSpPr>
          <p:cNvPr id="3118" name="Google Shape;3118;p138"/>
          <p:cNvGrpSpPr/>
          <p:nvPr/>
        </p:nvGrpSpPr>
        <p:grpSpPr>
          <a:xfrm>
            <a:off x="167457" y="2473309"/>
            <a:ext cx="2686404" cy="2492636"/>
            <a:chOff x="422750" y="400700"/>
            <a:chExt cx="529800" cy="487500"/>
          </a:xfrm>
        </p:grpSpPr>
        <p:sp>
          <p:nvSpPr>
            <p:cNvPr id="3119" name="Google Shape;3119;p138"/>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0" name="Google Shape;3120;p138"/>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0">
                  <a:solidFill>
                    <a:srgbClr val="999999"/>
                  </a:solidFill>
                </a:rPr>
                <a:t>?</a:t>
              </a:r>
              <a:endParaRPr sz="10000">
                <a:solidFill>
                  <a:srgbClr val="999999"/>
                </a:solidFill>
              </a:endParaRPr>
            </a:p>
          </p:txBody>
        </p:sp>
      </p:grpSp>
      <p:grpSp>
        <p:nvGrpSpPr>
          <p:cNvPr id="3121" name="Google Shape;3121;p138"/>
          <p:cNvGrpSpPr/>
          <p:nvPr/>
        </p:nvGrpSpPr>
        <p:grpSpPr>
          <a:xfrm>
            <a:off x="6162207" y="2473309"/>
            <a:ext cx="2686404" cy="2492636"/>
            <a:chOff x="422750" y="400700"/>
            <a:chExt cx="529800" cy="487500"/>
          </a:xfrm>
        </p:grpSpPr>
        <p:sp>
          <p:nvSpPr>
            <p:cNvPr id="3122" name="Google Shape;3122;p138"/>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3" name="Google Shape;3123;p138"/>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0">
                  <a:solidFill>
                    <a:srgbClr val="33A293"/>
                  </a:solidFill>
                </a:rPr>
                <a:t>?</a:t>
              </a:r>
              <a:endParaRPr sz="10000">
                <a:solidFill>
                  <a:srgbClr val="33A293"/>
                </a:solidFill>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cxnSp>
        <p:nvCxnSpPr>
          <p:cNvPr id="3128" name="Google Shape;3128;p139"/>
          <p:cNvCxnSpPr/>
          <p:nvPr/>
        </p:nvCxnSpPr>
        <p:spPr>
          <a:xfrm flipH="1" rot="10800000">
            <a:off x="4659500" y="3324457"/>
            <a:ext cx="3831900" cy="300"/>
          </a:xfrm>
          <a:prstGeom prst="straightConnector1">
            <a:avLst/>
          </a:prstGeom>
          <a:noFill/>
          <a:ln cap="flat" cmpd="sng" w="114300">
            <a:solidFill>
              <a:srgbClr val="279D9D"/>
            </a:solidFill>
            <a:prstDash val="solid"/>
            <a:round/>
            <a:headEnd len="med" w="med" type="none"/>
            <a:tailEnd len="med" w="med" type="none"/>
          </a:ln>
        </p:spPr>
      </p:cxnSp>
      <p:cxnSp>
        <p:nvCxnSpPr>
          <p:cNvPr id="3129" name="Google Shape;3129;p139"/>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cxnSp>
        <p:nvCxnSpPr>
          <p:cNvPr id="3130" name="Google Shape;3130;p139"/>
          <p:cNvCxnSpPr/>
          <p:nvPr/>
        </p:nvCxnSpPr>
        <p:spPr>
          <a:xfrm rot="10800000">
            <a:off x="827600" y="3324457"/>
            <a:ext cx="3831900" cy="300"/>
          </a:xfrm>
          <a:prstGeom prst="straightConnector1">
            <a:avLst/>
          </a:prstGeom>
          <a:noFill/>
          <a:ln cap="flat" cmpd="sng" w="114300">
            <a:solidFill>
              <a:srgbClr val="999999"/>
            </a:solidFill>
            <a:prstDash val="solid"/>
            <a:round/>
            <a:headEnd len="med" w="med" type="none"/>
            <a:tailEnd len="med" w="med" type="none"/>
          </a:ln>
        </p:spPr>
      </p:cxnSp>
      <p:cxnSp>
        <p:nvCxnSpPr>
          <p:cNvPr id="3131" name="Google Shape;3131;p139"/>
          <p:cNvCxnSpPr/>
          <p:nvPr/>
        </p:nvCxnSpPr>
        <p:spPr>
          <a:xfrm>
            <a:off x="871185" y="3265325"/>
            <a:ext cx="8700" cy="1118100"/>
          </a:xfrm>
          <a:prstGeom prst="straightConnector1">
            <a:avLst/>
          </a:prstGeom>
          <a:noFill/>
          <a:ln cap="flat" cmpd="sng" w="114300">
            <a:solidFill>
              <a:srgbClr val="999999"/>
            </a:solidFill>
            <a:prstDash val="solid"/>
            <a:round/>
            <a:headEnd len="med" w="med" type="none"/>
            <a:tailEnd len="med" w="med" type="none"/>
          </a:ln>
        </p:spPr>
      </p:cxnSp>
      <p:cxnSp>
        <p:nvCxnSpPr>
          <p:cNvPr id="3132" name="Google Shape;3132;p139"/>
          <p:cNvCxnSpPr/>
          <p:nvPr/>
        </p:nvCxnSpPr>
        <p:spPr>
          <a:xfrm flipH="1">
            <a:off x="4652600" y="1266700"/>
            <a:ext cx="17700" cy="1998600"/>
          </a:xfrm>
          <a:prstGeom prst="straightConnector1">
            <a:avLst/>
          </a:prstGeom>
          <a:noFill/>
          <a:ln cap="flat" cmpd="sng" w="114300">
            <a:solidFill>
              <a:srgbClr val="33A293"/>
            </a:solidFill>
            <a:prstDash val="solid"/>
            <a:round/>
            <a:headEnd len="med" w="med" type="none"/>
            <a:tailEnd len="med" w="med" type="none"/>
          </a:ln>
        </p:spPr>
      </p:cxnSp>
      <p:sp>
        <p:nvSpPr>
          <p:cNvPr id="3133" name="Google Shape;3133;p139"/>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134" name="Google Shape;3134;p139"/>
          <p:cNvSpPr txBox="1"/>
          <p:nvPr/>
        </p:nvSpPr>
        <p:spPr>
          <a:xfrm>
            <a:off x="1058825" y="2527425"/>
            <a:ext cx="13299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200">
                <a:solidFill>
                  <a:srgbClr val="999999"/>
                </a:solidFill>
                <a:latin typeface="Montserrat"/>
                <a:ea typeface="Montserrat"/>
                <a:cs typeface="Montserrat"/>
                <a:sym typeface="Montserrat"/>
              </a:rPr>
              <a:t>ЦОГ</a:t>
            </a:r>
            <a:endParaRPr sz="3200">
              <a:solidFill>
                <a:srgbClr val="999999"/>
              </a:solidFill>
              <a:latin typeface="Montserrat"/>
              <a:ea typeface="Montserrat"/>
              <a:cs typeface="Montserrat"/>
              <a:sym typeface="Montserrat"/>
            </a:endParaRPr>
          </a:p>
        </p:txBody>
      </p:sp>
      <p:sp>
        <p:nvSpPr>
          <p:cNvPr id="3135" name="Google Shape;3135;p139"/>
          <p:cNvSpPr txBox="1"/>
          <p:nvPr/>
        </p:nvSpPr>
        <p:spPr>
          <a:xfrm>
            <a:off x="115925" y="4458050"/>
            <a:ext cx="34899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999999"/>
                </a:solidFill>
                <a:latin typeface="Montserrat"/>
                <a:ea typeface="Montserrat"/>
                <a:cs typeface="Montserrat"/>
                <a:sym typeface="Montserrat"/>
              </a:rPr>
              <a:t>простагландины (Пг)</a:t>
            </a:r>
            <a:endParaRPr sz="2100">
              <a:solidFill>
                <a:srgbClr val="999999"/>
              </a:solidFill>
              <a:latin typeface="Montserrat"/>
              <a:ea typeface="Montserrat"/>
              <a:cs typeface="Montserrat"/>
              <a:sym typeface="Montserrat"/>
            </a:endParaRPr>
          </a:p>
        </p:txBody>
      </p:sp>
      <p:sp>
        <p:nvSpPr>
          <p:cNvPr id="3136" name="Google Shape;3136;p139"/>
          <p:cNvSpPr txBox="1"/>
          <p:nvPr/>
        </p:nvSpPr>
        <p:spPr>
          <a:xfrm>
            <a:off x="6840450" y="2571750"/>
            <a:ext cx="13299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200">
                <a:solidFill>
                  <a:srgbClr val="33A293"/>
                </a:solidFill>
                <a:latin typeface="Montserrat"/>
                <a:ea typeface="Montserrat"/>
                <a:cs typeface="Montserrat"/>
                <a:sym typeface="Montserrat"/>
              </a:rPr>
              <a:t>ЛОГ</a:t>
            </a:r>
            <a:endParaRPr sz="3200">
              <a:solidFill>
                <a:srgbClr val="33A293"/>
              </a:solidFill>
              <a:latin typeface="Montserrat"/>
              <a:ea typeface="Montserrat"/>
              <a:cs typeface="Montserrat"/>
              <a:sym typeface="Montserrat"/>
            </a:endParaRPr>
          </a:p>
        </p:txBody>
      </p:sp>
      <p:pic>
        <p:nvPicPr>
          <p:cNvPr id="3137" name="Google Shape;3137;p139"/>
          <p:cNvPicPr preferRelativeResize="0"/>
          <p:nvPr/>
        </p:nvPicPr>
        <p:blipFill>
          <a:blip r:embed="rId3">
            <a:alphaModFix/>
          </a:blip>
          <a:stretch>
            <a:fillRect/>
          </a:stretch>
        </p:blipFill>
        <p:spPr>
          <a:xfrm rot="5400000">
            <a:off x="4180064" y="-726000"/>
            <a:ext cx="956625" cy="2686424"/>
          </a:xfrm>
          <a:prstGeom prst="rect">
            <a:avLst/>
          </a:prstGeom>
          <a:noFill/>
          <a:ln>
            <a:noFill/>
          </a:ln>
        </p:spPr>
      </p:pic>
      <p:sp>
        <p:nvSpPr>
          <p:cNvPr id="3138" name="Google Shape;3138;p139"/>
          <p:cNvSpPr txBox="1"/>
          <p:nvPr/>
        </p:nvSpPr>
        <p:spPr>
          <a:xfrm>
            <a:off x="2642375" y="2219413"/>
            <a:ext cx="40320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33A293"/>
                </a:solidFill>
                <a:latin typeface="Montserrat"/>
                <a:ea typeface="Montserrat"/>
                <a:cs typeface="Montserrat"/>
                <a:sym typeface="Montserrat"/>
              </a:rPr>
              <a:t>арахидоновая </a:t>
            </a:r>
            <a:endParaRPr sz="2100">
              <a:solidFill>
                <a:srgbClr val="33A293"/>
              </a:solidFill>
              <a:latin typeface="Montserrat"/>
              <a:ea typeface="Montserrat"/>
              <a:cs typeface="Montserrat"/>
              <a:sym typeface="Montserrat"/>
            </a:endParaRPr>
          </a:p>
          <a:p>
            <a:pPr indent="0" lvl="0" marL="0" rtl="0" algn="ctr">
              <a:spcBef>
                <a:spcPts val="0"/>
              </a:spcBef>
              <a:spcAft>
                <a:spcPts val="0"/>
              </a:spcAft>
              <a:buNone/>
            </a:pPr>
            <a:r>
              <a:rPr lang="ru" sz="2100">
                <a:solidFill>
                  <a:srgbClr val="33A293"/>
                </a:solidFill>
                <a:latin typeface="Montserrat"/>
                <a:ea typeface="Montserrat"/>
                <a:cs typeface="Montserrat"/>
                <a:sym typeface="Montserrat"/>
              </a:rPr>
              <a:t>кислота</a:t>
            </a:r>
            <a:endParaRPr sz="2100">
              <a:solidFill>
                <a:srgbClr val="33A293"/>
              </a:solidFill>
              <a:latin typeface="Montserrat"/>
              <a:ea typeface="Montserrat"/>
              <a:cs typeface="Montserrat"/>
              <a:sym typeface="Montserrat"/>
            </a:endParaRPr>
          </a:p>
        </p:txBody>
      </p:sp>
      <p:sp>
        <p:nvSpPr>
          <p:cNvPr id="3139" name="Google Shape;3139;p139"/>
          <p:cNvSpPr txBox="1"/>
          <p:nvPr/>
        </p:nvSpPr>
        <p:spPr>
          <a:xfrm>
            <a:off x="5087400" y="3501125"/>
            <a:ext cx="23943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999999"/>
                </a:solidFill>
                <a:latin typeface="Montserrat"/>
                <a:ea typeface="Montserrat"/>
                <a:cs typeface="Montserrat"/>
                <a:sym typeface="Montserrat"/>
              </a:rPr>
              <a:t>в аллергии более важны, чем Пг</a:t>
            </a:r>
            <a:endParaRPr sz="1500">
              <a:solidFill>
                <a:srgbClr val="999999"/>
              </a:solidFill>
              <a:latin typeface="Montserrat"/>
              <a:ea typeface="Montserrat"/>
              <a:cs typeface="Montserrat"/>
              <a:sym typeface="Montserrat"/>
            </a:endParaRPr>
          </a:p>
        </p:txBody>
      </p:sp>
      <p:cxnSp>
        <p:nvCxnSpPr>
          <p:cNvPr id="3140" name="Google Shape;3140;p139"/>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sp>
        <p:nvSpPr>
          <p:cNvPr id="3141" name="Google Shape;3141;p139"/>
          <p:cNvSpPr/>
          <p:nvPr/>
        </p:nvSpPr>
        <p:spPr>
          <a:xfrm>
            <a:off x="6674375" y="3880575"/>
            <a:ext cx="2438316" cy="1144908"/>
          </a:xfrm>
          <a:prstGeom prst="flowChartTerminator">
            <a:avLst/>
          </a:prstGeom>
          <a:solidFill>
            <a:srgbClr val="279D9D"/>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2" name="Google Shape;3142;p139"/>
          <p:cNvSpPr txBox="1"/>
          <p:nvPr/>
        </p:nvSpPr>
        <p:spPr>
          <a:xfrm>
            <a:off x="6711088" y="4191425"/>
            <a:ext cx="2364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лейкотриены</a:t>
            </a:r>
            <a:endParaRPr sz="2200">
              <a:solidFill>
                <a:schemeClr val="lt1"/>
              </a:solidFill>
              <a:latin typeface="Montserrat"/>
              <a:ea typeface="Montserrat"/>
              <a:cs typeface="Montserrat"/>
              <a:sym typeface="Montserrat"/>
            </a:endParaRPr>
          </a:p>
        </p:txBody>
      </p:sp>
      <p:sp>
        <p:nvSpPr>
          <p:cNvPr id="3143" name="Google Shape;3143;p139">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№2</a:t>
            </a:r>
            <a:endParaRPr sz="1600">
              <a:solidFill>
                <a:srgbClr val="999999"/>
              </a:solidFill>
              <a:latin typeface="Montserrat"/>
              <a:ea typeface="Montserrat"/>
              <a:cs typeface="Montserrat"/>
              <a:sym typeface="Montserrat"/>
            </a:endParaRPr>
          </a:p>
        </p:txBody>
      </p:sp>
      <p:sp>
        <p:nvSpPr>
          <p:cNvPr id="3144" name="Google Shape;3144;p139"/>
          <p:cNvSpPr txBox="1"/>
          <p:nvPr/>
        </p:nvSpPr>
        <p:spPr>
          <a:xfrm>
            <a:off x="6001600" y="394638"/>
            <a:ext cx="23943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999999"/>
                </a:solidFill>
                <a:latin typeface="Montserrat"/>
                <a:ea typeface="Montserrat"/>
                <a:cs typeface="Montserrat"/>
                <a:sym typeface="Montserrat"/>
              </a:rPr>
              <a:t>липидная мембрана</a:t>
            </a:r>
            <a:endParaRPr sz="1500">
              <a:solidFill>
                <a:srgbClr val="999999"/>
              </a:solidFill>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cxnSp>
        <p:nvCxnSpPr>
          <p:cNvPr id="3149" name="Google Shape;3149;p140"/>
          <p:cNvCxnSpPr/>
          <p:nvPr/>
        </p:nvCxnSpPr>
        <p:spPr>
          <a:xfrm flipH="1" rot="10800000">
            <a:off x="4659500" y="3324457"/>
            <a:ext cx="3831900" cy="300"/>
          </a:xfrm>
          <a:prstGeom prst="straightConnector1">
            <a:avLst/>
          </a:prstGeom>
          <a:noFill/>
          <a:ln cap="flat" cmpd="sng" w="114300">
            <a:solidFill>
              <a:srgbClr val="279D9D"/>
            </a:solidFill>
            <a:prstDash val="solid"/>
            <a:round/>
            <a:headEnd len="med" w="med" type="none"/>
            <a:tailEnd len="med" w="med" type="none"/>
          </a:ln>
        </p:spPr>
      </p:cxnSp>
      <p:cxnSp>
        <p:nvCxnSpPr>
          <p:cNvPr id="3150" name="Google Shape;3150;p140"/>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cxnSp>
        <p:nvCxnSpPr>
          <p:cNvPr id="3151" name="Google Shape;3151;p140"/>
          <p:cNvCxnSpPr/>
          <p:nvPr/>
        </p:nvCxnSpPr>
        <p:spPr>
          <a:xfrm rot="10800000">
            <a:off x="827600" y="3324457"/>
            <a:ext cx="3831900" cy="300"/>
          </a:xfrm>
          <a:prstGeom prst="straightConnector1">
            <a:avLst/>
          </a:prstGeom>
          <a:noFill/>
          <a:ln cap="flat" cmpd="sng" w="114300">
            <a:solidFill>
              <a:srgbClr val="999999"/>
            </a:solidFill>
            <a:prstDash val="solid"/>
            <a:round/>
            <a:headEnd len="med" w="med" type="none"/>
            <a:tailEnd len="med" w="med" type="none"/>
          </a:ln>
        </p:spPr>
      </p:cxnSp>
      <p:cxnSp>
        <p:nvCxnSpPr>
          <p:cNvPr id="3152" name="Google Shape;3152;p140"/>
          <p:cNvCxnSpPr/>
          <p:nvPr/>
        </p:nvCxnSpPr>
        <p:spPr>
          <a:xfrm>
            <a:off x="871185" y="3265325"/>
            <a:ext cx="8700" cy="1118100"/>
          </a:xfrm>
          <a:prstGeom prst="straightConnector1">
            <a:avLst/>
          </a:prstGeom>
          <a:noFill/>
          <a:ln cap="flat" cmpd="sng" w="114300">
            <a:solidFill>
              <a:srgbClr val="999999"/>
            </a:solidFill>
            <a:prstDash val="solid"/>
            <a:round/>
            <a:headEnd len="med" w="med" type="none"/>
            <a:tailEnd len="med" w="med" type="none"/>
          </a:ln>
        </p:spPr>
      </p:cxnSp>
      <p:cxnSp>
        <p:nvCxnSpPr>
          <p:cNvPr id="3153" name="Google Shape;3153;p140"/>
          <p:cNvCxnSpPr/>
          <p:nvPr/>
        </p:nvCxnSpPr>
        <p:spPr>
          <a:xfrm flipH="1">
            <a:off x="4652600" y="1266700"/>
            <a:ext cx="17700" cy="1998600"/>
          </a:xfrm>
          <a:prstGeom prst="straightConnector1">
            <a:avLst/>
          </a:prstGeom>
          <a:noFill/>
          <a:ln cap="flat" cmpd="sng" w="114300">
            <a:solidFill>
              <a:srgbClr val="33A293"/>
            </a:solidFill>
            <a:prstDash val="solid"/>
            <a:round/>
            <a:headEnd len="med" w="med" type="none"/>
            <a:tailEnd len="med" w="med" type="none"/>
          </a:ln>
        </p:spPr>
      </p:cxnSp>
      <p:sp>
        <p:nvSpPr>
          <p:cNvPr id="3154" name="Google Shape;3154;p140"/>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155" name="Google Shape;3155;p140"/>
          <p:cNvSpPr txBox="1"/>
          <p:nvPr/>
        </p:nvSpPr>
        <p:spPr>
          <a:xfrm>
            <a:off x="1058825" y="2527425"/>
            <a:ext cx="13299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200">
                <a:solidFill>
                  <a:srgbClr val="999999"/>
                </a:solidFill>
                <a:latin typeface="Montserrat"/>
                <a:ea typeface="Montserrat"/>
                <a:cs typeface="Montserrat"/>
                <a:sym typeface="Montserrat"/>
              </a:rPr>
              <a:t>ЦОГ</a:t>
            </a:r>
            <a:endParaRPr sz="3200">
              <a:solidFill>
                <a:srgbClr val="999999"/>
              </a:solidFill>
              <a:latin typeface="Montserrat"/>
              <a:ea typeface="Montserrat"/>
              <a:cs typeface="Montserrat"/>
              <a:sym typeface="Montserrat"/>
            </a:endParaRPr>
          </a:p>
        </p:txBody>
      </p:sp>
      <p:sp>
        <p:nvSpPr>
          <p:cNvPr id="3156" name="Google Shape;3156;p140"/>
          <p:cNvSpPr txBox="1"/>
          <p:nvPr/>
        </p:nvSpPr>
        <p:spPr>
          <a:xfrm>
            <a:off x="115925" y="4458050"/>
            <a:ext cx="34899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999999"/>
                </a:solidFill>
                <a:latin typeface="Montserrat"/>
                <a:ea typeface="Montserrat"/>
                <a:cs typeface="Montserrat"/>
                <a:sym typeface="Montserrat"/>
              </a:rPr>
              <a:t>простагландины (Пг)</a:t>
            </a:r>
            <a:endParaRPr sz="2100">
              <a:solidFill>
                <a:srgbClr val="999999"/>
              </a:solidFill>
              <a:latin typeface="Montserrat"/>
              <a:ea typeface="Montserrat"/>
              <a:cs typeface="Montserrat"/>
              <a:sym typeface="Montserrat"/>
            </a:endParaRPr>
          </a:p>
        </p:txBody>
      </p:sp>
      <p:pic>
        <p:nvPicPr>
          <p:cNvPr id="3157" name="Google Shape;3157;p140"/>
          <p:cNvPicPr preferRelativeResize="0"/>
          <p:nvPr/>
        </p:nvPicPr>
        <p:blipFill>
          <a:blip r:embed="rId3">
            <a:alphaModFix/>
          </a:blip>
          <a:stretch>
            <a:fillRect/>
          </a:stretch>
        </p:blipFill>
        <p:spPr>
          <a:xfrm rot="5400000">
            <a:off x="4180064" y="-726000"/>
            <a:ext cx="956625" cy="2686424"/>
          </a:xfrm>
          <a:prstGeom prst="rect">
            <a:avLst/>
          </a:prstGeom>
          <a:noFill/>
          <a:ln>
            <a:noFill/>
          </a:ln>
        </p:spPr>
      </p:pic>
      <p:sp>
        <p:nvSpPr>
          <p:cNvPr id="3158" name="Google Shape;3158;p140"/>
          <p:cNvSpPr txBox="1"/>
          <p:nvPr/>
        </p:nvSpPr>
        <p:spPr>
          <a:xfrm>
            <a:off x="5087400" y="3501125"/>
            <a:ext cx="23943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999999"/>
                </a:solidFill>
                <a:latin typeface="Montserrat"/>
                <a:ea typeface="Montserrat"/>
                <a:cs typeface="Montserrat"/>
                <a:sym typeface="Montserrat"/>
              </a:rPr>
              <a:t>в аллергии более важны, чем Пг</a:t>
            </a:r>
            <a:endParaRPr sz="1500">
              <a:solidFill>
                <a:srgbClr val="999999"/>
              </a:solidFill>
              <a:latin typeface="Montserrat"/>
              <a:ea typeface="Montserrat"/>
              <a:cs typeface="Montserrat"/>
              <a:sym typeface="Montserrat"/>
            </a:endParaRPr>
          </a:p>
        </p:txBody>
      </p:sp>
      <p:cxnSp>
        <p:nvCxnSpPr>
          <p:cNvPr id="3159" name="Google Shape;3159;p140"/>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sp>
        <p:nvSpPr>
          <p:cNvPr id="3160" name="Google Shape;3160;p140"/>
          <p:cNvSpPr/>
          <p:nvPr/>
        </p:nvSpPr>
        <p:spPr>
          <a:xfrm>
            <a:off x="6674375" y="3880575"/>
            <a:ext cx="2438316" cy="1144908"/>
          </a:xfrm>
          <a:prstGeom prst="flowChartTerminator">
            <a:avLst/>
          </a:prstGeom>
          <a:solidFill>
            <a:srgbClr val="279D9D"/>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1" name="Google Shape;3161;p140"/>
          <p:cNvSpPr txBox="1"/>
          <p:nvPr/>
        </p:nvSpPr>
        <p:spPr>
          <a:xfrm>
            <a:off x="6711088" y="4191425"/>
            <a:ext cx="2364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лейкотриены</a:t>
            </a:r>
            <a:endParaRPr sz="2200">
              <a:solidFill>
                <a:schemeClr val="lt1"/>
              </a:solidFill>
              <a:latin typeface="Montserrat"/>
              <a:ea typeface="Montserrat"/>
              <a:cs typeface="Montserrat"/>
              <a:sym typeface="Montserrat"/>
            </a:endParaRPr>
          </a:p>
        </p:txBody>
      </p:sp>
      <p:sp>
        <p:nvSpPr>
          <p:cNvPr id="3162" name="Google Shape;3162;p140">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№2</a:t>
            </a:r>
            <a:endParaRPr sz="1600">
              <a:solidFill>
                <a:srgbClr val="999999"/>
              </a:solidFill>
              <a:latin typeface="Montserrat"/>
              <a:ea typeface="Montserrat"/>
              <a:cs typeface="Montserrat"/>
              <a:sym typeface="Montserrat"/>
            </a:endParaRPr>
          </a:p>
        </p:txBody>
      </p:sp>
      <p:sp>
        <p:nvSpPr>
          <p:cNvPr id="3163" name="Google Shape;3163;p140"/>
          <p:cNvSpPr/>
          <p:nvPr/>
        </p:nvSpPr>
        <p:spPr>
          <a:xfrm>
            <a:off x="115925" y="1907625"/>
            <a:ext cx="2620500" cy="2687400"/>
          </a:xfrm>
          <a:prstGeom prst="mathMultiply">
            <a:avLst>
              <a:gd fmla="val 23520" name="adj1"/>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4" name="Google Shape;3164;p140">
            <a:hlinkClick/>
          </p:cNvPr>
          <p:cNvSpPr txBox="1"/>
          <p:nvPr>
            <p:ph type="ctrTitle"/>
          </p:nvPr>
        </p:nvSpPr>
        <p:spPr>
          <a:xfrm>
            <a:off x="489875" y="1092250"/>
            <a:ext cx="21525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1800">
                <a:solidFill>
                  <a:srgbClr val="CC0000"/>
                </a:solidFill>
                <a:latin typeface="Montserrat"/>
                <a:ea typeface="Montserrat"/>
                <a:cs typeface="Montserrat"/>
                <a:sym typeface="Montserrat"/>
              </a:rPr>
              <a:t>если заблокировать один из путей</a:t>
            </a:r>
            <a:endParaRPr sz="1800">
              <a:solidFill>
                <a:srgbClr val="CC0000"/>
              </a:solidFill>
              <a:latin typeface="Montserrat"/>
              <a:ea typeface="Montserrat"/>
              <a:cs typeface="Montserrat"/>
              <a:sym typeface="Montserrat"/>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cxnSp>
        <p:nvCxnSpPr>
          <p:cNvPr id="3169" name="Google Shape;3169;p141"/>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cxnSp>
        <p:nvCxnSpPr>
          <p:cNvPr id="3170" name="Google Shape;3170;p141"/>
          <p:cNvCxnSpPr/>
          <p:nvPr/>
        </p:nvCxnSpPr>
        <p:spPr>
          <a:xfrm rot="10800000">
            <a:off x="827600" y="3324457"/>
            <a:ext cx="3831900" cy="300"/>
          </a:xfrm>
          <a:prstGeom prst="straightConnector1">
            <a:avLst/>
          </a:prstGeom>
          <a:noFill/>
          <a:ln cap="flat" cmpd="sng" w="114300">
            <a:solidFill>
              <a:srgbClr val="999999"/>
            </a:solidFill>
            <a:prstDash val="solid"/>
            <a:round/>
            <a:headEnd len="med" w="med" type="none"/>
            <a:tailEnd len="med" w="med" type="none"/>
          </a:ln>
        </p:spPr>
      </p:cxnSp>
      <p:cxnSp>
        <p:nvCxnSpPr>
          <p:cNvPr id="3171" name="Google Shape;3171;p141"/>
          <p:cNvCxnSpPr/>
          <p:nvPr/>
        </p:nvCxnSpPr>
        <p:spPr>
          <a:xfrm>
            <a:off x="871185" y="3265325"/>
            <a:ext cx="8700" cy="1118100"/>
          </a:xfrm>
          <a:prstGeom prst="straightConnector1">
            <a:avLst/>
          </a:prstGeom>
          <a:noFill/>
          <a:ln cap="flat" cmpd="sng" w="114300">
            <a:solidFill>
              <a:srgbClr val="999999"/>
            </a:solidFill>
            <a:prstDash val="solid"/>
            <a:round/>
            <a:headEnd len="med" w="med" type="none"/>
            <a:tailEnd len="med" w="med" type="none"/>
          </a:ln>
        </p:spPr>
      </p:cxnSp>
      <p:cxnSp>
        <p:nvCxnSpPr>
          <p:cNvPr id="3172" name="Google Shape;3172;p141"/>
          <p:cNvCxnSpPr/>
          <p:nvPr/>
        </p:nvCxnSpPr>
        <p:spPr>
          <a:xfrm flipH="1">
            <a:off x="4652600" y="1266700"/>
            <a:ext cx="17700" cy="1998600"/>
          </a:xfrm>
          <a:prstGeom prst="straightConnector1">
            <a:avLst/>
          </a:prstGeom>
          <a:noFill/>
          <a:ln cap="flat" cmpd="sng" w="114300">
            <a:solidFill>
              <a:srgbClr val="33A293"/>
            </a:solidFill>
            <a:prstDash val="solid"/>
            <a:round/>
            <a:headEnd len="med" w="med" type="none"/>
            <a:tailEnd len="med" w="med" type="none"/>
          </a:ln>
        </p:spPr>
      </p:cxnSp>
      <p:sp>
        <p:nvSpPr>
          <p:cNvPr id="3173" name="Google Shape;3173;p141"/>
          <p:cNvSpPr txBox="1"/>
          <p:nvPr/>
        </p:nvSpPr>
        <p:spPr>
          <a:xfrm>
            <a:off x="1058825" y="2527425"/>
            <a:ext cx="13299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200">
                <a:solidFill>
                  <a:srgbClr val="999999"/>
                </a:solidFill>
                <a:latin typeface="Montserrat"/>
                <a:ea typeface="Montserrat"/>
                <a:cs typeface="Montserrat"/>
                <a:sym typeface="Montserrat"/>
              </a:rPr>
              <a:t>ЦОГ</a:t>
            </a:r>
            <a:endParaRPr sz="3200">
              <a:solidFill>
                <a:srgbClr val="999999"/>
              </a:solidFill>
              <a:latin typeface="Montserrat"/>
              <a:ea typeface="Montserrat"/>
              <a:cs typeface="Montserrat"/>
              <a:sym typeface="Montserrat"/>
            </a:endParaRPr>
          </a:p>
        </p:txBody>
      </p:sp>
      <p:sp>
        <p:nvSpPr>
          <p:cNvPr id="3174" name="Google Shape;3174;p141"/>
          <p:cNvSpPr txBox="1"/>
          <p:nvPr/>
        </p:nvSpPr>
        <p:spPr>
          <a:xfrm>
            <a:off x="115925" y="4458050"/>
            <a:ext cx="34899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999999"/>
                </a:solidFill>
                <a:latin typeface="Montserrat"/>
                <a:ea typeface="Montserrat"/>
                <a:cs typeface="Montserrat"/>
                <a:sym typeface="Montserrat"/>
              </a:rPr>
              <a:t>простагландины (Пг)</a:t>
            </a:r>
            <a:endParaRPr sz="2100">
              <a:solidFill>
                <a:srgbClr val="999999"/>
              </a:solidFill>
              <a:latin typeface="Montserrat"/>
              <a:ea typeface="Montserrat"/>
              <a:cs typeface="Montserrat"/>
              <a:sym typeface="Montserrat"/>
            </a:endParaRPr>
          </a:p>
        </p:txBody>
      </p:sp>
      <p:sp>
        <p:nvSpPr>
          <p:cNvPr id="3175" name="Google Shape;3175;p141"/>
          <p:cNvSpPr txBox="1"/>
          <p:nvPr/>
        </p:nvSpPr>
        <p:spPr>
          <a:xfrm>
            <a:off x="4572000" y="1903200"/>
            <a:ext cx="50112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900">
                <a:solidFill>
                  <a:srgbClr val="00D2D2"/>
                </a:solidFill>
                <a:latin typeface="Montserrat"/>
                <a:ea typeface="Montserrat"/>
                <a:cs typeface="Montserrat"/>
                <a:sym typeface="Montserrat"/>
              </a:rPr>
              <a:t>тогда второй путь - усилится</a:t>
            </a:r>
            <a:endParaRPr sz="2900">
              <a:solidFill>
                <a:srgbClr val="00D2D2"/>
              </a:solidFill>
              <a:latin typeface="Montserrat"/>
              <a:ea typeface="Montserrat"/>
              <a:cs typeface="Montserrat"/>
              <a:sym typeface="Montserrat"/>
            </a:endParaRPr>
          </a:p>
        </p:txBody>
      </p:sp>
      <p:pic>
        <p:nvPicPr>
          <p:cNvPr id="3176" name="Google Shape;3176;p141"/>
          <p:cNvPicPr preferRelativeResize="0"/>
          <p:nvPr/>
        </p:nvPicPr>
        <p:blipFill>
          <a:blip r:embed="rId3">
            <a:alphaModFix/>
          </a:blip>
          <a:stretch>
            <a:fillRect/>
          </a:stretch>
        </p:blipFill>
        <p:spPr>
          <a:xfrm rot="5400000">
            <a:off x="4180064" y="-726000"/>
            <a:ext cx="956625" cy="2686424"/>
          </a:xfrm>
          <a:prstGeom prst="rect">
            <a:avLst/>
          </a:prstGeom>
          <a:noFill/>
          <a:ln>
            <a:noFill/>
          </a:ln>
        </p:spPr>
      </p:pic>
      <p:cxnSp>
        <p:nvCxnSpPr>
          <p:cNvPr id="3177" name="Google Shape;3177;p141"/>
          <p:cNvCxnSpPr/>
          <p:nvPr/>
        </p:nvCxnSpPr>
        <p:spPr>
          <a:xfrm flipH="1">
            <a:off x="8439115" y="3134375"/>
            <a:ext cx="8700" cy="1118100"/>
          </a:xfrm>
          <a:prstGeom prst="straightConnector1">
            <a:avLst/>
          </a:prstGeom>
          <a:noFill/>
          <a:ln cap="flat" cmpd="sng" w="228600">
            <a:solidFill>
              <a:srgbClr val="9EF9ED"/>
            </a:solidFill>
            <a:prstDash val="solid"/>
            <a:round/>
            <a:headEnd len="med" w="med" type="none"/>
            <a:tailEnd len="med" w="med" type="none"/>
          </a:ln>
        </p:spPr>
      </p:cxnSp>
      <p:sp>
        <p:nvSpPr>
          <p:cNvPr id="3178" name="Google Shape;3178;p141"/>
          <p:cNvSpPr/>
          <p:nvPr/>
        </p:nvSpPr>
        <p:spPr>
          <a:xfrm>
            <a:off x="6674375" y="3880575"/>
            <a:ext cx="2438316" cy="1144908"/>
          </a:xfrm>
          <a:prstGeom prst="flowChartTerminator">
            <a:avLst/>
          </a:prstGeom>
          <a:solidFill>
            <a:srgbClr val="9EF9ED"/>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9" name="Google Shape;3179;p141"/>
          <p:cNvSpPr txBox="1"/>
          <p:nvPr/>
        </p:nvSpPr>
        <p:spPr>
          <a:xfrm>
            <a:off x="6711088" y="4191425"/>
            <a:ext cx="2364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rgbClr val="666666"/>
                </a:solidFill>
                <a:latin typeface="Montserrat"/>
                <a:ea typeface="Montserrat"/>
                <a:cs typeface="Montserrat"/>
                <a:sym typeface="Montserrat"/>
              </a:rPr>
              <a:t>лейкотриены</a:t>
            </a:r>
            <a:endParaRPr sz="2200">
              <a:solidFill>
                <a:srgbClr val="666666"/>
              </a:solidFill>
              <a:latin typeface="Montserrat"/>
              <a:ea typeface="Montserrat"/>
              <a:cs typeface="Montserrat"/>
              <a:sym typeface="Montserrat"/>
            </a:endParaRPr>
          </a:p>
        </p:txBody>
      </p:sp>
      <p:sp>
        <p:nvSpPr>
          <p:cNvPr id="3180" name="Google Shape;3180;p141"/>
          <p:cNvSpPr/>
          <p:nvPr/>
        </p:nvSpPr>
        <p:spPr>
          <a:xfrm>
            <a:off x="115925" y="1907625"/>
            <a:ext cx="2620500" cy="2687400"/>
          </a:xfrm>
          <a:prstGeom prst="mathMultiply">
            <a:avLst>
              <a:gd fmla="val 23520" name="adj1"/>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81" name="Google Shape;3181;p141"/>
          <p:cNvCxnSpPr/>
          <p:nvPr/>
        </p:nvCxnSpPr>
        <p:spPr>
          <a:xfrm flipH="1" rot="10800000">
            <a:off x="4659500" y="3239807"/>
            <a:ext cx="3831900" cy="300"/>
          </a:xfrm>
          <a:prstGeom prst="straightConnector1">
            <a:avLst/>
          </a:prstGeom>
          <a:noFill/>
          <a:ln cap="flat" cmpd="sng" w="228600">
            <a:solidFill>
              <a:srgbClr val="9EF9ED"/>
            </a:solidFill>
            <a:prstDash val="solid"/>
            <a:round/>
            <a:headEnd len="med" w="med" type="none"/>
            <a:tailEnd len="med" w="med" type="none"/>
          </a:ln>
        </p:spPr>
      </p:cxnSp>
      <p:cxnSp>
        <p:nvCxnSpPr>
          <p:cNvPr id="3182" name="Google Shape;3182;p141"/>
          <p:cNvCxnSpPr/>
          <p:nvPr/>
        </p:nvCxnSpPr>
        <p:spPr>
          <a:xfrm flipH="1" rot="10800000">
            <a:off x="4659500" y="3453132"/>
            <a:ext cx="3831900" cy="300"/>
          </a:xfrm>
          <a:prstGeom prst="straightConnector1">
            <a:avLst/>
          </a:prstGeom>
          <a:noFill/>
          <a:ln cap="flat" cmpd="sng" w="228600">
            <a:solidFill>
              <a:srgbClr val="9EF9ED"/>
            </a:solidFill>
            <a:prstDash val="solid"/>
            <a:round/>
            <a:headEnd len="med" w="med" type="none"/>
            <a:tailEnd len="med" w="med" type="none"/>
          </a:ln>
        </p:spPr>
      </p:cxnSp>
      <p:sp>
        <p:nvSpPr>
          <p:cNvPr id="3183" name="Google Shape;3183;p141"/>
          <p:cNvSpPr/>
          <p:nvPr/>
        </p:nvSpPr>
        <p:spPr>
          <a:xfrm>
            <a:off x="5767900" y="3926050"/>
            <a:ext cx="943200" cy="956700"/>
          </a:xfrm>
          <a:prstGeom prst="upArrow">
            <a:avLst>
              <a:gd fmla="val 50000" name="adj1"/>
              <a:gd fmla="val 50000" name="adj2"/>
            </a:avLst>
          </a:prstGeom>
          <a:no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4" name="Google Shape;3184;p141">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№2</a:t>
            </a:r>
            <a:endParaRPr sz="1600">
              <a:solidFill>
                <a:srgbClr val="999999"/>
              </a:solidFill>
              <a:latin typeface="Montserrat"/>
              <a:ea typeface="Montserrat"/>
              <a:cs typeface="Montserrat"/>
              <a:sym typeface="Montserrat"/>
            </a:endParaRPr>
          </a:p>
        </p:txBody>
      </p:sp>
      <p:cxnSp>
        <p:nvCxnSpPr>
          <p:cNvPr id="3185" name="Google Shape;3185;p141"/>
          <p:cNvCxnSpPr/>
          <p:nvPr/>
        </p:nvCxnSpPr>
        <p:spPr>
          <a:xfrm flipH="1">
            <a:off x="8232365" y="3265325"/>
            <a:ext cx="8700" cy="1118100"/>
          </a:xfrm>
          <a:prstGeom prst="straightConnector1">
            <a:avLst/>
          </a:prstGeom>
          <a:noFill/>
          <a:ln cap="flat" cmpd="sng" w="228600">
            <a:solidFill>
              <a:srgbClr val="9EF9ED"/>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9" name="Shape 3189"/>
        <p:cNvGrpSpPr/>
        <p:nvPr/>
      </p:nvGrpSpPr>
      <p:grpSpPr>
        <a:xfrm>
          <a:off x="0" y="0"/>
          <a:ext cx="0" cy="0"/>
          <a:chOff x="0" y="0"/>
          <a:chExt cx="0" cy="0"/>
        </a:xfrm>
      </p:grpSpPr>
      <p:cxnSp>
        <p:nvCxnSpPr>
          <p:cNvPr id="3190" name="Google Shape;3190;p142"/>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cxnSp>
        <p:nvCxnSpPr>
          <p:cNvPr id="3191" name="Google Shape;3191;p142"/>
          <p:cNvCxnSpPr/>
          <p:nvPr/>
        </p:nvCxnSpPr>
        <p:spPr>
          <a:xfrm rot="10800000">
            <a:off x="827600" y="3324457"/>
            <a:ext cx="3831900" cy="300"/>
          </a:xfrm>
          <a:prstGeom prst="straightConnector1">
            <a:avLst/>
          </a:prstGeom>
          <a:noFill/>
          <a:ln cap="flat" cmpd="sng" w="114300">
            <a:solidFill>
              <a:srgbClr val="999999"/>
            </a:solidFill>
            <a:prstDash val="solid"/>
            <a:round/>
            <a:headEnd len="med" w="med" type="none"/>
            <a:tailEnd len="med" w="med" type="none"/>
          </a:ln>
        </p:spPr>
      </p:cxnSp>
      <p:cxnSp>
        <p:nvCxnSpPr>
          <p:cNvPr id="3192" name="Google Shape;3192;p142"/>
          <p:cNvCxnSpPr/>
          <p:nvPr/>
        </p:nvCxnSpPr>
        <p:spPr>
          <a:xfrm>
            <a:off x="871185" y="3265325"/>
            <a:ext cx="8700" cy="1118100"/>
          </a:xfrm>
          <a:prstGeom prst="straightConnector1">
            <a:avLst/>
          </a:prstGeom>
          <a:noFill/>
          <a:ln cap="flat" cmpd="sng" w="114300">
            <a:solidFill>
              <a:srgbClr val="999999"/>
            </a:solidFill>
            <a:prstDash val="solid"/>
            <a:round/>
            <a:headEnd len="med" w="med" type="none"/>
            <a:tailEnd len="med" w="med" type="none"/>
          </a:ln>
        </p:spPr>
      </p:cxnSp>
      <p:cxnSp>
        <p:nvCxnSpPr>
          <p:cNvPr id="3193" name="Google Shape;3193;p142"/>
          <p:cNvCxnSpPr/>
          <p:nvPr/>
        </p:nvCxnSpPr>
        <p:spPr>
          <a:xfrm flipH="1">
            <a:off x="4652600" y="1266700"/>
            <a:ext cx="17700" cy="1998600"/>
          </a:xfrm>
          <a:prstGeom prst="straightConnector1">
            <a:avLst/>
          </a:prstGeom>
          <a:noFill/>
          <a:ln cap="flat" cmpd="sng" w="114300">
            <a:solidFill>
              <a:srgbClr val="33A293"/>
            </a:solidFill>
            <a:prstDash val="solid"/>
            <a:round/>
            <a:headEnd len="med" w="med" type="none"/>
            <a:tailEnd len="med" w="med" type="none"/>
          </a:ln>
        </p:spPr>
      </p:cxnSp>
      <p:sp>
        <p:nvSpPr>
          <p:cNvPr id="3194" name="Google Shape;3194;p142"/>
          <p:cNvSpPr txBox="1"/>
          <p:nvPr/>
        </p:nvSpPr>
        <p:spPr>
          <a:xfrm>
            <a:off x="1058825" y="2527425"/>
            <a:ext cx="13299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200">
                <a:solidFill>
                  <a:srgbClr val="999999"/>
                </a:solidFill>
                <a:latin typeface="Montserrat"/>
                <a:ea typeface="Montserrat"/>
                <a:cs typeface="Montserrat"/>
                <a:sym typeface="Montserrat"/>
              </a:rPr>
              <a:t>ЦОГ</a:t>
            </a:r>
            <a:endParaRPr sz="3200">
              <a:solidFill>
                <a:srgbClr val="999999"/>
              </a:solidFill>
              <a:latin typeface="Montserrat"/>
              <a:ea typeface="Montserrat"/>
              <a:cs typeface="Montserrat"/>
              <a:sym typeface="Montserrat"/>
            </a:endParaRPr>
          </a:p>
        </p:txBody>
      </p:sp>
      <p:sp>
        <p:nvSpPr>
          <p:cNvPr id="3195" name="Google Shape;3195;p142"/>
          <p:cNvSpPr txBox="1"/>
          <p:nvPr/>
        </p:nvSpPr>
        <p:spPr>
          <a:xfrm>
            <a:off x="115925" y="4458050"/>
            <a:ext cx="34899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999999"/>
                </a:solidFill>
                <a:latin typeface="Montserrat"/>
                <a:ea typeface="Montserrat"/>
                <a:cs typeface="Montserrat"/>
                <a:sym typeface="Montserrat"/>
              </a:rPr>
              <a:t>простагландины (Пг)</a:t>
            </a:r>
            <a:endParaRPr sz="2100">
              <a:solidFill>
                <a:srgbClr val="999999"/>
              </a:solidFill>
              <a:latin typeface="Montserrat"/>
              <a:ea typeface="Montserrat"/>
              <a:cs typeface="Montserrat"/>
              <a:sym typeface="Montserrat"/>
            </a:endParaRPr>
          </a:p>
        </p:txBody>
      </p:sp>
      <p:pic>
        <p:nvPicPr>
          <p:cNvPr id="3196" name="Google Shape;3196;p142"/>
          <p:cNvPicPr preferRelativeResize="0"/>
          <p:nvPr/>
        </p:nvPicPr>
        <p:blipFill>
          <a:blip r:embed="rId3">
            <a:alphaModFix/>
          </a:blip>
          <a:stretch>
            <a:fillRect/>
          </a:stretch>
        </p:blipFill>
        <p:spPr>
          <a:xfrm rot="5400000">
            <a:off x="4180064" y="-726000"/>
            <a:ext cx="956625" cy="2686424"/>
          </a:xfrm>
          <a:prstGeom prst="rect">
            <a:avLst/>
          </a:prstGeom>
          <a:noFill/>
          <a:ln>
            <a:noFill/>
          </a:ln>
        </p:spPr>
      </p:pic>
      <p:cxnSp>
        <p:nvCxnSpPr>
          <p:cNvPr id="3197" name="Google Shape;3197;p142"/>
          <p:cNvCxnSpPr/>
          <p:nvPr/>
        </p:nvCxnSpPr>
        <p:spPr>
          <a:xfrm flipH="1">
            <a:off x="8439115" y="3134375"/>
            <a:ext cx="8700" cy="1118100"/>
          </a:xfrm>
          <a:prstGeom prst="straightConnector1">
            <a:avLst/>
          </a:prstGeom>
          <a:noFill/>
          <a:ln cap="flat" cmpd="sng" w="228600">
            <a:solidFill>
              <a:srgbClr val="9EF9ED"/>
            </a:solidFill>
            <a:prstDash val="solid"/>
            <a:round/>
            <a:headEnd len="med" w="med" type="none"/>
            <a:tailEnd len="med" w="med" type="none"/>
          </a:ln>
        </p:spPr>
      </p:cxnSp>
      <p:sp>
        <p:nvSpPr>
          <p:cNvPr id="3198" name="Google Shape;3198;p142"/>
          <p:cNvSpPr/>
          <p:nvPr/>
        </p:nvSpPr>
        <p:spPr>
          <a:xfrm>
            <a:off x="6674375" y="3880575"/>
            <a:ext cx="2438316" cy="1144908"/>
          </a:xfrm>
          <a:prstGeom prst="flowChartTerminator">
            <a:avLst/>
          </a:prstGeom>
          <a:solidFill>
            <a:srgbClr val="9EF9ED"/>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9" name="Google Shape;3199;p142"/>
          <p:cNvSpPr txBox="1"/>
          <p:nvPr/>
        </p:nvSpPr>
        <p:spPr>
          <a:xfrm>
            <a:off x="6711088" y="4191425"/>
            <a:ext cx="2364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rgbClr val="666666"/>
                </a:solidFill>
                <a:latin typeface="Montserrat"/>
                <a:ea typeface="Montserrat"/>
                <a:cs typeface="Montserrat"/>
                <a:sym typeface="Montserrat"/>
              </a:rPr>
              <a:t>лейкотриены</a:t>
            </a:r>
            <a:endParaRPr sz="2200">
              <a:solidFill>
                <a:srgbClr val="666666"/>
              </a:solidFill>
              <a:latin typeface="Montserrat"/>
              <a:ea typeface="Montserrat"/>
              <a:cs typeface="Montserrat"/>
              <a:sym typeface="Montserrat"/>
            </a:endParaRPr>
          </a:p>
        </p:txBody>
      </p:sp>
      <p:sp>
        <p:nvSpPr>
          <p:cNvPr id="3200" name="Google Shape;3200;p142">
            <a:hlinkClick/>
          </p:cNvPr>
          <p:cNvSpPr txBox="1"/>
          <p:nvPr>
            <p:ph type="ctrTitle"/>
          </p:nvPr>
        </p:nvSpPr>
        <p:spPr>
          <a:xfrm>
            <a:off x="490700" y="269400"/>
            <a:ext cx="25515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4800">
                <a:solidFill>
                  <a:srgbClr val="CC0000"/>
                </a:solidFill>
                <a:latin typeface="Montserrat"/>
                <a:ea typeface="Montserrat"/>
                <a:cs typeface="Montserrat"/>
                <a:sym typeface="Montserrat"/>
              </a:rPr>
              <a:t>НПВП</a:t>
            </a:r>
            <a:endParaRPr sz="4800">
              <a:solidFill>
                <a:srgbClr val="CC0000"/>
              </a:solidFill>
              <a:latin typeface="Montserrat"/>
              <a:ea typeface="Montserrat"/>
              <a:cs typeface="Montserrat"/>
              <a:sym typeface="Montserrat"/>
            </a:endParaRPr>
          </a:p>
        </p:txBody>
      </p:sp>
      <p:sp>
        <p:nvSpPr>
          <p:cNvPr id="3201" name="Google Shape;3201;p142"/>
          <p:cNvSpPr/>
          <p:nvPr/>
        </p:nvSpPr>
        <p:spPr>
          <a:xfrm>
            <a:off x="115925" y="1907625"/>
            <a:ext cx="2620500" cy="2687400"/>
          </a:xfrm>
          <a:prstGeom prst="mathMultiply">
            <a:avLst>
              <a:gd fmla="val 23520" name="adj1"/>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02" name="Google Shape;3202;p142"/>
          <p:cNvCxnSpPr/>
          <p:nvPr/>
        </p:nvCxnSpPr>
        <p:spPr>
          <a:xfrm flipH="1" rot="10800000">
            <a:off x="4659500" y="3239807"/>
            <a:ext cx="3831900" cy="300"/>
          </a:xfrm>
          <a:prstGeom prst="straightConnector1">
            <a:avLst/>
          </a:prstGeom>
          <a:noFill/>
          <a:ln cap="flat" cmpd="sng" w="228600">
            <a:solidFill>
              <a:srgbClr val="9EF9ED"/>
            </a:solidFill>
            <a:prstDash val="solid"/>
            <a:round/>
            <a:headEnd len="med" w="med" type="none"/>
            <a:tailEnd len="med" w="med" type="none"/>
          </a:ln>
        </p:spPr>
      </p:cxnSp>
      <p:cxnSp>
        <p:nvCxnSpPr>
          <p:cNvPr id="3203" name="Google Shape;3203;p142"/>
          <p:cNvCxnSpPr/>
          <p:nvPr/>
        </p:nvCxnSpPr>
        <p:spPr>
          <a:xfrm flipH="1" rot="10800000">
            <a:off x="4659500" y="3453132"/>
            <a:ext cx="3831900" cy="300"/>
          </a:xfrm>
          <a:prstGeom prst="straightConnector1">
            <a:avLst/>
          </a:prstGeom>
          <a:noFill/>
          <a:ln cap="flat" cmpd="sng" w="228600">
            <a:solidFill>
              <a:srgbClr val="9EF9ED"/>
            </a:solidFill>
            <a:prstDash val="solid"/>
            <a:round/>
            <a:headEnd len="med" w="med" type="none"/>
            <a:tailEnd len="med" w="med" type="none"/>
          </a:ln>
        </p:spPr>
      </p:cxnSp>
      <p:sp>
        <p:nvSpPr>
          <p:cNvPr id="3204" name="Google Shape;3204;p142"/>
          <p:cNvSpPr/>
          <p:nvPr/>
        </p:nvSpPr>
        <p:spPr>
          <a:xfrm rot="-10579522">
            <a:off x="815317" y="1374726"/>
            <a:ext cx="1221712" cy="1114689"/>
          </a:xfrm>
          <a:prstGeom prst="upArrow">
            <a:avLst>
              <a:gd fmla="val 50000" name="adj1"/>
              <a:gd fmla="val 50000" name="adj2"/>
            </a:avLst>
          </a:prstGeom>
          <a:no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5" name="Google Shape;3205;p142"/>
          <p:cNvSpPr/>
          <p:nvPr/>
        </p:nvSpPr>
        <p:spPr>
          <a:xfrm>
            <a:off x="5767900" y="3926050"/>
            <a:ext cx="943200" cy="956700"/>
          </a:xfrm>
          <a:prstGeom prst="upArrow">
            <a:avLst>
              <a:gd fmla="val 50000" name="adj1"/>
              <a:gd fmla="val 50000" name="adj2"/>
            </a:avLst>
          </a:prstGeom>
          <a:no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6" name="Google Shape;3206;p142">
            <a:hlinkClick/>
          </p:cNvPr>
          <p:cNvSpPr txBox="1"/>
          <p:nvPr>
            <p:ph type="ctrTitle"/>
          </p:nvPr>
        </p:nvSpPr>
        <p:spPr>
          <a:xfrm>
            <a:off x="2071463" y="1607588"/>
            <a:ext cx="2551500" cy="1204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2400">
                <a:solidFill>
                  <a:srgbClr val="CC0000"/>
                </a:solidFill>
                <a:latin typeface="Montserrat"/>
                <a:ea typeface="Montserrat"/>
                <a:cs typeface="Montserrat"/>
                <a:sym typeface="Montserrat"/>
              </a:rPr>
              <a:t>блокируют ЦОГ</a:t>
            </a:r>
            <a:endParaRPr sz="2400">
              <a:solidFill>
                <a:srgbClr val="CC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cxnSp>
        <p:nvCxnSpPr>
          <p:cNvPr id="297" name="Google Shape;297;p26"/>
          <p:cNvCxnSpPr/>
          <p:nvPr/>
        </p:nvCxnSpPr>
        <p:spPr>
          <a:xfrm>
            <a:off x="5141150" y="3137475"/>
            <a:ext cx="932700" cy="1183500"/>
          </a:xfrm>
          <a:prstGeom prst="straightConnector1">
            <a:avLst/>
          </a:prstGeom>
          <a:noFill/>
          <a:ln cap="flat" cmpd="sng" w="76200">
            <a:solidFill>
              <a:schemeClr val="lt1"/>
            </a:solidFill>
            <a:prstDash val="solid"/>
            <a:round/>
            <a:headEnd len="med" w="med" type="none"/>
            <a:tailEnd len="med" w="med" type="none"/>
          </a:ln>
        </p:spPr>
      </p:cxnSp>
      <p:pic>
        <p:nvPicPr>
          <p:cNvPr id="298" name="Google Shape;298;p26"/>
          <p:cNvPicPr preferRelativeResize="0"/>
          <p:nvPr/>
        </p:nvPicPr>
        <p:blipFill>
          <a:blip r:embed="rId3">
            <a:alphaModFix/>
          </a:blip>
          <a:stretch>
            <a:fillRect/>
          </a:stretch>
        </p:blipFill>
        <p:spPr>
          <a:xfrm>
            <a:off x="0" y="-319325"/>
            <a:ext cx="6826149" cy="5782126"/>
          </a:xfrm>
          <a:prstGeom prst="rect">
            <a:avLst/>
          </a:prstGeom>
          <a:noFill/>
          <a:ln>
            <a:noFill/>
          </a:ln>
        </p:spPr>
      </p:pic>
      <p:sp>
        <p:nvSpPr>
          <p:cNvPr id="299" name="Google Shape;299;p26"/>
          <p:cNvSpPr txBox="1"/>
          <p:nvPr/>
        </p:nvSpPr>
        <p:spPr>
          <a:xfrm>
            <a:off x="7024500" y="2743525"/>
            <a:ext cx="2119500" cy="14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100">
                <a:solidFill>
                  <a:srgbClr val="333333"/>
                </a:solidFill>
                <a:latin typeface="Montserrat"/>
                <a:ea typeface="Montserrat"/>
                <a:cs typeface="Montserrat"/>
                <a:sym typeface="Montserrat"/>
              </a:rPr>
              <a:t>Пылевые клещи: </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rPr lang="ru" sz="1100">
                <a:solidFill>
                  <a:srgbClr val="333333"/>
                </a:solidFill>
                <a:latin typeface="Montserrat"/>
                <a:ea typeface="Montserrat"/>
                <a:cs typeface="Montserrat"/>
                <a:sym typeface="Montserrat"/>
              </a:rPr>
              <a:t>1. Blomia Tropicalis </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rPr lang="ru" sz="1100">
                <a:solidFill>
                  <a:srgbClr val="333333"/>
                </a:solidFill>
                <a:latin typeface="Montserrat"/>
                <a:ea typeface="Montserrat"/>
                <a:cs typeface="Montserrat"/>
                <a:sym typeface="Montserrat"/>
              </a:rPr>
              <a:t>2. Dermatophagoides </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rPr lang="ru" sz="1100">
                <a:solidFill>
                  <a:srgbClr val="333333"/>
                </a:solidFill>
                <a:latin typeface="Montserrat"/>
                <a:ea typeface="Montserrat"/>
                <a:cs typeface="Montserrat"/>
                <a:sym typeface="Montserrat"/>
              </a:rPr>
              <a:t>     Pteronyssinus </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rPr lang="ru" sz="1100">
                <a:solidFill>
                  <a:srgbClr val="333333"/>
                </a:solidFill>
                <a:latin typeface="Montserrat"/>
                <a:ea typeface="Montserrat"/>
                <a:cs typeface="Montserrat"/>
                <a:sym typeface="Montserrat"/>
              </a:rPr>
              <a:t>3. Dermatophagoides </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rPr lang="ru" sz="1100">
                <a:solidFill>
                  <a:srgbClr val="333333"/>
                </a:solidFill>
                <a:latin typeface="Montserrat"/>
                <a:ea typeface="Montserrat"/>
                <a:cs typeface="Montserrat"/>
                <a:sym typeface="Montserrat"/>
              </a:rPr>
              <a:t>      Farinae </a:t>
            </a:r>
            <a:endParaRPr sz="1100">
              <a:solidFill>
                <a:srgbClr val="333333"/>
              </a:solidFill>
              <a:latin typeface="Montserrat"/>
              <a:ea typeface="Montserrat"/>
              <a:cs typeface="Montserrat"/>
              <a:sym typeface="Montserrat"/>
            </a:endParaRPr>
          </a:p>
          <a:p>
            <a:pPr indent="0" lvl="0" marL="0" rtl="0" algn="l">
              <a:spcBef>
                <a:spcPts val="0"/>
              </a:spcBef>
              <a:spcAft>
                <a:spcPts val="0"/>
              </a:spcAft>
              <a:buNone/>
            </a:pPr>
            <a:r>
              <a:rPr lang="ru" sz="1100">
                <a:solidFill>
                  <a:srgbClr val="333333"/>
                </a:solidFill>
                <a:latin typeface="Montserrat"/>
                <a:ea typeface="Montserrat"/>
                <a:cs typeface="Montserrat"/>
                <a:sym typeface="Montserrat"/>
              </a:rPr>
              <a:t>4. Euroglyphus Maynei</a:t>
            </a:r>
            <a:endParaRPr sz="1100">
              <a:latin typeface="Montserrat"/>
              <a:ea typeface="Montserrat"/>
              <a:cs typeface="Montserrat"/>
              <a:sym typeface="Montserra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p143">
            <a:hlinkClick/>
          </p:cNvPr>
          <p:cNvSpPr txBox="1"/>
          <p:nvPr>
            <p:ph type="ctrTitle"/>
          </p:nvPr>
        </p:nvSpPr>
        <p:spPr>
          <a:xfrm>
            <a:off x="241450" y="157050"/>
            <a:ext cx="8318400" cy="39837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2400">
                <a:solidFill>
                  <a:srgbClr val="999999"/>
                </a:solidFill>
                <a:latin typeface="Montserrat"/>
                <a:ea typeface="Montserrat"/>
                <a:cs typeface="Montserrat"/>
                <a:sym typeface="Montserrat"/>
              </a:rPr>
              <a:t>необязательно</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7200">
                <a:solidFill>
                  <a:srgbClr val="999999"/>
                </a:solidFill>
                <a:latin typeface="Montserrat"/>
                <a:ea typeface="Montserrat"/>
                <a:cs typeface="Montserrat"/>
                <a:sym typeface="Montserrat"/>
              </a:rPr>
              <a:t>AERD</a:t>
            </a:r>
            <a:endParaRPr sz="72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7200">
                <a:solidFill>
                  <a:srgbClr val="999999"/>
                </a:solidFill>
                <a:latin typeface="Montserrat"/>
                <a:ea typeface="Montserrat"/>
                <a:cs typeface="Montserrat"/>
                <a:sym typeface="Montserrat"/>
              </a:rPr>
              <a:t>NERD</a:t>
            </a:r>
            <a:endParaRPr sz="7200">
              <a:solidFill>
                <a:srgbClr val="999999"/>
              </a:solidFill>
              <a:latin typeface="Montserrat"/>
              <a:ea typeface="Montserrat"/>
              <a:cs typeface="Montserrat"/>
              <a:sym typeface="Montserrat"/>
            </a:endParaRPr>
          </a:p>
        </p:txBody>
      </p:sp>
      <p:sp>
        <p:nvSpPr>
          <p:cNvPr id="3212" name="Google Shape;3212;p143"/>
          <p:cNvSpPr txBox="1"/>
          <p:nvPr/>
        </p:nvSpPr>
        <p:spPr>
          <a:xfrm>
            <a:off x="144425" y="97250"/>
            <a:ext cx="718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a:t>
            </a:r>
            <a:endParaRPr sz="3000">
              <a:solidFill>
                <a:srgbClr val="999999"/>
              </a:solidFill>
              <a:latin typeface="Montserrat"/>
              <a:ea typeface="Montserrat"/>
              <a:cs typeface="Montserrat"/>
              <a:sym typeface="Montserrat"/>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6" name="Shape 3216"/>
        <p:cNvGrpSpPr/>
        <p:nvPr/>
      </p:nvGrpSpPr>
      <p:grpSpPr>
        <a:xfrm>
          <a:off x="0" y="0"/>
          <a:ext cx="0" cy="0"/>
          <a:chOff x="0" y="0"/>
          <a:chExt cx="0" cy="0"/>
        </a:xfrm>
      </p:grpSpPr>
      <p:sp>
        <p:nvSpPr>
          <p:cNvPr id="3217" name="Google Shape;3217;p144"/>
          <p:cNvSpPr/>
          <p:nvPr/>
        </p:nvSpPr>
        <p:spPr>
          <a:xfrm>
            <a:off x="712600" y="1411050"/>
            <a:ext cx="5670300" cy="3528425"/>
          </a:xfrm>
          <a:prstGeom prst="flowChartPreparation">
            <a:avLst/>
          </a:prstGeom>
          <a:solidFill>
            <a:srgbClr val="9EF9ED"/>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8" name="Google Shape;3218;p144"/>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219" name="Google Shape;3219;p144">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№3</a:t>
            </a:r>
            <a:endParaRPr sz="1600">
              <a:solidFill>
                <a:srgbClr val="999999"/>
              </a:solidFill>
              <a:latin typeface="Montserrat"/>
              <a:ea typeface="Montserrat"/>
              <a:cs typeface="Montserrat"/>
              <a:sym typeface="Montserrat"/>
            </a:endParaRPr>
          </a:p>
        </p:txBody>
      </p:sp>
      <p:sp>
        <p:nvSpPr>
          <p:cNvPr id="3220" name="Google Shape;3220;p144">
            <a:hlinkClick/>
          </p:cNvPr>
          <p:cNvSpPr txBox="1"/>
          <p:nvPr>
            <p:ph type="ctrTitle"/>
          </p:nvPr>
        </p:nvSpPr>
        <p:spPr>
          <a:xfrm>
            <a:off x="1087600" y="2612988"/>
            <a:ext cx="5135400" cy="1204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5500">
                <a:solidFill>
                  <a:srgbClr val="279D9D"/>
                </a:solidFill>
                <a:latin typeface="Montserrat"/>
                <a:ea typeface="Montserrat"/>
                <a:cs typeface="Montserrat"/>
                <a:sym typeface="Montserrat"/>
              </a:rPr>
              <a:t>Брадикинин</a:t>
            </a:r>
            <a:endParaRPr sz="5500">
              <a:solidFill>
                <a:srgbClr val="279D9D"/>
              </a:solidFill>
              <a:latin typeface="Montserrat"/>
              <a:ea typeface="Montserrat"/>
              <a:cs typeface="Montserrat"/>
              <a:sym typeface="Montserrat"/>
            </a:endParaRPr>
          </a:p>
        </p:txBody>
      </p:sp>
      <p:grpSp>
        <p:nvGrpSpPr>
          <p:cNvPr id="3221" name="Google Shape;3221;p144"/>
          <p:cNvGrpSpPr/>
          <p:nvPr/>
        </p:nvGrpSpPr>
        <p:grpSpPr>
          <a:xfrm>
            <a:off x="7004934" y="73644"/>
            <a:ext cx="1671091" cy="2145139"/>
            <a:chOff x="4761200" y="2098950"/>
            <a:chExt cx="1062900" cy="1497375"/>
          </a:xfrm>
        </p:grpSpPr>
        <p:sp>
          <p:nvSpPr>
            <p:cNvPr id="3222" name="Google Shape;3222;p144"/>
            <p:cNvSpPr/>
            <p:nvPr/>
          </p:nvSpPr>
          <p:spPr>
            <a:xfrm>
              <a:off x="4761200" y="2363225"/>
              <a:ext cx="1062900" cy="958200"/>
            </a:xfrm>
            <a:prstGeom prst="ellipse">
              <a:avLst/>
            </a:prstGeom>
            <a:solidFill>
              <a:schemeClr val="lt1"/>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23" name="Google Shape;3223;p144"/>
            <p:cNvCxnSpPr/>
            <p:nvPr/>
          </p:nvCxnSpPr>
          <p:spPr>
            <a:xfrm flipH="1" rot="10800000">
              <a:off x="5436075" y="2098950"/>
              <a:ext cx="303000" cy="472800"/>
            </a:xfrm>
            <a:prstGeom prst="straightConnector1">
              <a:avLst/>
            </a:prstGeom>
            <a:noFill/>
            <a:ln cap="flat" cmpd="sng" w="38100">
              <a:solidFill>
                <a:srgbClr val="00D2D2"/>
              </a:solidFill>
              <a:prstDash val="solid"/>
              <a:round/>
              <a:headEnd len="med" w="med" type="none"/>
              <a:tailEnd len="med" w="med" type="triangle"/>
            </a:ln>
          </p:spPr>
        </p:cxnSp>
        <p:cxnSp>
          <p:nvCxnSpPr>
            <p:cNvPr id="3224" name="Google Shape;3224;p144"/>
            <p:cNvCxnSpPr/>
            <p:nvPr/>
          </p:nvCxnSpPr>
          <p:spPr>
            <a:xfrm flipH="1">
              <a:off x="4827288" y="3131325"/>
              <a:ext cx="278100" cy="465000"/>
            </a:xfrm>
            <a:prstGeom prst="straightConnector1">
              <a:avLst/>
            </a:prstGeom>
            <a:noFill/>
            <a:ln cap="flat" cmpd="sng" w="38100">
              <a:solidFill>
                <a:srgbClr val="00D2D2"/>
              </a:solidFill>
              <a:prstDash val="solid"/>
              <a:round/>
              <a:headEnd len="med" w="med" type="none"/>
              <a:tailEnd len="med" w="med" type="triangle"/>
            </a:ln>
          </p:spPr>
        </p:cxnSp>
      </p:grpSp>
      <p:grpSp>
        <p:nvGrpSpPr>
          <p:cNvPr id="3225" name="Google Shape;3225;p144"/>
          <p:cNvGrpSpPr/>
          <p:nvPr/>
        </p:nvGrpSpPr>
        <p:grpSpPr>
          <a:xfrm>
            <a:off x="7215524" y="3625260"/>
            <a:ext cx="1032527" cy="958321"/>
            <a:chOff x="3853700" y="3855950"/>
            <a:chExt cx="1057375" cy="934400"/>
          </a:xfrm>
        </p:grpSpPr>
        <p:sp>
          <p:nvSpPr>
            <p:cNvPr id="3226" name="Google Shape;3226;p144"/>
            <p:cNvSpPr/>
            <p:nvPr/>
          </p:nvSpPr>
          <p:spPr>
            <a:xfrm>
              <a:off x="3971900" y="3962125"/>
              <a:ext cx="781500" cy="735900"/>
            </a:xfrm>
            <a:prstGeom prst="ellipse">
              <a:avLst/>
            </a:prstGeom>
            <a:solidFill>
              <a:schemeClr val="lt1"/>
            </a:solidFill>
            <a:ln cap="flat" cmpd="sng" w="1524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27" name="Google Shape;3227;p144"/>
            <p:cNvCxnSpPr/>
            <p:nvPr/>
          </p:nvCxnSpPr>
          <p:spPr>
            <a:xfrm>
              <a:off x="3853700" y="3855950"/>
              <a:ext cx="247200" cy="226200"/>
            </a:xfrm>
            <a:prstGeom prst="straightConnector1">
              <a:avLst/>
            </a:prstGeom>
            <a:noFill/>
            <a:ln cap="flat" cmpd="sng" w="38100">
              <a:solidFill>
                <a:srgbClr val="00D2D2"/>
              </a:solidFill>
              <a:prstDash val="solid"/>
              <a:round/>
              <a:headEnd len="med" w="med" type="none"/>
              <a:tailEnd len="med" w="med" type="triangle"/>
            </a:ln>
          </p:spPr>
        </p:cxnSp>
        <p:cxnSp>
          <p:nvCxnSpPr>
            <p:cNvPr id="3228" name="Google Shape;3228;p144"/>
            <p:cNvCxnSpPr/>
            <p:nvPr/>
          </p:nvCxnSpPr>
          <p:spPr>
            <a:xfrm rot="10800000">
              <a:off x="4642875" y="4557550"/>
              <a:ext cx="268200" cy="232800"/>
            </a:xfrm>
            <a:prstGeom prst="straightConnector1">
              <a:avLst/>
            </a:prstGeom>
            <a:noFill/>
            <a:ln cap="flat" cmpd="sng" w="38100">
              <a:solidFill>
                <a:srgbClr val="00D2D2"/>
              </a:solidFill>
              <a:prstDash val="solid"/>
              <a:round/>
              <a:headEnd len="med" w="med" type="none"/>
              <a:tailEnd len="med" w="med" type="triangle"/>
            </a:ln>
          </p:spPr>
        </p:cxnSp>
      </p:grpSp>
      <p:grpSp>
        <p:nvGrpSpPr>
          <p:cNvPr id="3229" name="Google Shape;3229;p144"/>
          <p:cNvGrpSpPr/>
          <p:nvPr/>
        </p:nvGrpSpPr>
        <p:grpSpPr>
          <a:xfrm>
            <a:off x="8111512" y="1781643"/>
            <a:ext cx="1032500" cy="879875"/>
            <a:chOff x="4095000" y="3273756"/>
            <a:chExt cx="1032500" cy="879875"/>
          </a:xfrm>
        </p:grpSpPr>
        <p:sp>
          <p:nvSpPr>
            <p:cNvPr id="3230" name="Google Shape;3230;p144"/>
            <p:cNvSpPr/>
            <p:nvPr/>
          </p:nvSpPr>
          <p:spPr>
            <a:xfrm rot="-2866056">
              <a:off x="4327144" y="359054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1" name="Google Shape;3231;p144"/>
            <p:cNvSpPr/>
            <p:nvPr/>
          </p:nvSpPr>
          <p:spPr>
            <a:xfrm rot="-2866056">
              <a:off x="41419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2" name="Google Shape;3232;p144"/>
            <p:cNvSpPr/>
            <p:nvPr/>
          </p:nvSpPr>
          <p:spPr>
            <a:xfrm rot="-2866056">
              <a:off x="4499219" y="38842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3" name="Google Shape;3233;p144"/>
            <p:cNvSpPr/>
            <p:nvPr/>
          </p:nvSpPr>
          <p:spPr>
            <a:xfrm rot="-2866056">
              <a:off x="4645144" y="35695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4" name="Google Shape;3234;p144"/>
            <p:cNvSpPr/>
            <p:nvPr/>
          </p:nvSpPr>
          <p:spPr>
            <a:xfrm rot="-2866056">
              <a:off x="4459969" y="3319119"/>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5" name="Google Shape;3235;p144"/>
            <p:cNvSpPr/>
            <p:nvPr/>
          </p:nvSpPr>
          <p:spPr>
            <a:xfrm rot="-2866056">
              <a:off x="48564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236" name="Google Shape;3236;p144">
            <a:hlinkClick/>
          </p:cNvPr>
          <p:cNvSpPr txBox="1"/>
          <p:nvPr>
            <p:ph type="ctrTitle"/>
          </p:nvPr>
        </p:nvSpPr>
        <p:spPr>
          <a:xfrm>
            <a:off x="7087050" y="2661525"/>
            <a:ext cx="2406300" cy="535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1200">
                <a:solidFill>
                  <a:srgbClr val="999999"/>
                </a:solidFill>
                <a:latin typeface="Montserrat"/>
                <a:ea typeface="Montserrat"/>
                <a:cs typeface="Montserrat"/>
                <a:sym typeface="Montserrat"/>
              </a:rPr>
              <a:t>расширяет сосуды</a:t>
            </a:r>
            <a:endParaRPr sz="12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1200">
                <a:solidFill>
                  <a:srgbClr val="999999"/>
                </a:solidFill>
                <a:latin typeface="Montserrat"/>
                <a:ea typeface="Montserrat"/>
                <a:cs typeface="Montserrat"/>
                <a:sym typeface="Montserrat"/>
              </a:rPr>
              <a:t>повышает проницаемость</a:t>
            </a:r>
            <a:endParaRPr sz="1200">
              <a:solidFill>
                <a:srgbClr val="999999"/>
              </a:solidFill>
              <a:latin typeface="Montserrat"/>
              <a:ea typeface="Montserrat"/>
              <a:cs typeface="Montserrat"/>
              <a:sym typeface="Montserrat"/>
            </a:endParaRPr>
          </a:p>
        </p:txBody>
      </p:sp>
      <p:sp>
        <p:nvSpPr>
          <p:cNvPr id="3237" name="Google Shape;3237;p144">
            <a:hlinkClick/>
          </p:cNvPr>
          <p:cNvSpPr txBox="1"/>
          <p:nvPr>
            <p:ph type="ctrTitle"/>
          </p:nvPr>
        </p:nvSpPr>
        <p:spPr>
          <a:xfrm>
            <a:off x="7215525" y="4670450"/>
            <a:ext cx="2406300" cy="3273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1200">
                <a:solidFill>
                  <a:srgbClr val="999999"/>
                </a:solidFill>
                <a:latin typeface="Montserrat"/>
                <a:ea typeface="Montserrat"/>
                <a:cs typeface="Montserrat"/>
                <a:sym typeface="Montserrat"/>
              </a:rPr>
              <a:t>суживает бронхи</a:t>
            </a:r>
            <a:endParaRPr sz="1200">
              <a:solidFill>
                <a:srgbClr val="999999"/>
              </a:solidFill>
              <a:latin typeface="Montserrat"/>
              <a:ea typeface="Montserrat"/>
              <a:cs typeface="Montserrat"/>
              <a:sym typeface="Montserra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145"/>
          <p:cNvSpPr/>
          <p:nvPr/>
        </p:nvSpPr>
        <p:spPr>
          <a:xfrm>
            <a:off x="4925675" y="831150"/>
            <a:ext cx="3949125" cy="2365175"/>
          </a:xfrm>
          <a:prstGeom prst="flowChartPreparation">
            <a:avLst/>
          </a:prstGeom>
          <a:solidFill>
            <a:srgbClr val="9EF9ED"/>
          </a:solid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p:txBody>
      </p:sp>
      <p:sp>
        <p:nvSpPr>
          <p:cNvPr id="3243" name="Google Shape;3243;p145"/>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244" name="Google Shape;3244;p145">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№3</a:t>
            </a:r>
            <a:endParaRPr sz="1600">
              <a:solidFill>
                <a:srgbClr val="999999"/>
              </a:solidFill>
              <a:latin typeface="Montserrat"/>
              <a:ea typeface="Montserrat"/>
              <a:cs typeface="Montserrat"/>
              <a:sym typeface="Montserrat"/>
            </a:endParaRPr>
          </a:p>
        </p:txBody>
      </p:sp>
      <p:sp>
        <p:nvSpPr>
          <p:cNvPr id="3245" name="Google Shape;3245;p145">
            <a:hlinkClick/>
          </p:cNvPr>
          <p:cNvSpPr txBox="1"/>
          <p:nvPr>
            <p:ph type="ctrTitle"/>
          </p:nvPr>
        </p:nvSpPr>
        <p:spPr>
          <a:xfrm>
            <a:off x="5357106" y="1513302"/>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3600">
                <a:solidFill>
                  <a:srgbClr val="666666"/>
                </a:solidFill>
                <a:latin typeface="Montserrat"/>
                <a:ea typeface="Montserrat"/>
                <a:cs typeface="Montserrat"/>
                <a:sym typeface="Montserrat"/>
              </a:rPr>
              <a:t>Брадикинин</a:t>
            </a:r>
            <a:endParaRPr sz="3600">
              <a:solidFill>
                <a:srgbClr val="666666"/>
              </a:solidFill>
              <a:latin typeface="Montserrat"/>
              <a:ea typeface="Montserrat"/>
              <a:cs typeface="Montserrat"/>
              <a:sym typeface="Montserrat"/>
            </a:endParaRPr>
          </a:p>
        </p:txBody>
      </p:sp>
      <p:sp>
        <p:nvSpPr>
          <p:cNvPr id="3246" name="Google Shape;3246;p145">
            <a:hlinkClick/>
          </p:cNvPr>
          <p:cNvSpPr txBox="1"/>
          <p:nvPr>
            <p:ph type="ctrTitle"/>
          </p:nvPr>
        </p:nvSpPr>
        <p:spPr>
          <a:xfrm>
            <a:off x="1607800" y="10271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2400">
                <a:solidFill>
                  <a:srgbClr val="999999"/>
                </a:solidFill>
                <a:latin typeface="Montserrat"/>
                <a:ea typeface="Montserrat"/>
                <a:cs typeface="Montserrat"/>
                <a:sym typeface="Montserrat"/>
              </a:rPr>
              <a:t>в норме</a:t>
            </a:r>
            <a:endParaRPr sz="2400">
              <a:solidFill>
                <a:srgbClr val="999999"/>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146"/>
          <p:cNvSpPr/>
          <p:nvPr/>
        </p:nvSpPr>
        <p:spPr>
          <a:xfrm flipH="1" rot="-5400000">
            <a:off x="2961700" y="1860750"/>
            <a:ext cx="2509800" cy="2274000"/>
          </a:xfrm>
          <a:prstGeom prst="uturnArrow">
            <a:avLst>
              <a:gd fmla="val 25555" name="adj1"/>
              <a:gd fmla="val 24451" name="adj2"/>
              <a:gd fmla="val 25000" name="adj3"/>
              <a:gd fmla="val 43750" name="adj4"/>
              <a:gd fmla="val 100000" name="adj5"/>
            </a:avLst>
          </a:prstGeom>
          <a:noFill/>
          <a:ln cap="flat" cmpd="sng" w="28575">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2" name="Google Shape;3252;p146"/>
          <p:cNvSpPr/>
          <p:nvPr/>
        </p:nvSpPr>
        <p:spPr>
          <a:xfrm>
            <a:off x="4925675" y="831150"/>
            <a:ext cx="3949125" cy="2365175"/>
          </a:xfrm>
          <a:prstGeom prst="flowChartPreparation">
            <a:avLst/>
          </a:prstGeom>
          <a:solidFill>
            <a:srgbClr val="9EF9ED"/>
          </a:solid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p:txBody>
      </p:sp>
      <p:sp>
        <p:nvSpPr>
          <p:cNvPr id="3253" name="Google Shape;3253;p146"/>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254" name="Google Shape;3254;p146">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№3</a:t>
            </a:r>
            <a:endParaRPr sz="1600">
              <a:solidFill>
                <a:srgbClr val="999999"/>
              </a:solidFill>
              <a:latin typeface="Montserrat"/>
              <a:ea typeface="Montserrat"/>
              <a:cs typeface="Montserrat"/>
              <a:sym typeface="Montserrat"/>
            </a:endParaRPr>
          </a:p>
        </p:txBody>
      </p:sp>
      <p:sp>
        <p:nvSpPr>
          <p:cNvPr id="3255" name="Google Shape;3255;p146">
            <a:hlinkClick/>
          </p:cNvPr>
          <p:cNvSpPr txBox="1"/>
          <p:nvPr>
            <p:ph type="ctrTitle"/>
          </p:nvPr>
        </p:nvSpPr>
        <p:spPr>
          <a:xfrm>
            <a:off x="5357106" y="1513302"/>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3600">
                <a:solidFill>
                  <a:srgbClr val="666666"/>
                </a:solidFill>
                <a:latin typeface="Montserrat"/>
                <a:ea typeface="Montserrat"/>
                <a:cs typeface="Montserrat"/>
                <a:sym typeface="Montserrat"/>
              </a:rPr>
              <a:t>Брадикинин</a:t>
            </a:r>
            <a:endParaRPr sz="3600">
              <a:solidFill>
                <a:srgbClr val="666666"/>
              </a:solidFill>
              <a:latin typeface="Montserrat"/>
              <a:ea typeface="Montserrat"/>
              <a:cs typeface="Montserrat"/>
              <a:sym typeface="Montserrat"/>
            </a:endParaRPr>
          </a:p>
        </p:txBody>
      </p:sp>
      <p:sp>
        <p:nvSpPr>
          <p:cNvPr id="3256" name="Google Shape;3256;p146">
            <a:hlinkClick/>
          </p:cNvPr>
          <p:cNvSpPr txBox="1"/>
          <p:nvPr>
            <p:ph type="ctrTitle"/>
          </p:nvPr>
        </p:nvSpPr>
        <p:spPr>
          <a:xfrm>
            <a:off x="5353575" y="32557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2400">
                <a:solidFill>
                  <a:srgbClr val="999999"/>
                </a:solidFill>
                <a:latin typeface="Montserrat"/>
                <a:ea typeface="Montserrat"/>
                <a:cs typeface="Montserrat"/>
                <a:sym typeface="Montserrat"/>
              </a:rPr>
              <a:t>инактивируется</a:t>
            </a:r>
            <a:endParaRPr sz="2400">
              <a:solidFill>
                <a:srgbClr val="999999"/>
              </a:solidFill>
              <a:latin typeface="Montserrat"/>
              <a:ea typeface="Montserrat"/>
              <a:cs typeface="Montserrat"/>
              <a:sym typeface="Montserrat"/>
            </a:endParaRPr>
          </a:p>
        </p:txBody>
      </p:sp>
      <p:sp>
        <p:nvSpPr>
          <p:cNvPr id="3257" name="Google Shape;3257;p146">
            <a:hlinkClick/>
          </p:cNvPr>
          <p:cNvSpPr txBox="1"/>
          <p:nvPr>
            <p:ph type="ctrTitle"/>
          </p:nvPr>
        </p:nvSpPr>
        <p:spPr>
          <a:xfrm>
            <a:off x="1607800" y="10271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2400">
                <a:solidFill>
                  <a:srgbClr val="999999"/>
                </a:solidFill>
                <a:latin typeface="Montserrat"/>
                <a:ea typeface="Montserrat"/>
                <a:cs typeface="Montserrat"/>
                <a:sym typeface="Montserrat"/>
              </a:rPr>
              <a:t>в норме</a:t>
            </a:r>
            <a:endParaRPr sz="2400">
              <a:solidFill>
                <a:srgbClr val="999999"/>
              </a:solidFill>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147"/>
          <p:cNvSpPr/>
          <p:nvPr/>
        </p:nvSpPr>
        <p:spPr>
          <a:xfrm flipH="1" rot="-5400000">
            <a:off x="2961700" y="1860750"/>
            <a:ext cx="2509800" cy="2274000"/>
          </a:xfrm>
          <a:prstGeom prst="uturnArrow">
            <a:avLst>
              <a:gd fmla="val 25555" name="adj1"/>
              <a:gd fmla="val 24451" name="adj2"/>
              <a:gd fmla="val 25000" name="adj3"/>
              <a:gd fmla="val 43750" name="adj4"/>
              <a:gd fmla="val 100000" name="adj5"/>
            </a:avLst>
          </a:prstGeom>
          <a:noFill/>
          <a:ln cap="flat" cmpd="sng" w="28575">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3" name="Google Shape;3263;p147"/>
          <p:cNvSpPr/>
          <p:nvPr/>
        </p:nvSpPr>
        <p:spPr>
          <a:xfrm>
            <a:off x="4925675" y="831150"/>
            <a:ext cx="3949125" cy="2365175"/>
          </a:xfrm>
          <a:prstGeom prst="flowChartPreparation">
            <a:avLst/>
          </a:prstGeom>
          <a:solidFill>
            <a:srgbClr val="9EF9ED"/>
          </a:solid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p:txBody>
      </p:sp>
      <p:sp>
        <p:nvSpPr>
          <p:cNvPr id="3264" name="Google Shape;3264;p147"/>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265" name="Google Shape;3265;p147">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№3</a:t>
            </a:r>
            <a:endParaRPr sz="1600">
              <a:solidFill>
                <a:srgbClr val="999999"/>
              </a:solidFill>
              <a:latin typeface="Montserrat"/>
              <a:ea typeface="Montserrat"/>
              <a:cs typeface="Montserrat"/>
              <a:sym typeface="Montserrat"/>
            </a:endParaRPr>
          </a:p>
        </p:txBody>
      </p:sp>
      <p:sp>
        <p:nvSpPr>
          <p:cNvPr id="3266" name="Google Shape;3266;p147">
            <a:hlinkClick/>
          </p:cNvPr>
          <p:cNvSpPr txBox="1"/>
          <p:nvPr>
            <p:ph type="ctrTitle"/>
          </p:nvPr>
        </p:nvSpPr>
        <p:spPr>
          <a:xfrm>
            <a:off x="5357106" y="1513302"/>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3600">
                <a:solidFill>
                  <a:srgbClr val="666666"/>
                </a:solidFill>
                <a:latin typeface="Montserrat"/>
                <a:ea typeface="Montserrat"/>
                <a:cs typeface="Montserrat"/>
                <a:sym typeface="Montserrat"/>
              </a:rPr>
              <a:t>Брадикинин</a:t>
            </a:r>
            <a:endParaRPr sz="3600">
              <a:solidFill>
                <a:srgbClr val="666666"/>
              </a:solidFill>
              <a:latin typeface="Montserrat"/>
              <a:ea typeface="Montserrat"/>
              <a:cs typeface="Montserrat"/>
              <a:sym typeface="Montserrat"/>
            </a:endParaRPr>
          </a:p>
        </p:txBody>
      </p:sp>
      <p:sp>
        <p:nvSpPr>
          <p:cNvPr id="3267" name="Google Shape;3267;p147">
            <a:hlinkClick/>
          </p:cNvPr>
          <p:cNvSpPr txBox="1"/>
          <p:nvPr>
            <p:ph type="ctrTitle"/>
          </p:nvPr>
        </p:nvSpPr>
        <p:spPr>
          <a:xfrm>
            <a:off x="944781" y="2363227"/>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6000">
                <a:solidFill>
                  <a:srgbClr val="18E0A5"/>
                </a:solidFill>
                <a:latin typeface="Montserrat"/>
                <a:ea typeface="Montserrat"/>
                <a:cs typeface="Montserrat"/>
                <a:sym typeface="Montserrat"/>
              </a:rPr>
              <a:t>АПФ</a:t>
            </a:r>
            <a:endParaRPr sz="6000">
              <a:solidFill>
                <a:srgbClr val="18E0A5"/>
              </a:solidFill>
              <a:latin typeface="Montserrat"/>
              <a:ea typeface="Montserrat"/>
              <a:cs typeface="Montserrat"/>
              <a:sym typeface="Montserrat"/>
            </a:endParaRPr>
          </a:p>
        </p:txBody>
      </p:sp>
      <p:sp>
        <p:nvSpPr>
          <p:cNvPr id="3268" name="Google Shape;3268;p147">
            <a:hlinkClick/>
          </p:cNvPr>
          <p:cNvSpPr txBox="1"/>
          <p:nvPr>
            <p:ph type="ctrTitle"/>
          </p:nvPr>
        </p:nvSpPr>
        <p:spPr>
          <a:xfrm>
            <a:off x="1607800" y="10271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2400">
                <a:solidFill>
                  <a:srgbClr val="999999"/>
                </a:solidFill>
                <a:latin typeface="Montserrat"/>
                <a:ea typeface="Montserrat"/>
                <a:cs typeface="Montserrat"/>
                <a:sym typeface="Montserrat"/>
              </a:rPr>
              <a:t>в норме</a:t>
            </a:r>
            <a:endParaRPr sz="2400">
              <a:solidFill>
                <a:srgbClr val="999999"/>
              </a:solidFill>
              <a:latin typeface="Montserrat"/>
              <a:ea typeface="Montserrat"/>
              <a:cs typeface="Montserrat"/>
              <a:sym typeface="Montserrat"/>
            </a:endParaRPr>
          </a:p>
        </p:txBody>
      </p:sp>
      <p:sp>
        <p:nvSpPr>
          <p:cNvPr id="3269" name="Google Shape;3269;p147">
            <a:hlinkClick/>
          </p:cNvPr>
          <p:cNvSpPr txBox="1"/>
          <p:nvPr>
            <p:ph type="ctrTitle"/>
          </p:nvPr>
        </p:nvSpPr>
        <p:spPr>
          <a:xfrm>
            <a:off x="5353575" y="32557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2400">
                <a:solidFill>
                  <a:srgbClr val="999999"/>
                </a:solidFill>
                <a:latin typeface="Montserrat"/>
                <a:ea typeface="Montserrat"/>
                <a:cs typeface="Montserrat"/>
                <a:sym typeface="Montserrat"/>
              </a:rPr>
              <a:t>инактивируется</a:t>
            </a:r>
            <a:endParaRPr sz="2400">
              <a:solidFill>
                <a:srgbClr val="999999"/>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3" name="Shape 3273"/>
        <p:cNvGrpSpPr/>
        <p:nvPr/>
      </p:nvGrpSpPr>
      <p:grpSpPr>
        <a:xfrm>
          <a:off x="0" y="0"/>
          <a:ext cx="0" cy="0"/>
          <a:chOff x="0" y="0"/>
          <a:chExt cx="0" cy="0"/>
        </a:xfrm>
      </p:grpSpPr>
      <p:sp>
        <p:nvSpPr>
          <p:cNvPr id="3274" name="Google Shape;3274;p148"/>
          <p:cNvSpPr/>
          <p:nvPr/>
        </p:nvSpPr>
        <p:spPr>
          <a:xfrm flipH="1" rot="-5400000">
            <a:off x="2961700" y="1860750"/>
            <a:ext cx="2509800" cy="2274000"/>
          </a:xfrm>
          <a:prstGeom prst="uturnArrow">
            <a:avLst>
              <a:gd fmla="val 25555" name="adj1"/>
              <a:gd fmla="val 24451" name="adj2"/>
              <a:gd fmla="val 25000" name="adj3"/>
              <a:gd fmla="val 43750" name="adj4"/>
              <a:gd fmla="val 100000" name="adj5"/>
            </a:avLst>
          </a:prstGeom>
          <a:noFill/>
          <a:ln cap="flat" cmpd="sng" w="28575">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5" name="Google Shape;3275;p148"/>
          <p:cNvSpPr/>
          <p:nvPr/>
        </p:nvSpPr>
        <p:spPr>
          <a:xfrm>
            <a:off x="4925675" y="831150"/>
            <a:ext cx="3949125" cy="2365175"/>
          </a:xfrm>
          <a:prstGeom prst="flowChartPreparation">
            <a:avLst/>
          </a:prstGeom>
          <a:solidFill>
            <a:srgbClr val="9EF9ED"/>
          </a:solid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p:txBody>
      </p:sp>
      <p:sp>
        <p:nvSpPr>
          <p:cNvPr id="3276" name="Google Shape;3276;p148"/>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277" name="Google Shape;3277;p148">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№3</a:t>
            </a:r>
            <a:endParaRPr sz="1600">
              <a:solidFill>
                <a:srgbClr val="999999"/>
              </a:solidFill>
              <a:latin typeface="Montserrat"/>
              <a:ea typeface="Montserrat"/>
              <a:cs typeface="Montserrat"/>
              <a:sym typeface="Montserrat"/>
            </a:endParaRPr>
          </a:p>
        </p:txBody>
      </p:sp>
      <p:sp>
        <p:nvSpPr>
          <p:cNvPr id="3278" name="Google Shape;3278;p148">
            <a:hlinkClick/>
          </p:cNvPr>
          <p:cNvSpPr txBox="1"/>
          <p:nvPr>
            <p:ph type="ctrTitle"/>
          </p:nvPr>
        </p:nvSpPr>
        <p:spPr>
          <a:xfrm>
            <a:off x="5357106" y="1513302"/>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3600">
                <a:solidFill>
                  <a:srgbClr val="666666"/>
                </a:solidFill>
                <a:latin typeface="Montserrat"/>
                <a:ea typeface="Montserrat"/>
                <a:cs typeface="Montserrat"/>
                <a:sym typeface="Montserrat"/>
              </a:rPr>
              <a:t>Брадикинин</a:t>
            </a:r>
            <a:endParaRPr sz="3600">
              <a:solidFill>
                <a:srgbClr val="666666"/>
              </a:solidFill>
              <a:latin typeface="Montserrat"/>
              <a:ea typeface="Montserrat"/>
              <a:cs typeface="Montserrat"/>
              <a:sym typeface="Montserrat"/>
            </a:endParaRPr>
          </a:p>
        </p:txBody>
      </p:sp>
      <p:sp>
        <p:nvSpPr>
          <p:cNvPr id="3279" name="Google Shape;3279;p148">
            <a:hlinkClick/>
          </p:cNvPr>
          <p:cNvSpPr txBox="1"/>
          <p:nvPr>
            <p:ph type="ctrTitle"/>
          </p:nvPr>
        </p:nvSpPr>
        <p:spPr>
          <a:xfrm>
            <a:off x="944781" y="2363227"/>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6000">
                <a:solidFill>
                  <a:srgbClr val="18E0A5"/>
                </a:solidFill>
                <a:latin typeface="Montserrat"/>
                <a:ea typeface="Montserrat"/>
                <a:cs typeface="Montserrat"/>
                <a:sym typeface="Montserrat"/>
              </a:rPr>
              <a:t>АПФ</a:t>
            </a:r>
            <a:endParaRPr sz="6000">
              <a:solidFill>
                <a:srgbClr val="18E0A5"/>
              </a:solidFill>
              <a:latin typeface="Montserrat"/>
              <a:ea typeface="Montserrat"/>
              <a:cs typeface="Montserrat"/>
              <a:sym typeface="Montserrat"/>
            </a:endParaRPr>
          </a:p>
        </p:txBody>
      </p:sp>
      <p:sp>
        <p:nvSpPr>
          <p:cNvPr id="3280" name="Google Shape;3280;p148">
            <a:hlinkClick/>
          </p:cNvPr>
          <p:cNvSpPr txBox="1"/>
          <p:nvPr>
            <p:ph type="ctrTitle"/>
          </p:nvPr>
        </p:nvSpPr>
        <p:spPr>
          <a:xfrm rot="5400000">
            <a:off x="-1084350" y="2431825"/>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2400">
                <a:solidFill>
                  <a:srgbClr val="999999"/>
                </a:solidFill>
                <a:latin typeface="Montserrat"/>
                <a:ea typeface="Montserrat"/>
                <a:cs typeface="Montserrat"/>
                <a:sym typeface="Montserrat"/>
              </a:rPr>
              <a:t>еще АПФ участвует в РААС</a:t>
            </a:r>
            <a:endParaRPr sz="2400">
              <a:solidFill>
                <a:srgbClr val="999999"/>
              </a:solidFill>
              <a:latin typeface="Montserrat"/>
              <a:ea typeface="Montserrat"/>
              <a:cs typeface="Montserrat"/>
              <a:sym typeface="Montserrat"/>
            </a:endParaRPr>
          </a:p>
        </p:txBody>
      </p:sp>
      <p:sp>
        <p:nvSpPr>
          <p:cNvPr id="3281" name="Google Shape;3281;p148">
            <a:hlinkClick/>
          </p:cNvPr>
          <p:cNvSpPr txBox="1"/>
          <p:nvPr>
            <p:ph type="ctrTitle"/>
          </p:nvPr>
        </p:nvSpPr>
        <p:spPr>
          <a:xfrm>
            <a:off x="5353575" y="32557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2400">
                <a:solidFill>
                  <a:srgbClr val="999999"/>
                </a:solidFill>
                <a:latin typeface="Montserrat"/>
                <a:ea typeface="Montserrat"/>
                <a:cs typeface="Montserrat"/>
                <a:sym typeface="Montserrat"/>
              </a:rPr>
              <a:t>инактивируется</a:t>
            </a:r>
            <a:endParaRPr sz="2400">
              <a:solidFill>
                <a:srgbClr val="999999"/>
              </a:solidFill>
              <a:latin typeface="Montserrat"/>
              <a:ea typeface="Montserrat"/>
              <a:cs typeface="Montserrat"/>
              <a:sym typeface="Montserrat"/>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5" name="Shape 3285"/>
        <p:cNvGrpSpPr/>
        <p:nvPr/>
      </p:nvGrpSpPr>
      <p:grpSpPr>
        <a:xfrm>
          <a:off x="0" y="0"/>
          <a:ext cx="0" cy="0"/>
          <a:chOff x="0" y="0"/>
          <a:chExt cx="0" cy="0"/>
        </a:xfrm>
      </p:grpSpPr>
      <p:sp>
        <p:nvSpPr>
          <p:cNvPr id="3286" name="Google Shape;3286;p149"/>
          <p:cNvSpPr/>
          <p:nvPr/>
        </p:nvSpPr>
        <p:spPr>
          <a:xfrm flipH="1" rot="-5400000">
            <a:off x="2961700" y="1860750"/>
            <a:ext cx="2509800" cy="2274000"/>
          </a:xfrm>
          <a:prstGeom prst="uturnArrow">
            <a:avLst>
              <a:gd fmla="val 25555" name="adj1"/>
              <a:gd fmla="val 24451" name="adj2"/>
              <a:gd fmla="val 25000" name="adj3"/>
              <a:gd fmla="val 43750" name="adj4"/>
              <a:gd fmla="val 100000" name="adj5"/>
            </a:avLst>
          </a:prstGeom>
          <a:noFill/>
          <a:ln cap="flat" cmpd="sng" w="28575">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7" name="Google Shape;3287;p149"/>
          <p:cNvSpPr/>
          <p:nvPr/>
        </p:nvSpPr>
        <p:spPr>
          <a:xfrm>
            <a:off x="4925675" y="831150"/>
            <a:ext cx="3949125" cy="2365175"/>
          </a:xfrm>
          <a:prstGeom prst="flowChartPreparation">
            <a:avLst/>
          </a:prstGeom>
          <a:solidFill>
            <a:srgbClr val="9EF9ED"/>
          </a:solid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p:txBody>
      </p:sp>
      <p:sp>
        <p:nvSpPr>
          <p:cNvPr id="3288" name="Google Shape;3288;p149"/>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289" name="Google Shape;3289;p149">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№3</a:t>
            </a:r>
            <a:endParaRPr sz="1600">
              <a:solidFill>
                <a:srgbClr val="999999"/>
              </a:solidFill>
              <a:latin typeface="Montserrat"/>
              <a:ea typeface="Montserrat"/>
              <a:cs typeface="Montserrat"/>
              <a:sym typeface="Montserrat"/>
            </a:endParaRPr>
          </a:p>
        </p:txBody>
      </p:sp>
      <p:sp>
        <p:nvSpPr>
          <p:cNvPr id="3290" name="Google Shape;3290;p149">
            <a:hlinkClick/>
          </p:cNvPr>
          <p:cNvSpPr txBox="1"/>
          <p:nvPr>
            <p:ph type="ctrTitle"/>
          </p:nvPr>
        </p:nvSpPr>
        <p:spPr>
          <a:xfrm>
            <a:off x="5357106" y="1513302"/>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3600">
                <a:solidFill>
                  <a:srgbClr val="666666"/>
                </a:solidFill>
                <a:latin typeface="Montserrat"/>
                <a:ea typeface="Montserrat"/>
                <a:cs typeface="Montserrat"/>
                <a:sym typeface="Montserrat"/>
              </a:rPr>
              <a:t>Брадикинин</a:t>
            </a:r>
            <a:endParaRPr sz="3600">
              <a:solidFill>
                <a:srgbClr val="666666"/>
              </a:solidFill>
              <a:latin typeface="Montserrat"/>
              <a:ea typeface="Montserrat"/>
              <a:cs typeface="Montserrat"/>
              <a:sym typeface="Montserrat"/>
            </a:endParaRPr>
          </a:p>
        </p:txBody>
      </p:sp>
      <p:sp>
        <p:nvSpPr>
          <p:cNvPr id="3291" name="Google Shape;3291;p149">
            <a:hlinkClick/>
          </p:cNvPr>
          <p:cNvSpPr txBox="1"/>
          <p:nvPr>
            <p:ph type="ctrTitle"/>
          </p:nvPr>
        </p:nvSpPr>
        <p:spPr>
          <a:xfrm>
            <a:off x="944781" y="2363227"/>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6000">
                <a:solidFill>
                  <a:srgbClr val="18E0A5"/>
                </a:solidFill>
                <a:latin typeface="Montserrat"/>
                <a:ea typeface="Montserrat"/>
                <a:cs typeface="Montserrat"/>
                <a:sym typeface="Montserrat"/>
              </a:rPr>
              <a:t>АПФ</a:t>
            </a:r>
            <a:endParaRPr sz="6000">
              <a:solidFill>
                <a:srgbClr val="18E0A5"/>
              </a:solidFill>
              <a:latin typeface="Montserrat"/>
              <a:ea typeface="Montserrat"/>
              <a:cs typeface="Montserrat"/>
              <a:sym typeface="Montserrat"/>
            </a:endParaRPr>
          </a:p>
        </p:txBody>
      </p:sp>
      <p:sp>
        <p:nvSpPr>
          <p:cNvPr id="3292" name="Google Shape;3292;p149"/>
          <p:cNvSpPr/>
          <p:nvPr/>
        </p:nvSpPr>
        <p:spPr>
          <a:xfrm rot="561334">
            <a:off x="705742" y="1579686"/>
            <a:ext cx="2620557" cy="2687435"/>
          </a:xfrm>
          <a:prstGeom prst="mathMultiply">
            <a:avLst>
              <a:gd fmla="val 19916" name="adj1"/>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3" name="Google Shape;3293;p149">
            <a:hlinkClick/>
          </p:cNvPr>
          <p:cNvSpPr txBox="1"/>
          <p:nvPr>
            <p:ph type="ctrTitle"/>
          </p:nvPr>
        </p:nvSpPr>
        <p:spPr>
          <a:xfrm>
            <a:off x="469375" y="12048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1400">
                <a:solidFill>
                  <a:srgbClr val="CC0000"/>
                </a:solidFill>
                <a:latin typeface="Montserrat"/>
                <a:ea typeface="Montserrat"/>
                <a:cs typeface="Montserrat"/>
                <a:sym typeface="Montserrat"/>
              </a:rPr>
              <a:t>если заблокировать АПФ</a:t>
            </a:r>
            <a:endParaRPr sz="1400">
              <a:solidFill>
                <a:srgbClr val="CC0000"/>
              </a:solidFill>
              <a:latin typeface="Montserrat"/>
              <a:ea typeface="Montserrat"/>
              <a:cs typeface="Montserrat"/>
              <a:sym typeface="Montserrat"/>
            </a:endParaRPr>
          </a:p>
        </p:txBody>
      </p:sp>
      <p:sp>
        <p:nvSpPr>
          <p:cNvPr id="3294" name="Google Shape;3294;p149">
            <a:hlinkClick/>
          </p:cNvPr>
          <p:cNvSpPr txBox="1"/>
          <p:nvPr>
            <p:ph type="ctrTitle"/>
          </p:nvPr>
        </p:nvSpPr>
        <p:spPr>
          <a:xfrm>
            <a:off x="5353575" y="32557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2400">
                <a:solidFill>
                  <a:srgbClr val="999999"/>
                </a:solidFill>
                <a:latin typeface="Montserrat"/>
                <a:ea typeface="Montserrat"/>
                <a:cs typeface="Montserrat"/>
                <a:sym typeface="Montserrat"/>
              </a:rPr>
              <a:t>инактивируется</a:t>
            </a:r>
            <a:endParaRPr sz="2400">
              <a:solidFill>
                <a:srgbClr val="999999"/>
              </a:solidFill>
              <a:latin typeface="Montserrat"/>
              <a:ea typeface="Montserrat"/>
              <a:cs typeface="Montserrat"/>
              <a:sym typeface="Montserrat"/>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8" name="Shape 3298"/>
        <p:cNvGrpSpPr/>
        <p:nvPr/>
      </p:nvGrpSpPr>
      <p:grpSpPr>
        <a:xfrm>
          <a:off x="0" y="0"/>
          <a:ext cx="0" cy="0"/>
          <a:chOff x="0" y="0"/>
          <a:chExt cx="0" cy="0"/>
        </a:xfrm>
      </p:grpSpPr>
      <p:sp>
        <p:nvSpPr>
          <p:cNvPr id="3299" name="Google Shape;3299;p150"/>
          <p:cNvSpPr/>
          <p:nvPr/>
        </p:nvSpPr>
        <p:spPr>
          <a:xfrm flipH="1" rot="-5400000">
            <a:off x="2961700" y="1860750"/>
            <a:ext cx="2509800" cy="2274000"/>
          </a:xfrm>
          <a:prstGeom prst="uturnArrow">
            <a:avLst>
              <a:gd fmla="val 25555" name="adj1"/>
              <a:gd fmla="val 24451" name="adj2"/>
              <a:gd fmla="val 25000" name="adj3"/>
              <a:gd fmla="val 43750" name="adj4"/>
              <a:gd fmla="val 100000" name="adj5"/>
            </a:avLst>
          </a:prstGeom>
          <a:noFill/>
          <a:ln cap="flat" cmpd="sng" w="28575">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0" name="Google Shape;3300;p150"/>
          <p:cNvSpPr/>
          <p:nvPr/>
        </p:nvSpPr>
        <p:spPr>
          <a:xfrm>
            <a:off x="4925675" y="831150"/>
            <a:ext cx="3949125" cy="2365175"/>
          </a:xfrm>
          <a:prstGeom prst="flowChartPreparation">
            <a:avLst/>
          </a:prstGeom>
          <a:solidFill>
            <a:srgbClr val="9EF9ED"/>
          </a:solid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p:txBody>
      </p:sp>
      <p:sp>
        <p:nvSpPr>
          <p:cNvPr id="3301" name="Google Shape;3301;p150"/>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302" name="Google Shape;3302;p150">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№3</a:t>
            </a:r>
            <a:endParaRPr sz="1600">
              <a:solidFill>
                <a:srgbClr val="999999"/>
              </a:solidFill>
              <a:latin typeface="Montserrat"/>
              <a:ea typeface="Montserrat"/>
              <a:cs typeface="Montserrat"/>
              <a:sym typeface="Montserrat"/>
            </a:endParaRPr>
          </a:p>
        </p:txBody>
      </p:sp>
      <p:sp>
        <p:nvSpPr>
          <p:cNvPr id="3303" name="Google Shape;3303;p150">
            <a:hlinkClick/>
          </p:cNvPr>
          <p:cNvSpPr txBox="1"/>
          <p:nvPr>
            <p:ph type="ctrTitle"/>
          </p:nvPr>
        </p:nvSpPr>
        <p:spPr>
          <a:xfrm>
            <a:off x="5357106" y="1513302"/>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3600">
                <a:solidFill>
                  <a:srgbClr val="666666"/>
                </a:solidFill>
                <a:latin typeface="Montserrat"/>
                <a:ea typeface="Montserrat"/>
                <a:cs typeface="Montserrat"/>
                <a:sym typeface="Montserrat"/>
              </a:rPr>
              <a:t>Брадикинин</a:t>
            </a:r>
            <a:endParaRPr sz="3600">
              <a:solidFill>
                <a:srgbClr val="666666"/>
              </a:solidFill>
              <a:latin typeface="Montserrat"/>
              <a:ea typeface="Montserrat"/>
              <a:cs typeface="Montserrat"/>
              <a:sym typeface="Montserrat"/>
            </a:endParaRPr>
          </a:p>
        </p:txBody>
      </p:sp>
      <p:sp>
        <p:nvSpPr>
          <p:cNvPr id="3304" name="Google Shape;3304;p150">
            <a:hlinkClick/>
          </p:cNvPr>
          <p:cNvSpPr txBox="1"/>
          <p:nvPr>
            <p:ph type="ctrTitle"/>
          </p:nvPr>
        </p:nvSpPr>
        <p:spPr>
          <a:xfrm>
            <a:off x="5297688" y="1401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1400">
                <a:solidFill>
                  <a:srgbClr val="CC0000"/>
                </a:solidFill>
                <a:latin typeface="Montserrat"/>
                <a:ea typeface="Montserrat"/>
                <a:cs typeface="Montserrat"/>
                <a:sym typeface="Montserrat"/>
              </a:rPr>
              <a:t>брадикинина станет больше</a:t>
            </a:r>
            <a:endParaRPr sz="1400">
              <a:solidFill>
                <a:srgbClr val="CC0000"/>
              </a:solidFill>
              <a:latin typeface="Montserrat"/>
              <a:ea typeface="Montserrat"/>
              <a:cs typeface="Montserrat"/>
              <a:sym typeface="Montserrat"/>
            </a:endParaRPr>
          </a:p>
        </p:txBody>
      </p:sp>
      <p:sp>
        <p:nvSpPr>
          <p:cNvPr id="3305" name="Google Shape;3305;p150">
            <a:hlinkClick/>
          </p:cNvPr>
          <p:cNvSpPr txBox="1"/>
          <p:nvPr>
            <p:ph type="ctrTitle"/>
          </p:nvPr>
        </p:nvSpPr>
        <p:spPr>
          <a:xfrm>
            <a:off x="944781" y="2363227"/>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6000">
                <a:solidFill>
                  <a:srgbClr val="18E0A5"/>
                </a:solidFill>
                <a:latin typeface="Montserrat"/>
                <a:ea typeface="Montserrat"/>
                <a:cs typeface="Montserrat"/>
                <a:sym typeface="Montserrat"/>
              </a:rPr>
              <a:t>АПФ</a:t>
            </a:r>
            <a:endParaRPr sz="6000">
              <a:solidFill>
                <a:srgbClr val="18E0A5"/>
              </a:solidFill>
              <a:latin typeface="Montserrat"/>
              <a:ea typeface="Montserrat"/>
              <a:cs typeface="Montserrat"/>
              <a:sym typeface="Montserrat"/>
            </a:endParaRPr>
          </a:p>
        </p:txBody>
      </p:sp>
      <p:sp>
        <p:nvSpPr>
          <p:cNvPr id="3306" name="Google Shape;3306;p150"/>
          <p:cNvSpPr/>
          <p:nvPr/>
        </p:nvSpPr>
        <p:spPr>
          <a:xfrm rot="561334">
            <a:off x="705742" y="1579686"/>
            <a:ext cx="2620557" cy="2687435"/>
          </a:xfrm>
          <a:prstGeom prst="mathMultiply">
            <a:avLst>
              <a:gd fmla="val 19916" name="adj1"/>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7" name="Google Shape;3307;p150">
            <a:hlinkClick/>
          </p:cNvPr>
          <p:cNvSpPr txBox="1"/>
          <p:nvPr>
            <p:ph type="ctrTitle"/>
          </p:nvPr>
        </p:nvSpPr>
        <p:spPr>
          <a:xfrm>
            <a:off x="469375" y="1204800"/>
            <a:ext cx="3093300" cy="9246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ru" sz="1400">
                <a:solidFill>
                  <a:srgbClr val="CC0000"/>
                </a:solidFill>
                <a:latin typeface="Montserrat"/>
                <a:ea typeface="Montserrat"/>
                <a:cs typeface="Montserrat"/>
                <a:sym typeface="Montserrat"/>
              </a:rPr>
              <a:t>если заблокировать АПФ</a:t>
            </a:r>
            <a:endParaRPr sz="1400">
              <a:solidFill>
                <a:srgbClr val="CC0000"/>
              </a:solidFill>
              <a:latin typeface="Montserrat"/>
              <a:ea typeface="Montserrat"/>
              <a:cs typeface="Montserrat"/>
              <a:sym typeface="Montserrat"/>
            </a:endParaRPr>
          </a:p>
        </p:txBody>
      </p:sp>
      <p:sp>
        <p:nvSpPr>
          <p:cNvPr id="3308" name="Google Shape;3308;p150"/>
          <p:cNvSpPr/>
          <p:nvPr/>
        </p:nvSpPr>
        <p:spPr>
          <a:xfrm>
            <a:off x="6494100" y="1135152"/>
            <a:ext cx="1896900" cy="1882200"/>
          </a:xfrm>
          <a:prstGeom prst="upArrow">
            <a:avLst>
              <a:gd fmla="val 50000" name="adj1"/>
              <a:gd fmla="val 50000" name="adj2"/>
            </a:avLst>
          </a:prstGeom>
          <a:solidFill>
            <a:schemeClr val="lt1"/>
          </a:solid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151"/>
          <p:cNvSpPr/>
          <p:nvPr/>
        </p:nvSpPr>
        <p:spPr>
          <a:xfrm flipH="1" rot="-5400000">
            <a:off x="2961700" y="1860750"/>
            <a:ext cx="2509800" cy="2274000"/>
          </a:xfrm>
          <a:prstGeom prst="uturnArrow">
            <a:avLst>
              <a:gd fmla="val 25555" name="adj1"/>
              <a:gd fmla="val 24451" name="adj2"/>
              <a:gd fmla="val 25000" name="adj3"/>
              <a:gd fmla="val 43750" name="adj4"/>
              <a:gd fmla="val 100000" name="adj5"/>
            </a:avLst>
          </a:prstGeom>
          <a:noFill/>
          <a:ln cap="flat" cmpd="sng" w="28575">
            <a:solidFill>
              <a:srgbClr val="18E0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4" name="Google Shape;3314;p151"/>
          <p:cNvSpPr/>
          <p:nvPr/>
        </p:nvSpPr>
        <p:spPr>
          <a:xfrm>
            <a:off x="4925675" y="831150"/>
            <a:ext cx="3949125" cy="2365175"/>
          </a:xfrm>
          <a:prstGeom prst="flowChartPreparation">
            <a:avLst/>
          </a:prstGeom>
          <a:solidFill>
            <a:srgbClr val="9EF9ED"/>
          </a:solid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p:txBody>
      </p:sp>
      <p:sp>
        <p:nvSpPr>
          <p:cNvPr id="3315" name="Google Shape;3315;p151"/>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316" name="Google Shape;3316;p151">
            <a:hlinkClick/>
          </p:cNvPr>
          <p:cNvSpPr txBox="1"/>
          <p:nvPr>
            <p:ph type="ctrTitle"/>
          </p:nvPr>
        </p:nvSpPr>
        <p:spPr>
          <a:xfrm>
            <a:off x="0" y="0"/>
            <a:ext cx="36900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 №3</a:t>
            </a:r>
            <a:endParaRPr sz="1600">
              <a:solidFill>
                <a:srgbClr val="999999"/>
              </a:solidFill>
              <a:latin typeface="Montserrat"/>
              <a:ea typeface="Montserrat"/>
              <a:cs typeface="Montserrat"/>
              <a:sym typeface="Montserrat"/>
            </a:endParaRPr>
          </a:p>
        </p:txBody>
      </p:sp>
      <p:sp>
        <p:nvSpPr>
          <p:cNvPr id="3317" name="Google Shape;3317;p151">
            <a:hlinkClick/>
          </p:cNvPr>
          <p:cNvSpPr txBox="1"/>
          <p:nvPr>
            <p:ph type="ctrTitle"/>
          </p:nvPr>
        </p:nvSpPr>
        <p:spPr>
          <a:xfrm>
            <a:off x="5357106" y="1513302"/>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3600">
                <a:solidFill>
                  <a:srgbClr val="666666"/>
                </a:solidFill>
                <a:latin typeface="Montserrat"/>
                <a:ea typeface="Montserrat"/>
                <a:cs typeface="Montserrat"/>
                <a:sym typeface="Montserrat"/>
              </a:rPr>
              <a:t>Брадикинин</a:t>
            </a:r>
            <a:endParaRPr sz="3600">
              <a:solidFill>
                <a:srgbClr val="666666"/>
              </a:solidFill>
              <a:latin typeface="Montserrat"/>
              <a:ea typeface="Montserrat"/>
              <a:cs typeface="Montserrat"/>
              <a:sym typeface="Montserrat"/>
            </a:endParaRPr>
          </a:p>
        </p:txBody>
      </p:sp>
      <p:sp>
        <p:nvSpPr>
          <p:cNvPr id="3318" name="Google Shape;3318;p151">
            <a:hlinkClick/>
          </p:cNvPr>
          <p:cNvSpPr txBox="1"/>
          <p:nvPr>
            <p:ph type="ctrTitle"/>
          </p:nvPr>
        </p:nvSpPr>
        <p:spPr>
          <a:xfrm>
            <a:off x="944781" y="2363227"/>
            <a:ext cx="3258600" cy="9246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6000">
                <a:solidFill>
                  <a:srgbClr val="18E0A5"/>
                </a:solidFill>
                <a:latin typeface="Montserrat"/>
                <a:ea typeface="Montserrat"/>
                <a:cs typeface="Montserrat"/>
                <a:sym typeface="Montserrat"/>
              </a:rPr>
              <a:t>АПФ</a:t>
            </a:r>
            <a:endParaRPr sz="6000">
              <a:solidFill>
                <a:srgbClr val="18E0A5"/>
              </a:solidFill>
              <a:latin typeface="Montserrat"/>
              <a:ea typeface="Montserrat"/>
              <a:cs typeface="Montserrat"/>
              <a:sym typeface="Montserrat"/>
            </a:endParaRPr>
          </a:p>
        </p:txBody>
      </p:sp>
      <p:sp>
        <p:nvSpPr>
          <p:cNvPr id="3319" name="Google Shape;3319;p151"/>
          <p:cNvSpPr/>
          <p:nvPr/>
        </p:nvSpPr>
        <p:spPr>
          <a:xfrm rot="561334">
            <a:off x="705742" y="1579686"/>
            <a:ext cx="2620557" cy="2687435"/>
          </a:xfrm>
          <a:prstGeom prst="mathMultiply">
            <a:avLst>
              <a:gd fmla="val 19916" name="adj1"/>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0" name="Google Shape;3320;p151"/>
          <p:cNvSpPr/>
          <p:nvPr/>
        </p:nvSpPr>
        <p:spPr>
          <a:xfrm>
            <a:off x="6494100" y="1135152"/>
            <a:ext cx="1896900" cy="1882200"/>
          </a:xfrm>
          <a:prstGeom prst="upArrow">
            <a:avLst>
              <a:gd fmla="val 50000" name="adj1"/>
              <a:gd fmla="val 50000" name="adj2"/>
            </a:avLst>
          </a:prstGeom>
          <a:solidFill>
            <a:schemeClr val="lt1"/>
          </a:solid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1" name="Google Shape;3321;p151">
            <a:hlinkClick/>
          </p:cNvPr>
          <p:cNvSpPr txBox="1"/>
          <p:nvPr>
            <p:ph type="ctrTitle"/>
          </p:nvPr>
        </p:nvSpPr>
        <p:spPr>
          <a:xfrm>
            <a:off x="944775" y="831138"/>
            <a:ext cx="2551500" cy="12048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4800">
                <a:solidFill>
                  <a:srgbClr val="CC0000"/>
                </a:solidFill>
                <a:latin typeface="Montserrat"/>
                <a:ea typeface="Montserrat"/>
                <a:cs typeface="Montserrat"/>
                <a:sym typeface="Montserrat"/>
              </a:rPr>
              <a:t>иАПФ</a:t>
            </a:r>
            <a:endParaRPr sz="4800">
              <a:solidFill>
                <a:srgbClr val="CC0000"/>
              </a:solidFill>
              <a:latin typeface="Montserrat"/>
              <a:ea typeface="Montserrat"/>
              <a:cs typeface="Montserrat"/>
              <a:sym typeface="Montserrat"/>
            </a:endParaRPr>
          </a:p>
          <a:p>
            <a:pPr indent="0" lvl="0" marL="0" rtl="0" algn="l">
              <a:spcBef>
                <a:spcPts val="0"/>
              </a:spcBef>
              <a:spcAft>
                <a:spcPts val="0"/>
              </a:spcAft>
              <a:buNone/>
            </a:pPr>
            <a:r>
              <a:rPr lang="ru" sz="1400">
                <a:solidFill>
                  <a:srgbClr val="CC0000"/>
                </a:solidFill>
                <a:latin typeface="Montserrat"/>
                <a:ea typeface="Montserrat"/>
                <a:cs typeface="Montserrat"/>
                <a:sym typeface="Montserrat"/>
              </a:rPr>
              <a:t>    блокируют АПФ</a:t>
            </a:r>
            <a:endParaRPr sz="1400">
              <a:solidFill>
                <a:srgbClr val="CC0000"/>
              </a:solidFill>
              <a:latin typeface="Montserrat"/>
              <a:ea typeface="Montserrat"/>
              <a:cs typeface="Montserrat"/>
              <a:sym typeface="Montserrat"/>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p152"/>
          <p:cNvSpPr txBox="1"/>
          <p:nvPr/>
        </p:nvSpPr>
        <p:spPr>
          <a:xfrm>
            <a:off x="519000" y="1927325"/>
            <a:ext cx="71889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1. сухой кашель (часто)</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2. ангионевротический отек    </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   (редко: 0,1-0,7%)</a:t>
            </a:r>
            <a:endParaRPr sz="3000">
              <a:solidFill>
                <a:srgbClr val="999999"/>
              </a:solidFill>
              <a:latin typeface="Montserrat"/>
              <a:ea typeface="Montserrat"/>
              <a:cs typeface="Montserrat"/>
              <a:sym typeface="Montserrat"/>
            </a:endParaRPr>
          </a:p>
        </p:txBody>
      </p:sp>
      <p:sp>
        <p:nvSpPr>
          <p:cNvPr id="3327" name="Google Shape;3327;p152">
            <a:hlinkClick/>
          </p:cNvPr>
          <p:cNvSpPr txBox="1"/>
          <p:nvPr>
            <p:ph type="ctrTitle"/>
          </p:nvPr>
        </p:nvSpPr>
        <p:spPr>
          <a:xfrm>
            <a:off x="231900" y="459674"/>
            <a:ext cx="7476000" cy="11172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ru" sz="3600">
                <a:solidFill>
                  <a:srgbClr val="CC0000"/>
                </a:solidFill>
                <a:latin typeface="Montserrat"/>
                <a:ea typeface="Montserrat"/>
                <a:cs typeface="Montserrat"/>
                <a:sym typeface="Montserrat"/>
              </a:rPr>
              <a:t>побочные эффекты иАПФ из-за этого механизма:</a:t>
            </a:r>
            <a:endParaRPr sz="3600">
              <a:solidFill>
                <a:srgbClr val="CC0000"/>
              </a:solidFill>
              <a:latin typeface="Montserrat"/>
              <a:ea typeface="Montserrat"/>
              <a:cs typeface="Montserrat"/>
              <a:sym typeface="Montserrat"/>
            </a:endParaRPr>
          </a:p>
        </p:txBody>
      </p:sp>
      <p:pic>
        <p:nvPicPr>
          <p:cNvPr id="3328" name="Google Shape;3328;p152"/>
          <p:cNvPicPr preferRelativeResize="0"/>
          <p:nvPr/>
        </p:nvPicPr>
        <p:blipFill>
          <a:blip r:embed="rId3">
            <a:alphaModFix/>
          </a:blip>
          <a:stretch>
            <a:fillRect/>
          </a:stretch>
        </p:blipFill>
        <p:spPr>
          <a:xfrm>
            <a:off x="7275500" y="194425"/>
            <a:ext cx="1311100" cy="2029425"/>
          </a:xfrm>
          <a:prstGeom prst="rect">
            <a:avLst/>
          </a:prstGeom>
          <a:noFill/>
          <a:ln>
            <a:noFill/>
          </a:ln>
        </p:spPr>
      </p:pic>
      <p:sp>
        <p:nvSpPr>
          <p:cNvPr id="3329" name="Google Shape;3329;p152"/>
          <p:cNvSpPr txBox="1"/>
          <p:nvPr/>
        </p:nvSpPr>
        <p:spPr>
          <a:xfrm>
            <a:off x="144425" y="97250"/>
            <a:ext cx="718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a:t>
            </a:r>
            <a:endParaRPr sz="3000">
              <a:solidFill>
                <a:srgbClr val="999999"/>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txBox="1"/>
          <p:nvPr>
            <p:ph type="ctrTitle"/>
          </p:nvPr>
        </p:nvSpPr>
        <p:spPr>
          <a:xfrm>
            <a:off x="215050" y="231975"/>
            <a:ext cx="8643900" cy="464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2800">
                <a:latin typeface="Montserrat"/>
                <a:ea typeface="Montserrat"/>
                <a:cs typeface="Montserrat"/>
                <a:sym typeface="Montserrat"/>
              </a:rPr>
              <a:t>В медицинском контексте важна</a:t>
            </a:r>
            <a:endParaRPr sz="2800">
              <a:latin typeface="Montserrat"/>
              <a:ea typeface="Montserrat"/>
              <a:cs typeface="Montserrat"/>
              <a:sym typeface="Montserrat"/>
            </a:endParaRPr>
          </a:p>
          <a:p>
            <a:pPr indent="0" lvl="0" marL="0" rtl="0" algn="l">
              <a:spcBef>
                <a:spcPts val="0"/>
              </a:spcBef>
              <a:spcAft>
                <a:spcPts val="0"/>
              </a:spcAft>
              <a:buNone/>
            </a:pPr>
            <a:r>
              <a:rPr lang="ru" sz="4500">
                <a:latin typeface="Montserrat"/>
                <a:ea typeface="Montserrat"/>
                <a:cs typeface="Montserrat"/>
                <a:sym typeface="Montserrat"/>
              </a:rPr>
              <a:t>аллергия на латекс</a:t>
            </a:r>
            <a:endParaRPr sz="4500">
              <a:latin typeface="Montserrat"/>
              <a:ea typeface="Montserrat"/>
              <a:cs typeface="Montserrat"/>
              <a:sym typeface="Montserrat"/>
            </a:endParaRPr>
          </a:p>
          <a:p>
            <a:pPr indent="0" lvl="0" marL="0" rtl="0" algn="l">
              <a:spcBef>
                <a:spcPts val="0"/>
              </a:spcBef>
              <a:spcAft>
                <a:spcPts val="0"/>
              </a:spcAft>
              <a:buNone/>
            </a:pPr>
            <a:r>
              <a:t/>
            </a:r>
            <a:endParaRPr sz="2800">
              <a:latin typeface="Montserrat"/>
              <a:ea typeface="Montserrat"/>
              <a:cs typeface="Montserrat"/>
              <a:sym typeface="Montserrat"/>
            </a:endParaRPr>
          </a:p>
          <a:p>
            <a:pPr indent="0" lvl="0" marL="0" rtl="0" algn="l">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3" name="Shape 3333"/>
        <p:cNvGrpSpPr/>
        <p:nvPr/>
      </p:nvGrpSpPr>
      <p:grpSpPr>
        <a:xfrm>
          <a:off x="0" y="0"/>
          <a:ext cx="0" cy="0"/>
          <a:chOff x="0" y="0"/>
          <a:chExt cx="0" cy="0"/>
        </a:xfrm>
      </p:grpSpPr>
      <p:sp>
        <p:nvSpPr>
          <p:cNvPr id="3334" name="Google Shape;3334;p153"/>
          <p:cNvSpPr txBox="1"/>
          <p:nvPr>
            <p:ph type="ctrTitle"/>
          </p:nvPr>
        </p:nvSpPr>
        <p:spPr>
          <a:xfrm>
            <a:off x="105400" y="3175773"/>
            <a:ext cx="5684400" cy="106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Почему у пациента из задачи отек Квинке?</a:t>
            </a:r>
            <a:endParaRPr sz="3000">
              <a:latin typeface="Montserrat"/>
              <a:ea typeface="Montserrat"/>
              <a:cs typeface="Montserrat"/>
              <a:sym typeface="Montserrat"/>
            </a:endParaRPr>
          </a:p>
        </p:txBody>
      </p:sp>
      <p:pic>
        <p:nvPicPr>
          <p:cNvPr id="3335" name="Google Shape;3335;p153"/>
          <p:cNvPicPr preferRelativeResize="0"/>
          <p:nvPr/>
        </p:nvPicPr>
        <p:blipFill>
          <a:blip r:embed="rId3">
            <a:alphaModFix/>
          </a:blip>
          <a:stretch>
            <a:fillRect/>
          </a:stretch>
        </p:blipFill>
        <p:spPr>
          <a:xfrm>
            <a:off x="105400" y="182225"/>
            <a:ext cx="6778850" cy="2885050"/>
          </a:xfrm>
          <a:prstGeom prst="rect">
            <a:avLst/>
          </a:prstGeom>
          <a:noFill/>
          <a:ln>
            <a:noFill/>
          </a:ln>
        </p:spPr>
      </p:pic>
      <p:sp>
        <p:nvSpPr>
          <p:cNvPr id="3336" name="Google Shape;3336;p153"/>
          <p:cNvSpPr txBox="1"/>
          <p:nvPr/>
        </p:nvSpPr>
        <p:spPr>
          <a:xfrm>
            <a:off x="181200" y="4635250"/>
            <a:ext cx="878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1B1B1B"/>
                </a:solidFill>
                <a:highlight>
                  <a:srgbClr val="FFFFFF"/>
                </a:highlight>
                <a:latin typeface="Montserrat"/>
                <a:ea typeface="Montserrat"/>
                <a:cs typeface="Montserrat"/>
                <a:sym typeface="Montserrat"/>
              </a:rPr>
              <a:t>Bas M. Evidence and evidence gaps of medical treatment of non-tumorous diseases of the head and neck</a:t>
            </a:r>
            <a:endParaRPr sz="1200">
              <a:solidFill>
                <a:srgbClr val="1B1B1B"/>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ru" sz="1200">
                <a:solidFill>
                  <a:srgbClr val="1B1B1B"/>
                </a:solidFill>
                <a:highlight>
                  <a:srgbClr val="FFFFFF"/>
                </a:highlight>
                <a:latin typeface="Montserrat"/>
                <a:ea typeface="Montserrat"/>
                <a:cs typeface="Montserrat"/>
                <a:sym typeface="Montserrat"/>
              </a:rPr>
              <a:t> GMS Curr Top Otorhinolaryngol Head Neck Surg. 2016 Dec 15;15:Doc02. doi: 10.3205/cto000129.</a:t>
            </a:r>
            <a:endParaRPr sz="1200">
              <a:latin typeface="Montserrat"/>
              <a:ea typeface="Montserrat"/>
              <a:cs typeface="Montserrat"/>
              <a:sym typeface="Montserra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0" name="Shape 3340"/>
        <p:cNvGrpSpPr/>
        <p:nvPr/>
      </p:nvGrpSpPr>
      <p:grpSpPr>
        <a:xfrm>
          <a:off x="0" y="0"/>
          <a:ext cx="0" cy="0"/>
          <a:chOff x="0" y="0"/>
          <a:chExt cx="0" cy="0"/>
        </a:xfrm>
      </p:grpSpPr>
      <p:sp>
        <p:nvSpPr>
          <p:cNvPr id="3341" name="Google Shape;3341;p154"/>
          <p:cNvSpPr/>
          <p:nvPr/>
        </p:nvSpPr>
        <p:spPr>
          <a:xfrm>
            <a:off x="4831225" y="1712775"/>
            <a:ext cx="3299700" cy="1874100"/>
          </a:xfrm>
          <a:prstGeom prst="rect">
            <a:avLst/>
          </a:prstGeom>
          <a:solidFill>
            <a:srgbClr val="BBFFBB"/>
          </a:solidFill>
          <a:ln cap="flat" cmpd="sng" w="38100">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2" name="Google Shape;3342;p154"/>
          <p:cNvSpPr txBox="1"/>
          <p:nvPr>
            <p:ph type="ctrTitle"/>
          </p:nvPr>
        </p:nvSpPr>
        <p:spPr>
          <a:xfrm>
            <a:off x="1729800" y="821824"/>
            <a:ext cx="5684400" cy="63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3000">
                <a:latin typeface="Montserrat"/>
                <a:ea typeface="Montserrat"/>
                <a:cs typeface="Montserrat"/>
                <a:sym typeface="Montserrat"/>
              </a:rPr>
              <a:t>неизвестно</a:t>
            </a:r>
            <a:endParaRPr sz="3000">
              <a:latin typeface="Montserrat"/>
              <a:ea typeface="Montserrat"/>
              <a:cs typeface="Montserrat"/>
              <a:sym typeface="Montserrat"/>
            </a:endParaRPr>
          </a:p>
        </p:txBody>
      </p:sp>
      <p:sp>
        <p:nvSpPr>
          <p:cNvPr id="3343" name="Google Shape;3343;p154"/>
          <p:cNvSpPr txBox="1"/>
          <p:nvPr>
            <p:ph type="ctrTitle"/>
          </p:nvPr>
        </p:nvSpPr>
        <p:spPr>
          <a:xfrm>
            <a:off x="1205675" y="1873875"/>
            <a:ext cx="2902800" cy="15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2400">
                <a:latin typeface="Montserrat"/>
                <a:ea typeface="Montserrat"/>
                <a:cs typeface="Montserrat"/>
                <a:sym typeface="Montserrat"/>
              </a:rPr>
              <a:t>возможно,</a:t>
            </a:r>
            <a:endParaRPr sz="2400">
              <a:latin typeface="Montserrat"/>
              <a:ea typeface="Montserrat"/>
              <a:cs typeface="Montserrat"/>
              <a:sym typeface="Montserrat"/>
            </a:endParaRPr>
          </a:p>
          <a:p>
            <a:pPr indent="0" lvl="0" marL="0" rtl="0" algn="ctr">
              <a:spcBef>
                <a:spcPts val="0"/>
              </a:spcBef>
              <a:spcAft>
                <a:spcPts val="0"/>
              </a:spcAft>
              <a:buNone/>
            </a:pPr>
            <a:r>
              <a:t/>
            </a:r>
            <a:endParaRPr sz="2400">
              <a:latin typeface="Montserrat"/>
              <a:ea typeface="Montserrat"/>
              <a:cs typeface="Montserrat"/>
              <a:sym typeface="Montserrat"/>
            </a:endParaRPr>
          </a:p>
          <a:p>
            <a:pPr indent="0" lvl="0" marL="0" rtl="0" algn="ctr">
              <a:spcBef>
                <a:spcPts val="0"/>
              </a:spcBef>
              <a:spcAft>
                <a:spcPts val="0"/>
              </a:spcAft>
              <a:buNone/>
            </a:pPr>
            <a:r>
              <a:rPr lang="ru" sz="2400">
                <a:latin typeface="Montserrat"/>
                <a:ea typeface="Montserrat"/>
                <a:cs typeface="Montserrat"/>
                <a:sym typeface="Montserrat"/>
              </a:rPr>
              <a:t>у него псевдоаллергия</a:t>
            </a:r>
            <a:endParaRPr sz="2400">
              <a:latin typeface="Montserrat"/>
              <a:ea typeface="Montserrat"/>
              <a:cs typeface="Montserrat"/>
              <a:sym typeface="Montserrat"/>
            </a:endParaRPr>
          </a:p>
        </p:txBody>
      </p:sp>
      <p:sp>
        <p:nvSpPr>
          <p:cNvPr id="3344" name="Google Shape;3344;p154"/>
          <p:cNvSpPr txBox="1"/>
          <p:nvPr>
            <p:ph type="ctrTitle"/>
          </p:nvPr>
        </p:nvSpPr>
        <p:spPr>
          <a:xfrm>
            <a:off x="4971225" y="1873875"/>
            <a:ext cx="2902800" cy="15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2400">
                <a:latin typeface="Montserrat"/>
                <a:ea typeface="Montserrat"/>
                <a:cs typeface="Montserrat"/>
                <a:sym typeface="Montserrat"/>
              </a:rPr>
              <a:t>возможно,</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ctr">
              <a:spcBef>
                <a:spcPts val="0"/>
              </a:spcBef>
              <a:spcAft>
                <a:spcPts val="0"/>
              </a:spcAft>
              <a:buNone/>
            </a:pPr>
            <a:r>
              <a:rPr lang="ru" sz="2400">
                <a:latin typeface="Montserrat"/>
                <a:ea typeface="Montserrat"/>
                <a:cs typeface="Montserrat"/>
                <a:sym typeface="Montserrat"/>
              </a:rPr>
              <a:t>у него </a:t>
            </a:r>
            <a:endParaRPr sz="2400">
              <a:latin typeface="Montserrat"/>
              <a:ea typeface="Montserrat"/>
              <a:cs typeface="Montserrat"/>
              <a:sym typeface="Montserrat"/>
            </a:endParaRPr>
          </a:p>
          <a:p>
            <a:pPr indent="0" lvl="0" marL="0" rtl="0" algn="ctr">
              <a:spcBef>
                <a:spcPts val="0"/>
              </a:spcBef>
              <a:spcAft>
                <a:spcPts val="0"/>
              </a:spcAft>
              <a:buNone/>
            </a:pPr>
            <a:r>
              <a:rPr lang="ru" sz="2400">
                <a:latin typeface="Montserrat"/>
                <a:ea typeface="Montserrat"/>
                <a:cs typeface="Montserrat"/>
                <a:sym typeface="Montserrat"/>
              </a:rPr>
              <a:t>аллергия</a:t>
            </a:r>
            <a:endParaRPr sz="2400">
              <a:latin typeface="Montserrat"/>
              <a:ea typeface="Montserrat"/>
              <a:cs typeface="Montserrat"/>
              <a:sym typeface="Montserrat"/>
            </a:endParaRPr>
          </a:p>
        </p:txBody>
      </p:sp>
      <p:sp>
        <p:nvSpPr>
          <p:cNvPr id="3345" name="Google Shape;3345;p154"/>
          <p:cNvSpPr txBox="1"/>
          <p:nvPr>
            <p:ph type="ctrTitle"/>
          </p:nvPr>
        </p:nvSpPr>
        <p:spPr>
          <a:xfrm>
            <a:off x="4971225" y="3058200"/>
            <a:ext cx="2902800" cy="15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900">
                <a:solidFill>
                  <a:srgbClr val="999999"/>
                </a:solidFill>
                <a:latin typeface="Montserrat"/>
                <a:ea typeface="Montserrat"/>
                <a:cs typeface="Montserrat"/>
                <a:sym typeface="Montserrat"/>
              </a:rPr>
              <a:t>а первый контакт с аллергеном он не помнит</a:t>
            </a:r>
            <a:endParaRPr sz="1900">
              <a:solidFill>
                <a:srgbClr val="999999"/>
              </a:solidFill>
              <a:latin typeface="Montserrat"/>
              <a:ea typeface="Montserrat"/>
              <a:cs typeface="Montserrat"/>
              <a:sym typeface="Montserrat"/>
            </a:endParaRPr>
          </a:p>
        </p:txBody>
      </p:sp>
      <p:sp>
        <p:nvSpPr>
          <p:cNvPr id="3346" name="Google Shape;3346;p154"/>
          <p:cNvSpPr/>
          <p:nvPr/>
        </p:nvSpPr>
        <p:spPr>
          <a:xfrm>
            <a:off x="3019425" y="790575"/>
            <a:ext cx="3026700" cy="7407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7" name="Google Shape;3347;p154"/>
          <p:cNvSpPr/>
          <p:nvPr/>
        </p:nvSpPr>
        <p:spPr>
          <a:xfrm>
            <a:off x="1117475" y="1712775"/>
            <a:ext cx="3299700" cy="1874100"/>
          </a:xfrm>
          <a:prstGeom prst="rect">
            <a:avLst/>
          </a:prstGeom>
          <a:no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8" name="Google Shape;3348;p154"/>
          <p:cNvSpPr txBox="1"/>
          <p:nvPr/>
        </p:nvSpPr>
        <p:spPr>
          <a:xfrm>
            <a:off x="144425" y="97250"/>
            <a:ext cx="718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a:t>
            </a:r>
            <a:endParaRPr sz="3000">
              <a:solidFill>
                <a:srgbClr val="999999"/>
              </a:solidFill>
              <a:latin typeface="Montserrat"/>
              <a:ea typeface="Montserrat"/>
              <a:cs typeface="Montserrat"/>
              <a:sym typeface="Montserrat"/>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
        <p:nvSpPr>
          <p:cNvPr id="3353" name="Google Shape;3353;p155"/>
          <p:cNvSpPr txBox="1"/>
          <p:nvPr>
            <p:ph type="ctrTitle"/>
          </p:nvPr>
        </p:nvSpPr>
        <p:spPr>
          <a:xfrm>
            <a:off x="133425" y="778050"/>
            <a:ext cx="8681100" cy="210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В пользу </a:t>
            </a:r>
            <a:r>
              <a:rPr lang="ru" sz="3000">
                <a:solidFill>
                  <a:srgbClr val="279D9D"/>
                </a:solidFill>
                <a:latin typeface="Montserrat"/>
                <a:ea typeface="Montserrat"/>
                <a:cs typeface="Montserrat"/>
                <a:sym typeface="Montserrat"/>
              </a:rPr>
              <a:t>НЕ</a:t>
            </a:r>
            <a:r>
              <a:rPr lang="ru" sz="3000">
                <a:latin typeface="Montserrat"/>
                <a:ea typeface="Montserrat"/>
                <a:cs typeface="Montserrat"/>
                <a:sym typeface="Montserrat"/>
              </a:rPr>
              <a:t>-гистаминового происхождения отека также говорят отсутствие зуда и крапивницы</a:t>
            </a:r>
            <a:endParaRPr sz="3000">
              <a:latin typeface="Montserrat"/>
              <a:ea typeface="Montserrat"/>
              <a:cs typeface="Montserrat"/>
              <a:sym typeface="Montserrat"/>
            </a:endParaRPr>
          </a:p>
        </p:txBody>
      </p:sp>
      <p:sp>
        <p:nvSpPr>
          <p:cNvPr id="3354" name="Google Shape;3354;p155"/>
          <p:cNvSpPr txBox="1"/>
          <p:nvPr/>
        </p:nvSpPr>
        <p:spPr>
          <a:xfrm>
            <a:off x="144425" y="97250"/>
            <a:ext cx="718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a:t>
            </a:r>
            <a:endParaRPr sz="3000">
              <a:solidFill>
                <a:srgbClr val="999999"/>
              </a:solidFill>
              <a:latin typeface="Montserrat"/>
              <a:ea typeface="Montserrat"/>
              <a:cs typeface="Montserrat"/>
              <a:sym typeface="Montserrat"/>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8" name="Shape 3358"/>
        <p:cNvGrpSpPr/>
        <p:nvPr/>
      </p:nvGrpSpPr>
      <p:grpSpPr>
        <a:xfrm>
          <a:off x="0" y="0"/>
          <a:ext cx="0" cy="0"/>
          <a:chOff x="0" y="0"/>
          <a:chExt cx="0" cy="0"/>
        </a:xfrm>
      </p:grpSpPr>
      <p:sp>
        <p:nvSpPr>
          <p:cNvPr id="3359" name="Google Shape;3359;p156"/>
          <p:cNvSpPr txBox="1"/>
          <p:nvPr/>
        </p:nvSpPr>
        <p:spPr>
          <a:xfrm>
            <a:off x="-11267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360" name="Google Shape;3360;p156">
            <a:hlinkClick/>
          </p:cNvPr>
          <p:cNvSpPr txBox="1"/>
          <p:nvPr>
            <p:ph type="ctrTitle"/>
          </p:nvPr>
        </p:nvSpPr>
        <p:spPr>
          <a:xfrm>
            <a:off x="0" y="0"/>
            <a:ext cx="83184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Механизмы псевдоаллергии</a:t>
            </a:r>
            <a:endParaRPr sz="1600">
              <a:solidFill>
                <a:srgbClr val="999999"/>
              </a:solidFill>
              <a:latin typeface="Montserrat"/>
              <a:ea typeface="Montserrat"/>
              <a:cs typeface="Montserrat"/>
              <a:sym typeface="Montserrat"/>
            </a:endParaRPr>
          </a:p>
        </p:txBody>
      </p:sp>
      <p:sp>
        <p:nvSpPr>
          <p:cNvPr id="3361" name="Google Shape;3361;p156"/>
          <p:cNvSpPr/>
          <p:nvPr/>
        </p:nvSpPr>
        <p:spPr>
          <a:xfrm>
            <a:off x="7434183" y="252401"/>
            <a:ext cx="1323000" cy="1216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2" name="Google Shape;3362;p156"/>
          <p:cNvSpPr/>
          <p:nvPr/>
        </p:nvSpPr>
        <p:spPr>
          <a:xfrm>
            <a:off x="7880233" y="378847"/>
            <a:ext cx="231000" cy="216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3" name="Google Shape;3363;p156"/>
          <p:cNvSpPr/>
          <p:nvPr/>
        </p:nvSpPr>
        <p:spPr>
          <a:xfrm>
            <a:off x="7925040" y="711990"/>
            <a:ext cx="294000" cy="283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4" name="Google Shape;3364;p156"/>
          <p:cNvSpPr/>
          <p:nvPr/>
        </p:nvSpPr>
        <p:spPr>
          <a:xfrm>
            <a:off x="8193246" y="458749"/>
            <a:ext cx="294000" cy="283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5" name="Google Shape;3365;p156"/>
          <p:cNvSpPr/>
          <p:nvPr/>
        </p:nvSpPr>
        <p:spPr>
          <a:xfrm>
            <a:off x="8340488" y="777328"/>
            <a:ext cx="231000" cy="216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6" name="Google Shape;3366;p156"/>
          <p:cNvSpPr/>
          <p:nvPr/>
        </p:nvSpPr>
        <p:spPr>
          <a:xfrm>
            <a:off x="8227391" y="1086633"/>
            <a:ext cx="189000" cy="195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7" name="Google Shape;3367;p156"/>
          <p:cNvSpPr/>
          <p:nvPr/>
        </p:nvSpPr>
        <p:spPr>
          <a:xfrm>
            <a:off x="7892005" y="1071969"/>
            <a:ext cx="294000" cy="262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8" name="Google Shape;3368;p156"/>
          <p:cNvSpPr/>
          <p:nvPr/>
        </p:nvSpPr>
        <p:spPr>
          <a:xfrm>
            <a:off x="7577881" y="561895"/>
            <a:ext cx="294000" cy="283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9" name="Google Shape;3369;p156"/>
          <p:cNvSpPr/>
          <p:nvPr/>
        </p:nvSpPr>
        <p:spPr>
          <a:xfrm>
            <a:off x="7614279" y="920874"/>
            <a:ext cx="231000" cy="216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70" name="Google Shape;3370;p156"/>
          <p:cNvCxnSpPr/>
          <p:nvPr/>
        </p:nvCxnSpPr>
        <p:spPr>
          <a:xfrm>
            <a:off x="8535314" y="376410"/>
            <a:ext cx="168000" cy="216900"/>
          </a:xfrm>
          <a:prstGeom prst="straightConnector1">
            <a:avLst/>
          </a:prstGeom>
          <a:noFill/>
          <a:ln cap="flat" cmpd="sng" w="76200">
            <a:solidFill>
              <a:srgbClr val="00D2D2"/>
            </a:solidFill>
            <a:prstDash val="solid"/>
            <a:round/>
            <a:headEnd len="med" w="med" type="none"/>
            <a:tailEnd len="med" w="med" type="none"/>
          </a:ln>
        </p:spPr>
      </p:cxnSp>
      <p:cxnSp>
        <p:nvCxnSpPr>
          <p:cNvPr id="3371" name="Google Shape;3371;p156"/>
          <p:cNvCxnSpPr/>
          <p:nvPr/>
        </p:nvCxnSpPr>
        <p:spPr>
          <a:xfrm flipH="1" rot="10800000">
            <a:off x="8679298" y="384485"/>
            <a:ext cx="252000" cy="195900"/>
          </a:xfrm>
          <a:prstGeom prst="straightConnector1">
            <a:avLst/>
          </a:prstGeom>
          <a:noFill/>
          <a:ln cap="flat" cmpd="sng" w="76200">
            <a:solidFill>
              <a:srgbClr val="00D2D2"/>
            </a:solidFill>
            <a:prstDash val="solid"/>
            <a:round/>
            <a:headEnd len="med" w="med" type="none"/>
            <a:tailEnd len="med" w="med" type="none"/>
          </a:ln>
        </p:spPr>
      </p:cxnSp>
      <p:grpSp>
        <p:nvGrpSpPr>
          <p:cNvPr id="3372" name="Google Shape;3372;p156"/>
          <p:cNvGrpSpPr/>
          <p:nvPr/>
        </p:nvGrpSpPr>
        <p:grpSpPr>
          <a:xfrm rot="3084427">
            <a:off x="8679316" y="822234"/>
            <a:ext cx="417696" cy="400648"/>
            <a:chOff x="3860525" y="3466725"/>
            <a:chExt cx="354975" cy="338788"/>
          </a:xfrm>
        </p:grpSpPr>
        <p:cxnSp>
          <p:nvCxnSpPr>
            <p:cNvPr id="3373" name="Google Shape;3373;p156"/>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3374" name="Google Shape;3374;p156"/>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3375" name="Google Shape;3375;p156"/>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3376" name="Google Shape;3376;p156"/>
          <p:cNvSpPr/>
          <p:nvPr/>
        </p:nvSpPr>
        <p:spPr>
          <a:xfrm>
            <a:off x="7712896" y="1469209"/>
            <a:ext cx="1029000" cy="9339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7" name="Google Shape;3377;p156"/>
          <p:cNvSpPr/>
          <p:nvPr/>
        </p:nvSpPr>
        <p:spPr>
          <a:xfrm>
            <a:off x="5435525" y="4010575"/>
            <a:ext cx="1406350" cy="1065125"/>
          </a:xfrm>
          <a:prstGeom prst="flowChartPreparation">
            <a:avLst/>
          </a:prstGeom>
          <a:solidFill>
            <a:srgbClr val="9EF9ED"/>
          </a:solid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p:txBody>
      </p:sp>
      <p:grpSp>
        <p:nvGrpSpPr>
          <p:cNvPr id="3378" name="Google Shape;3378;p156"/>
          <p:cNvGrpSpPr/>
          <p:nvPr/>
        </p:nvGrpSpPr>
        <p:grpSpPr>
          <a:xfrm>
            <a:off x="5780450" y="2667500"/>
            <a:ext cx="2144600" cy="917575"/>
            <a:chOff x="5118700" y="2464200"/>
            <a:chExt cx="2144600" cy="917575"/>
          </a:xfrm>
        </p:grpSpPr>
        <p:cxnSp>
          <p:nvCxnSpPr>
            <p:cNvPr id="3379" name="Google Shape;3379;p156"/>
            <p:cNvCxnSpPr/>
            <p:nvPr/>
          </p:nvCxnSpPr>
          <p:spPr>
            <a:xfrm>
              <a:off x="6198775" y="2464200"/>
              <a:ext cx="7500" cy="558000"/>
            </a:xfrm>
            <a:prstGeom prst="straightConnector1">
              <a:avLst/>
            </a:prstGeom>
            <a:noFill/>
            <a:ln cap="flat" cmpd="sng" w="76200">
              <a:solidFill>
                <a:schemeClr val="dk2"/>
              </a:solidFill>
              <a:prstDash val="solid"/>
              <a:round/>
              <a:headEnd len="med" w="med" type="none"/>
              <a:tailEnd len="med" w="med" type="none"/>
            </a:ln>
          </p:spPr>
        </p:cxnSp>
        <p:cxnSp>
          <p:nvCxnSpPr>
            <p:cNvPr id="3380" name="Google Shape;3380;p156"/>
            <p:cNvCxnSpPr/>
            <p:nvPr/>
          </p:nvCxnSpPr>
          <p:spPr>
            <a:xfrm flipH="1">
              <a:off x="5608675" y="3052825"/>
              <a:ext cx="590100" cy="5100"/>
            </a:xfrm>
            <a:prstGeom prst="straightConnector1">
              <a:avLst/>
            </a:prstGeom>
            <a:noFill/>
            <a:ln cap="flat" cmpd="sng" w="76200">
              <a:solidFill>
                <a:schemeClr val="dk2"/>
              </a:solidFill>
              <a:prstDash val="solid"/>
              <a:round/>
              <a:headEnd len="med" w="med" type="none"/>
              <a:tailEnd len="med" w="med" type="none"/>
            </a:ln>
          </p:spPr>
        </p:cxnSp>
        <p:cxnSp>
          <p:nvCxnSpPr>
            <p:cNvPr id="3381" name="Google Shape;3381;p156"/>
            <p:cNvCxnSpPr/>
            <p:nvPr/>
          </p:nvCxnSpPr>
          <p:spPr>
            <a:xfrm rot="10800000">
              <a:off x="6168575" y="3036463"/>
              <a:ext cx="869100" cy="2100"/>
            </a:xfrm>
            <a:prstGeom prst="straightConnector1">
              <a:avLst/>
            </a:prstGeom>
            <a:noFill/>
            <a:ln cap="flat" cmpd="sng" w="228600">
              <a:solidFill>
                <a:srgbClr val="9EF9ED"/>
              </a:solidFill>
              <a:prstDash val="solid"/>
              <a:round/>
              <a:headEnd len="med" w="med" type="none"/>
              <a:tailEnd len="med" w="med" type="none"/>
            </a:ln>
          </p:spPr>
        </p:cxnSp>
        <p:sp>
          <p:nvSpPr>
            <p:cNvPr id="3382" name="Google Shape;3382;p156"/>
            <p:cNvSpPr/>
            <p:nvPr/>
          </p:nvSpPr>
          <p:spPr>
            <a:xfrm rot="5400000">
              <a:off x="6721800" y="2804875"/>
              <a:ext cx="617700" cy="465300"/>
            </a:xfrm>
            <a:prstGeom prst="triangle">
              <a:avLst>
                <a:gd fmla="val 50000" name="adj"/>
              </a:avLst>
            </a:prstGeom>
            <a:solidFill>
              <a:srgbClr val="9EF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3" name="Google Shape;3383;p156"/>
            <p:cNvSpPr/>
            <p:nvPr/>
          </p:nvSpPr>
          <p:spPr>
            <a:xfrm>
              <a:off x="5118700" y="2728975"/>
              <a:ext cx="590100" cy="652800"/>
            </a:xfrm>
            <a:prstGeom prst="mathMultiply">
              <a:avLst>
                <a:gd fmla="val 23520" name="adj1"/>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384" name="Google Shape;3384;p156"/>
          <p:cNvSpPr/>
          <p:nvPr/>
        </p:nvSpPr>
        <p:spPr>
          <a:xfrm>
            <a:off x="6091575" y="4260839"/>
            <a:ext cx="531000" cy="564600"/>
          </a:xfrm>
          <a:prstGeom prst="upArrow">
            <a:avLst>
              <a:gd fmla="val 50000" name="adj1"/>
              <a:gd fmla="val 50000" name="adj2"/>
            </a:avLst>
          </a:prstGeom>
          <a:solidFill>
            <a:schemeClr val="lt1"/>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8" name="Shape 3388"/>
        <p:cNvGrpSpPr/>
        <p:nvPr/>
      </p:nvGrpSpPr>
      <p:grpSpPr>
        <a:xfrm>
          <a:off x="0" y="0"/>
          <a:ext cx="0" cy="0"/>
          <a:chOff x="0" y="0"/>
          <a:chExt cx="0" cy="0"/>
        </a:xfrm>
      </p:grpSpPr>
      <p:sp>
        <p:nvSpPr>
          <p:cNvPr id="3389" name="Google Shape;3389;p157"/>
          <p:cNvSpPr txBox="1"/>
          <p:nvPr/>
        </p:nvSpPr>
        <p:spPr>
          <a:xfrm>
            <a:off x="-11267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3390" name="Google Shape;3390;p157">
            <a:hlinkClick/>
          </p:cNvPr>
          <p:cNvSpPr txBox="1"/>
          <p:nvPr>
            <p:ph type="ctrTitle"/>
          </p:nvPr>
        </p:nvSpPr>
        <p:spPr>
          <a:xfrm>
            <a:off x="0" y="0"/>
            <a:ext cx="8318400" cy="12048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lang="ru" sz="3500">
                <a:solidFill>
                  <a:srgbClr val="999999"/>
                </a:solidFill>
                <a:latin typeface="Montserrat"/>
                <a:ea typeface="Montserrat"/>
                <a:cs typeface="Montserrat"/>
                <a:sym typeface="Montserrat"/>
              </a:rPr>
              <a:t>Механизмы псевдоаллергии</a:t>
            </a:r>
            <a:endParaRPr sz="1600">
              <a:solidFill>
                <a:srgbClr val="999999"/>
              </a:solidFill>
              <a:latin typeface="Montserrat"/>
              <a:ea typeface="Montserrat"/>
              <a:cs typeface="Montserrat"/>
              <a:sym typeface="Montserrat"/>
            </a:endParaRPr>
          </a:p>
        </p:txBody>
      </p:sp>
      <p:sp>
        <p:nvSpPr>
          <p:cNvPr id="3391" name="Google Shape;3391;p157">
            <a:hlinkClick/>
          </p:cNvPr>
          <p:cNvSpPr txBox="1"/>
          <p:nvPr>
            <p:ph type="ctrTitle"/>
          </p:nvPr>
        </p:nvSpPr>
        <p:spPr>
          <a:xfrm>
            <a:off x="98000" y="1029600"/>
            <a:ext cx="8318400" cy="4046100"/>
          </a:xfrm>
          <a:prstGeom prst="rect">
            <a:avLst/>
          </a:prstGeom>
          <a:solidFill>
            <a:schemeClr val="lt1"/>
          </a:solidFill>
        </p:spPr>
        <p:txBody>
          <a:bodyPr anchorCtr="0" anchor="ctr" bIns="91425" lIns="91425" spcFirstLastPara="1" rIns="91425" wrap="square" tIns="91425">
            <a:noAutofit/>
          </a:bodyPr>
          <a:lstStyle/>
          <a:p>
            <a:pPr indent="0" lvl="0" marL="0" rtl="0" algn="l">
              <a:spcBef>
                <a:spcPts val="0"/>
              </a:spcBef>
              <a:spcAft>
                <a:spcPts val="0"/>
              </a:spcAft>
              <a:buNone/>
            </a:pPr>
            <a:r>
              <a:rPr b="1" lang="ru" sz="3500">
                <a:solidFill>
                  <a:srgbClr val="00D2D2"/>
                </a:solidFill>
                <a:latin typeface="Montserrat"/>
                <a:ea typeface="Montserrat"/>
                <a:cs typeface="Montserrat"/>
                <a:sym typeface="Montserrat"/>
              </a:rPr>
              <a:t>1.</a:t>
            </a:r>
            <a:r>
              <a:rPr lang="ru" sz="3500">
                <a:solidFill>
                  <a:srgbClr val="00D2D2"/>
                </a:solidFill>
                <a:latin typeface="Montserrat"/>
                <a:ea typeface="Montserrat"/>
                <a:cs typeface="Montserrat"/>
                <a:sym typeface="Montserrat"/>
              </a:rPr>
              <a:t> </a:t>
            </a:r>
            <a:r>
              <a:rPr lang="ru" sz="3000">
                <a:solidFill>
                  <a:srgbClr val="00D2D2"/>
                </a:solidFill>
                <a:latin typeface="Montserrat"/>
                <a:ea typeface="Montserrat"/>
                <a:cs typeface="Montserrat"/>
                <a:sym typeface="Montserrat"/>
              </a:rPr>
              <a:t>дегрануляция ТК напрямую</a:t>
            </a:r>
            <a:endParaRPr sz="30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2500">
                <a:solidFill>
                  <a:srgbClr val="999999"/>
                </a:solidFill>
                <a:latin typeface="Montserrat"/>
                <a:ea typeface="Montserrat"/>
                <a:cs typeface="Montserrat"/>
                <a:sym typeface="Montserrat"/>
              </a:rPr>
              <a:t>     (3 примера)</a:t>
            </a:r>
            <a:endParaRPr sz="25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500">
              <a:solidFill>
                <a:srgbClr val="999999"/>
              </a:solidFill>
              <a:latin typeface="Montserrat"/>
              <a:ea typeface="Montserrat"/>
              <a:cs typeface="Montserrat"/>
              <a:sym typeface="Montserrat"/>
            </a:endParaRPr>
          </a:p>
          <a:p>
            <a:pPr indent="0" lvl="0" marL="0" rtl="0" algn="l">
              <a:spcBef>
                <a:spcPts val="0"/>
              </a:spcBef>
              <a:spcAft>
                <a:spcPts val="0"/>
              </a:spcAft>
              <a:buNone/>
            </a:pPr>
            <a:r>
              <a:rPr b="1" lang="ru" sz="3500">
                <a:solidFill>
                  <a:srgbClr val="00D2D2"/>
                </a:solidFill>
                <a:latin typeface="Montserrat"/>
                <a:ea typeface="Montserrat"/>
                <a:cs typeface="Montserrat"/>
                <a:sym typeface="Montserrat"/>
              </a:rPr>
              <a:t>2.</a:t>
            </a:r>
            <a:r>
              <a:rPr lang="ru" sz="3500">
                <a:solidFill>
                  <a:srgbClr val="00D2D2"/>
                </a:solidFill>
                <a:latin typeface="Montserrat"/>
                <a:ea typeface="Montserrat"/>
                <a:cs typeface="Montserrat"/>
                <a:sym typeface="Montserrat"/>
              </a:rPr>
              <a:t> </a:t>
            </a:r>
            <a:r>
              <a:rPr lang="ru" sz="3000">
                <a:solidFill>
                  <a:srgbClr val="00D2D2"/>
                </a:solidFill>
                <a:latin typeface="Montserrat"/>
                <a:ea typeface="Montserrat"/>
                <a:cs typeface="Montserrat"/>
                <a:sym typeface="Montserrat"/>
              </a:rPr>
              <a:t>сдвиг в сторону </a:t>
            </a:r>
            <a:endParaRPr sz="30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3000">
                <a:solidFill>
                  <a:srgbClr val="00D2D2"/>
                </a:solidFill>
                <a:latin typeface="Montserrat"/>
                <a:ea typeface="Montserrat"/>
                <a:cs typeface="Montserrat"/>
                <a:sym typeface="Montserrat"/>
              </a:rPr>
              <a:t>     синтеза лейкотриенов</a:t>
            </a:r>
            <a:endParaRPr sz="30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2500">
                <a:solidFill>
                  <a:srgbClr val="999999"/>
                </a:solidFill>
                <a:latin typeface="Montserrat"/>
                <a:ea typeface="Montserrat"/>
                <a:cs typeface="Montserrat"/>
                <a:sym typeface="Montserrat"/>
              </a:rPr>
              <a:t>      (1 пример)</a:t>
            </a:r>
            <a:endParaRPr sz="25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500">
              <a:solidFill>
                <a:srgbClr val="999999"/>
              </a:solidFill>
              <a:latin typeface="Montserrat"/>
              <a:ea typeface="Montserrat"/>
              <a:cs typeface="Montserrat"/>
              <a:sym typeface="Montserrat"/>
            </a:endParaRPr>
          </a:p>
          <a:p>
            <a:pPr indent="0" lvl="0" marL="0" rtl="0" algn="l">
              <a:spcBef>
                <a:spcPts val="0"/>
              </a:spcBef>
              <a:spcAft>
                <a:spcPts val="0"/>
              </a:spcAft>
              <a:buNone/>
            </a:pPr>
            <a:r>
              <a:rPr b="1" lang="ru" sz="3500">
                <a:solidFill>
                  <a:srgbClr val="00D2D2"/>
                </a:solidFill>
                <a:latin typeface="Montserrat"/>
                <a:ea typeface="Montserrat"/>
                <a:cs typeface="Montserrat"/>
                <a:sym typeface="Montserrat"/>
              </a:rPr>
              <a:t>3. </a:t>
            </a:r>
            <a:r>
              <a:rPr lang="ru" sz="3000">
                <a:solidFill>
                  <a:srgbClr val="00D2D2"/>
                </a:solidFill>
                <a:latin typeface="Montserrat"/>
                <a:ea typeface="Montserrat"/>
                <a:cs typeface="Montserrat"/>
                <a:sym typeface="Montserrat"/>
              </a:rPr>
              <a:t>избыток брадикинина</a:t>
            </a:r>
            <a:endParaRPr sz="30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2500">
                <a:solidFill>
                  <a:srgbClr val="999999"/>
                </a:solidFill>
                <a:latin typeface="Montserrat"/>
                <a:ea typeface="Montserrat"/>
                <a:cs typeface="Montserrat"/>
                <a:sym typeface="Montserrat"/>
              </a:rPr>
              <a:t>     (1 пример)</a:t>
            </a:r>
            <a:endParaRPr sz="2500">
              <a:solidFill>
                <a:srgbClr val="999999"/>
              </a:solidFill>
              <a:latin typeface="Montserrat"/>
              <a:ea typeface="Montserrat"/>
              <a:cs typeface="Montserrat"/>
              <a:sym typeface="Montserrat"/>
            </a:endParaRPr>
          </a:p>
        </p:txBody>
      </p:sp>
      <p:sp>
        <p:nvSpPr>
          <p:cNvPr id="3392" name="Google Shape;3392;p157"/>
          <p:cNvSpPr/>
          <p:nvPr/>
        </p:nvSpPr>
        <p:spPr>
          <a:xfrm>
            <a:off x="7434183" y="252401"/>
            <a:ext cx="1323000" cy="1216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3" name="Google Shape;3393;p157"/>
          <p:cNvSpPr/>
          <p:nvPr/>
        </p:nvSpPr>
        <p:spPr>
          <a:xfrm>
            <a:off x="7880233" y="378847"/>
            <a:ext cx="231000" cy="216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4" name="Google Shape;3394;p157"/>
          <p:cNvSpPr/>
          <p:nvPr/>
        </p:nvSpPr>
        <p:spPr>
          <a:xfrm>
            <a:off x="7925040" y="711990"/>
            <a:ext cx="294000" cy="283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5" name="Google Shape;3395;p157"/>
          <p:cNvSpPr/>
          <p:nvPr/>
        </p:nvSpPr>
        <p:spPr>
          <a:xfrm>
            <a:off x="8193246" y="458749"/>
            <a:ext cx="294000" cy="283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6" name="Google Shape;3396;p157"/>
          <p:cNvSpPr/>
          <p:nvPr/>
        </p:nvSpPr>
        <p:spPr>
          <a:xfrm>
            <a:off x="8340488" y="777328"/>
            <a:ext cx="231000" cy="216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7" name="Google Shape;3397;p157"/>
          <p:cNvSpPr/>
          <p:nvPr/>
        </p:nvSpPr>
        <p:spPr>
          <a:xfrm>
            <a:off x="8227391" y="1086633"/>
            <a:ext cx="189000" cy="195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8" name="Google Shape;3398;p157"/>
          <p:cNvSpPr/>
          <p:nvPr/>
        </p:nvSpPr>
        <p:spPr>
          <a:xfrm>
            <a:off x="7892005" y="1071969"/>
            <a:ext cx="294000" cy="262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9" name="Google Shape;3399;p157"/>
          <p:cNvSpPr/>
          <p:nvPr/>
        </p:nvSpPr>
        <p:spPr>
          <a:xfrm>
            <a:off x="7577881" y="561895"/>
            <a:ext cx="294000" cy="283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0" name="Google Shape;3400;p157"/>
          <p:cNvSpPr/>
          <p:nvPr/>
        </p:nvSpPr>
        <p:spPr>
          <a:xfrm>
            <a:off x="7614279" y="920874"/>
            <a:ext cx="231000" cy="216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01" name="Google Shape;3401;p157"/>
          <p:cNvCxnSpPr/>
          <p:nvPr/>
        </p:nvCxnSpPr>
        <p:spPr>
          <a:xfrm>
            <a:off x="8535314" y="376410"/>
            <a:ext cx="168000" cy="216900"/>
          </a:xfrm>
          <a:prstGeom prst="straightConnector1">
            <a:avLst/>
          </a:prstGeom>
          <a:noFill/>
          <a:ln cap="flat" cmpd="sng" w="76200">
            <a:solidFill>
              <a:srgbClr val="00D2D2"/>
            </a:solidFill>
            <a:prstDash val="solid"/>
            <a:round/>
            <a:headEnd len="med" w="med" type="none"/>
            <a:tailEnd len="med" w="med" type="none"/>
          </a:ln>
        </p:spPr>
      </p:cxnSp>
      <p:cxnSp>
        <p:nvCxnSpPr>
          <p:cNvPr id="3402" name="Google Shape;3402;p157"/>
          <p:cNvCxnSpPr/>
          <p:nvPr/>
        </p:nvCxnSpPr>
        <p:spPr>
          <a:xfrm flipH="1" rot="10800000">
            <a:off x="8679298" y="384485"/>
            <a:ext cx="252000" cy="195900"/>
          </a:xfrm>
          <a:prstGeom prst="straightConnector1">
            <a:avLst/>
          </a:prstGeom>
          <a:noFill/>
          <a:ln cap="flat" cmpd="sng" w="76200">
            <a:solidFill>
              <a:srgbClr val="00D2D2"/>
            </a:solidFill>
            <a:prstDash val="solid"/>
            <a:round/>
            <a:headEnd len="med" w="med" type="none"/>
            <a:tailEnd len="med" w="med" type="none"/>
          </a:ln>
        </p:spPr>
      </p:cxnSp>
      <p:grpSp>
        <p:nvGrpSpPr>
          <p:cNvPr id="3403" name="Google Shape;3403;p157"/>
          <p:cNvGrpSpPr/>
          <p:nvPr/>
        </p:nvGrpSpPr>
        <p:grpSpPr>
          <a:xfrm rot="3084427">
            <a:off x="8679316" y="822234"/>
            <a:ext cx="417696" cy="400648"/>
            <a:chOff x="3860525" y="3466725"/>
            <a:chExt cx="354975" cy="338788"/>
          </a:xfrm>
        </p:grpSpPr>
        <p:cxnSp>
          <p:nvCxnSpPr>
            <p:cNvPr id="3404" name="Google Shape;3404;p157"/>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3405" name="Google Shape;3405;p157"/>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3406" name="Google Shape;3406;p157"/>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3407" name="Google Shape;3407;p157"/>
          <p:cNvSpPr/>
          <p:nvPr/>
        </p:nvSpPr>
        <p:spPr>
          <a:xfrm>
            <a:off x="7712896" y="1469209"/>
            <a:ext cx="1029000" cy="9339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8" name="Google Shape;3408;p157"/>
          <p:cNvSpPr/>
          <p:nvPr/>
        </p:nvSpPr>
        <p:spPr>
          <a:xfrm>
            <a:off x="5435525" y="4010575"/>
            <a:ext cx="1406350" cy="1065125"/>
          </a:xfrm>
          <a:prstGeom prst="flowChartPreparation">
            <a:avLst/>
          </a:prstGeom>
          <a:solidFill>
            <a:srgbClr val="9EF9ED"/>
          </a:solidFill>
          <a:ln cap="flat" cmpd="sng" w="38100">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p>
        </p:txBody>
      </p:sp>
      <p:grpSp>
        <p:nvGrpSpPr>
          <p:cNvPr id="3409" name="Google Shape;3409;p157"/>
          <p:cNvGrpSpPr/>
          <p:nvPr/>
        </p:nvGrpSpPr>
        <p:grpSpPr>
          <a:xfrm>
            <a:off x="5780450" y="2667500"/>
            <a:ext cx="2144600" cy="917575"/>
            <a:chOff x="5118700" y="2464200"/>
            <a:chExt cx="2144600" cy="917575"/>
          </a:xfrm>
        </p:grpSpPr>
        <p:cxnSp>
          <p:nvCxnSpPr>
            <p:cNvPr id="3410" name="Google Shape;3410;p157"/>
            <p:cNvCxnSpPr/>
            <p:nvPr/>
          </p:nvCxnSpPr>
          <p:spPr>
            <a:xfrm>
              <a:off x="6198775" y="2464200"/>
              <a:ext cx="7500" cy="558000"/>
            </a:xfrm>
            <a:prstGeom prst="straightConnector1">
              <a:avLst/>
            </a:prstGeom>
            <a:noFill/>
            <a:ln cap="flat" cmpd="sng" w="76200">
              <a:solidFill>
                <a:schemeClr val="dk2"/>
              </a:solidFill>
              <a:prstDash val="solid"/>
              <a:round/>
              <a:headEnd len="med" w="med" type="none"/>
              <a:tailEnd len="med" w="med" type="none"/>
            </a:ln>
          </p:spPr>
        </p:cxnSp>
        <p:cxnSp>
          <p:nvCxnSpPr>
            <p:cNvPr id="3411" name="Google Shape;3411;p157"/>
            <p:cNvCxnSpPr/>
            <p:nvPr/>
          </p:nvCxnSpPr>
          <p:spPr>
            <a:xfrm flipH="1">
              <a:off x="5608675" y="3052825"/>
              <a:ext cx="590100" cy="5100"/>
            </a:xfrm>
            <a:prstGeom prst="straightConnector1">
              <a:avLst/>
            </a:prstGeom>
            <a:noFill/>
            <a:ln cap="flat" cmpd="sng" w="76200">
              <a:solidFill>
                <a:schemeClr val="dk2"/>
              </a:solidFill>
              <a:prstDash val="solid"/>
              <a:round/>
              <a:headEnd len="med" w="med" type="none"/>
              <a:tailEnd len="med" w="med" type="none"/>
            </a:ln>
          </p:spPr>
        </p:cxnSp>
        <p:cxnSp>
          <p:nvCxnSpPr>
            <p:cNvPr id="3412" name="Google Shape;3412;p157"/>
            <p:cNvCxnSpPr/>
            <p:nvPr/>
          </p:nvCxnSpPr>
          <p:spPr>
            <a:xfrm rot="10800000">
              <a:off x="6168575" y="3036463"/>
              <a:ext cx="869100" cy="2100"/>
            </a:xfrm>
            <a:prstGeom prst="straightConnector1">
              <a:avLst/>
            </a:prstGeom>
            <a:noFill/>
            <a:ln cap="flat" cmpd="sng" w="228600">
              <a:solidFill>
                <a:srgbClr val="9EF9ED"/>
              </a:solidFill>
              <a:prstDash val="solid"/>
              <a:round/>
              <a:headEnd len="med" w="med" type="none"/>
              <a:tailEnd len="med" w="med" type="none"/>
            </a:ln>
          </p:spPr>
        </p:cxnSp>
        <p:sp>
          <p:nvSpPr>
            <p:cNvPr id="3413" name="Google Shape;3413;p157"/>
            <p:cNvSpPr/>
            <p:nvPr/>
          </p:nvSpPr>
          <p:spPr>
            <a:xfrm rot="5400000">
              <a:off x="6721800" y="2804875"/>
              <a:ext cx="617700" cy="465300"/>
            </a:xfrm>
            <a:prstGeom prst="triangle">
              <a:avLst>
                <a:gd fmla="val 50000" name="adj"/>
              </a:avLst>
            </a:prstGeom>
            <a:solidFill>
              <a:srgbClr val="9EF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4" name="Google Shape;3414;p157"/>
            <p:cNvSpPr/>
            <p:nvPr/>
          </p:nvSpPr>
          <p:spPr>
            <a:xfrm>
              <a:off x="5118700" y="2728975"/>
              <a:ext cx="590100" cy="652800"/>
            </a:xfrm>
            <a:prstGeom prst="mathMultiply">
              <a:avLst>
                <a:gd fmla="val 23520" name="adj1"/>
              </a:avLst>
            </a:prstGeom>
            <a:solidFill>
              <a:srgbClr val="CC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415" name="Google Shape;3415;p157"/>
          <p:cNvSpPr/>
          <p:nvPr/>
        </p:nvSpPr>
        <p:spPr>
          <a:xfrm>
            <a:off x="6091575" y="4260839"/>
            <a:ext cx="531000" cy="564600"/>
          </a:xfrm>
          <a:prstGeom prst="upArrow">
            <a:avLst>
              <a:gd fmla="val 50000" name="adj1"/>
              <a:gd fmla="val 50000" name="adj2"/>
            </a:avLst>
          </a:prstGeom>
          <a:solidFill>
            <a:schemeClr val="lt1"/>
          </a:solid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pic>
        <p:nvPicPr>
          <p:cNvPr id="3420" name="Google Shape;3420;p158"/>
          <p:cNvPicPr preferRelativeResize="0"/>
          <p:nvPr/>
        </p:nvPicPr>
        <p:blipFill>
          <a:blip r:embed="rId3">
            <a:alphaModFix/>
          </a:blip>
          <a:stretch>
            <a:fillRect/>
          </a:stretch>
        </p:blipFill>
        <p:spPr>
          <a:xfrm>
            <a:off x="366875" y="595925"/>
            <a:ext cx="2116200" cy="3275650"/>
          </a:xfrm>
          <a:prstGeom prst="rect">
            <a:avLst/>
          </a:prstGeom>
          <a:noFill/>
          <a:ln>
            <a:noFill/>
          </a:ln>
        </p:spPr>
      </p:pic>
      <p:sp>
        <p:nvSpPr>
          <p:cNvPr id="3421" name="Google Shape;3421;p158"/>
          <p:cNvSpPr txBox="1"/>
          <p:nvPr/>
        </p:nvSpPr>
        <p:spPr>
          <a:xfrm>
            <a:off x="2986675" y="968050"/>
            <a:ext cx="5844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500">
                <a:solidFill>
                  <a:srgbClr val="999999"/>
                </a:solidFill>
                <a:latin typeface="Montserrat"/>
                <a:ea typeface="Montserrat"/>
                <a:cs typeface="Montserrat"/>
                <a:sym typeface="Montserrat"/>
              </a:rPr>
              <a:t>от морфина снижается артериальное давление</a:t>
            </a:r>
            <a:endParaRPr sz="3500">
              <a:solidFill>
                <a:srgbClr val="999999"/>
              </a:solidFill>
              <a:latin typeface="Montserrat"/>
              <a:ea typeface="Montserrat"/>
              <a:cs typeface="Montserrat"/>
              <a:sym typeface="Montserrat"/>
            </a:endParaRPr>
          </a:p>
        </p:txBody>
      </p:sp>
      <p:sp>
        <p:nvSpPr>
          <p:cNvPr id="3422" name="Google Shape;3422;p158"/>
          <p:cNvSpPr txBox="1"/>
          <p:nvPr/>
        </p:nvSpPr>
        <p:spPr>
          <a:xfrm>
            <a:off x="3421500" y="2855775"/>
            <a:ext cx="483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4100">
                <a:solidFill>
                  <a:srgbClr val="999999"/>
                </a:solidFill>
                <a:latin typeface="Montserrat"/>
                <a:ea typeface="Montserrat"/>
                <a:cs typeface="Montserrat"/>
                <a:sym typeface="Montserrat"/>
              </a:rPr>
              <a:t>почему?</a:t>
            </a:r>
            <a:endParaRPr sz="4100">
              <a:solidFill>
                <a:srgbClr val="999999"/>
              </a:solidFill>
              <a:latin typeface="Montserrat"/>
              <a:ea typeface="Montserrat"/>
              <a:cs typeface="Montserrat"/>
              <a:sym typeface="Montserrat"/>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sp>
        <p:nvSpPr>
          <p:cNvPr id="3427" name="Google Shape;3427;p159"/>
          <p:cNvSpPr/>
          <p:nvPr/>
        </p:nvSpPr>
        <p:spPr>
          <a:xfrm>
            <a:off x="4431750" y="662732"/>
            <a:ext cx="1875300" cy="16983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8" name="Google Shape;3428;p159"/>
          <p:cNvSpPr/>
          <p:nvPr/>
        </p:nvSpPr>
        <p:spPr>
          <a:xfrm>
            <a:off x="5069456" y="837944"/>
            <a:ext cx="328200" cy="291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9" name="Google Shape;3429;p159"/>
          <p:cNvSpPr/>
          <p:nvPr/>
        </p:nvSpPr>
        <p:spPr>
          <a:xfrm>
            <a:off x="5133515" y="1299568"/>
            <a:ext cx="432300" cy="38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0" name="Google Shape;3430;p159"/>
          <p:cNvSpPr/>
          <p:nvPr/>
        </p:nvSpPr>
        <p:spPr>
          <a:xfrm>
            <a:off x="5516963" y="948662"/>
            <a:ext cx="410400" cy="38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1" name="Google Shape;3431;p159"/>
          <p:cNvSpPr/>
          <p:nvPr/>
        </p:nvSpPr>
        <p:spPr>
          <a:xfrm>
            <a:off x="5727471" y="1390106"/>
            <a:ext cx="328200" cy="291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2" name="Google Shape;3432;p159"/>
          <p:cNvSpPr/>
          <p:nvPr/>
        </p:nvSpPr>
        <p:spPr>
          <a:xfrm>
            <a:off x="5565779" y="1818699"/>
            <a:ext cx="279000" cy="261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3" name="Google Shape;3433;p159"/>
          <p:cNvSpPr/>
          <p:nvPr/>
        </p:nvSpPr>
        <p:spPr>
          <a:xfrm>
            <a:off x="5086287" y="1798379"/>
            <a:ext cx="410400" cy="3591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4" name="Google Shape;3434;p159"/>
          <p:cNvSpPr/>
          <p:nvPr/>
        </p:nvSpPr>
        <p:spPr>
          <a:xfrm>
            <a:off x="4637192" y="1091586"/>
            <a:ext cx="432300" cy="38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5" name="Google Shape;3435;p159"/>
          <p:cNvSpPr/>
          <p:nvPr/>
        </p:nvSpPr>
        <p:spPr>
          <a:xfrm>
            <a:off x="4689228" y="1589012"/>
            <a:ext cx="328200" cy="291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36" name="Google Shape;3436;p159"/>
          <p:cNvCxnSpPr/>
          <p:nvPr/>
        </p:nvCxnSpPr>
        <p:spPr>
          <a:xfrm>
            <a:off x="6006008" y="834566"/>
            <a:ext cx="237000" cy="298800"/>
          </a:xfrm>
          <a:prstGeom prst="straightConnector1">
            <a:avLst/>
          </a:prstGeom>
          <a:noFill/>
          <a:ln cap="flat" cmpd="sng" w="76200">
            <a:solidFill>
              <a:srgbClr val="00D2D2"/>
            </a:solidFill>
            <a:prstDash val="solid"/>
            <a:round/>
            <a:headEnd len="med" w="med" type="none"/>
            <a:tailEnd len="med" w="med" type="none"/>
          </a:ln>
        </p:spPr>
      </p:cxnSp>
      <p:cxnSp>
        <p:nvCxnSpPr>
          <p:cNvPr id="3437" name="Google Shape;3437;p159"/>
          <p:cNvCxnSpPr/>
          <p:nvPr/>
        </p:nvCxnSpPr>
        <p:spPr>
          <a:xfrm flipH="1" rot="10800000">
            <a:off x="5970094" y="593471"/>
            <a:ext cx="353400" cy="266400"/>
          </a:xfrm>
          <a:prstGeom prst="straightConnector1">
            <a:avLst/>
          </a:prstGeom>
          <a:noFill/>
          <a:ln cap="flat" cmpd="sng" w="76200">
            <a:solidFill>
              <a:srgbClr val="00D2D2"/>
            </a:solidFill>
            <a:prstDash val="solid"/>
            <a:round/>
            <a:headEnd len="med" w="med" type="none"/>
            <a:tailEnd len="med" w="med" type="none"/>
          </a:ln>
        </p:spPr>
      </p:cxnSp>
      <p:cxnSp>
        <p:nvCxnSpPr>
          <p:cNvPr id="3438" name="Google Shape;3438;p159"/>
          <p:cNvCxnSpPr/>
          <p:nvPr/>
        </p:nvCxnSpPr>
        <p:spPr>
          <a:xfrm flipH="1" rot="10800000">
            <a:off x="6211858" y="860108"/>
            <a:ext cx="367800" cy="257100"/>
          </a:xfrm>
          <a:prstGeom prst="straightConnector1">
            <a:avLst/>
          </a:prstGeom>
          <a:noFill/>
          <a:ln cap="flat" cmpd="sng" w="76200">
            <a:solidFill>
              <a:srgbClr val="00D2D2"/>
            </a:solidFill>
            <a:prstDash val="solid"/>
            <a:round/>
            <a:headEnd len="med" w="med" type="none"/>
            <a:tailEnd len="med" w="med" type="none"/>
          </a:ln>
        </p:spPr>
      </p:cxnSp>
      <p:grpSp>
        <p:nvGrpSpPr>
          <p:cNvPr id="3439" name="Google Shape;3439;p159"/>
          <p:cNvGrpSpPr/>
          <p:nvPr/>
        </p:nvGrpSpPr>
        <p:grpSpPr>
          <a:xfrm rot="3040611">
            <a:off x="6185727" y="1460504"/>
            <a:ext cx="585152" cy="568228"/>
            <a:chOff x="3860525" y="3466725"/>
            <a:chExt cx="354975" cy="338788"/>
          </a:xfrm>
        </p:grpSpPr>
        <p:cxnSp>
          <p:nvCxnSpPr>
            <p:cNvPr id="3440" name="Google Shape;3440;p159"/>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3441" name="Google Shape;3441;p159"/>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3442" name="Google Shape;3442;p159"/>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3443" name="Google Shape;3443;p159"/>
          <p:cNvSpPr/>
          <p:nvPr/>
        </p:nvSpPr>
        <p:spPr>
          <a:xfrm>
            <a:off x="4254104" y="2631995"/>
            <a:ext cx="1468500" cy="12966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4" name="Google Shape;3444;p159">
            <a:hlinkClick/>
          </p:cNvPr>
          <p:cNvSpPr txBox="1"/>
          <p:nvPr>
            <p:ph type="ctrTitle"/>
          </p:nvPr>
        </p:nvSpPr>
        <p:spPr>
          <a:xfrm>
            <a:off x="1512850" y="984875"/>
            <a:ext cx="2299800" cy="6975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2800">
                <a:solidFill>
                  <a:srgbClr val="999999"/>
                </a:solidFill>
                <a:latin typeface="Montserrat"/>
                <a:ea typeface="Montserrat"/>
                <a:cs typeface="Montserrat"/>
                <a:sym typeface="Montserrat"/>
              </a:rPr>
              <a:t>гистамин</a:t>
            </a:r>
            <a:endParaRPr sz="2800">
              <a:solidFill>
                <a:srgbClr val="999999"/>
              </a:solidFill>
              <a:latin typeface="Montserrat"/>
              <a:ea typeface="Montserrat"/>
              <a:cs typeface="Montserrat"/>
              <a:sym typeface="Montserrat"/>
            </a:endParaRPr>
          </a:p>
        </p:txBody>
      </p:sp>
      <p:sp>
        <p:nvSpPr>
          <p:cNvPr id="3445" name="Google Shape;3445;p159">
            <a:hlinkClick/>
          </p:cNvPr>
          <p:cNvSpPr txBox="1"/>
          <p:nvPr>
            <p:ph type="ctrTitle"/>
          </p:nvPr>
        </p:nvSpPr>
        <p:spPr>
          <a:xfrm>
            <a:off x="2017700" y="4488575"/>
            <a:ext cx="5552700" cy="6420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2000">
                <a:solidFill>
                  <a:srgbClr val="999999"/>
                </a:solidFill>
                <a:latin typeface="Montserrat"/>
                <a:ea typeface="Montserrat"/>
                <a:cs typeface="Montserrat"/>
                <a:sym typeface="Montserrat"/>
              </a:rPr>
              <a:t>а также другие механизмы</a:t>
            </a:r>
            <a:endParaRPr sz="2000">
              <a:solidFill>
                <a:srgbClr val="999999"/>
              </a:solidFill>
              <a:latin typeface="Montserrat"/>
              <a:ea typeface="Montserrat"/>
              <a:cs typeface="Montserrat"/>
              <a:sym typeface="Montserrat"/>
            </a:endParaRPr>
          </a:p>
        </p:txBody>
      </p:sp>
      <p:sp>
        <p:nvSpPr>
          <p:cNvPr id="3446" name="Google Shape;3446;p159"/>
          <p:cNvSpPr/>
          <p:nvPr/>
        </p:nvSpPr>
        <p:spPr>
          <a:xfrm>
            <a:off x="3534825" y="1117200"/>
            <a:ext cx="654900" cy="697500"/>
          </a:xfrm>
          <a:prstGeom prst="leftArrow">
            <a:avLst>
              <a:gd fmla="val 50000" name="adj1"/>
              <a:gd fmla="val 50000" name="adj2"/>
            </a:avLst>
          </a:prstGeom>
          <a:solidFill>
            <a:schemeClr val="lt1"/>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7" name="Google Shape;3447;p159">
            <a:hlinkClick/>
          </p:cNvPr>
          <p:cNvSpPr txBox="1"/>
          <p:nvPr>
            <p:ph type="ctrTitle"/>
          </p:nvPr>
        </p:nvSpPr>
        <p:spPr>
          <a:xfrm>
            <a:off x="2154475" y="2784400"/>
            <a:ext cx="2299800" cy="14805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3700">
                <a:solidFill>
                  <a:srgbClr val="999999"/>
                </a:solidFill>
                <a:latin typeface="Montserrat"/>
                <a:ea typeface="Montserrat"/>
                <a:cs typeface="Montserrat"/>
                <a:sym typeface="Montserrat"/>
              </a:rPr>
              <a:t>морфин</a:t>
            </a:r>
            <a:endParaRPr sz="3700">
              <a:solidFill>
                <a:srgbClr val="999999"/>
              </a:solidFill>
              <a:latin typeface="Montserrat"/>
              <a:ea typeface="Montserrat"/>
              <a:cs typeface="Montserrat"/>
              <a:sym typeface="Montserrat"/>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1" name="Shape 3451"/>
        <p:cNvGrpSpPr/>
        <p:nvPr/>
      </p:nvGrpSpPr>
      <p:grpSpPr>
        <a:xfrm>
          <a:off x="0" y="0"/>
          <a:ext cx="0" cy="0"/>
          <a:chOff x="0" y="0"/>
          <a:chExt cx="0" cy="0"/>
        </a:xfrm>
      </p:grpSpPr>
      <p:cxnSp>
        <p:nvCxnSpPr>
          <p:cNvPr id="3452" name="Google Shape;3452;p160"/>
          <p:cNvCxnSpPr>
            <a:stCxn id="3453" idx="1"/>
            <a:endCxn id="3454" idx="3"/>
          </p:cNvCxnSpPr>
          <p:nvPr/>
        </p:nvCxnSpPr>
        <p:spPr>
          <a:xfrm>
            <a:off x="5139025" y="2067825"/>
            <a:ext cx="1522800" cy="1055100"/>
          </a:xfrm>
          <a:prstGeom prst="curvedConnector2">
            <a:avLst/>
          </a:prstGeom>
          <a:noFill/>
          <a:ln cap="flat" cmpd="sng" w="38100">
            <a:solidFill>
              <a:srgbClr val="A0FCA0"/>
            </a:solidFill>
            <a:prstDash val="solid"/>
            <a:round/>
            <a:headEnd len="med" w="med" type="none"/>
            <a:tailEnd len="med" w="med" type="none"/>
          </a:ln>
        </p:spPr>
      </p:cxnSp>
      <p:sp>
        <p:nvSpPr>
          <p:cNvPr id="3455" name="Google Shape;3455;p160"/>
          <p:cNvSpPr/>
          <p:nvPr/>
        </p:nvSpPr>
        <p:spPr>
          <a:xfrm>
            <a:off x="3050" y="3974275"/>
            <a:ext cx="1828500" cy="853800"/>
          </a:xfrm>
          <a:prstGeom prst="rect">
            <a:avLst/>
          </a:prstGeom>
          <a:solidFill>
            <a:srgbClr val="9EF9ED"/>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6" name="Google Shape;3456;p160"/>
          <p:cNvSpPr/>
          <p:nvPr/>
        </p:nvSpPr>
        <p:spPr>
          <a:xfrm rot="-5400000">
            <a:off x="7491850" y="463100"/>
            <a:ext cx="1365600" cy="1085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t>гипотеза</a:t>
            </a:r>
            <a:endParaRPr sz="2100"/>
          </a:p>
        </p:txBody>
      </p:sp>
      <p:sp>
        <p:nvSpPr>
          <p:cNvPr id="3457" name="Google Shape;3457;p160"/>
          <p:cNvSpPr/>
          <p:nvPr/>
        </p:nvSpPr>
        <p:spPr>
          <a:xfrm rot="10800000">
            <a:off x="5263000" y="63575"/>
            <a:ext cx="2228850" cy="555600"/>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8" name="Google Shape;3458;p160"/>
          <p:cNvSpPr/>
          <p:nvPr/>
        </p:nvSpPr>
        <p:spPr>
          <a:xfrm>
            <a:off x="6517850" y="358250"/>
            <a:ext cx="1397100" cy="129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9" name="Google Shape;3459;p160"/>
          <p:cNvSpPr/>
          <p:nvPr/>
        </p:nvSpPr>
        <p:spPr>
          <a:xfrm rot="10800000">
            <a:off x="-778350" y="2376462"/>
            <a:ext cx="3439800" cy="917525"/>
          </a:xfrm>
          <a:prstGeom prst="flowChartMagneticDrum">
            <a:avLst/>
          </a:prstGeom>
          <a:solidFill>
            <a:srgbClr val="33A2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0" name="Google Shape;3460;p160"/>
          <p:cNvSpPr/>
          <p:nvPr/>
        </p:nvSpPr>
        <p:spPr>
          <a:xfrm rot="10800000">
            <a:off x="-797850" y="1108575"/>
            <a:ext cx="3439800" cy="91752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1" name="Google Shape;3461;p160"/>
          <p:cNvSpPr txBox="1"/>
          <p:nvPr>
            <p:ph type="ctrTitle"/>
          </p:nvPr>
        </p:nvSpPr>
        <p:spPr>
          <a:xfrm>
            <a:off x="434250" y="267825"/>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КАРТА</a:t>
            </a:r>
            <a:endParaRPr sz="2500">
              <a:latin typeface="Montserrat"/>
              <a:ea typeface="Montserrat"/>
              <a:cs typeface="Montserrat"/>
              <a:sym typeface="Montserrat"/>
            </a:endParaRPr>
          </a:p>
        </p:txBody>
      </p:sp>
      <p:sp>
        <p:nvSpPr>
          <p:cNvPr id="3462" name="Google Shape;3462;p160"/>
          <p:cNvSpPr txBox="1"/>
          <p:nvPr>
            <p:ph type="ctrTitle"/>
          </p:nvPr>
        </p:nvSpPr>
        <p:spPr>
          <a:xfrm>
            <a:off x="-81000" y="1115963"/>
            <a:ext cx="2589600" cy="7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гиперчувствительность I</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(аллергия)</a:t>
            </a:r>
            <a:endParaRPr sz="1400">
              <a:latin typeface="Montserrat"/>
              <a:ea typeface="Montserrat"/>
              <a:cs typeface="Montserrat"/>
              <a:sym typeface="Montserrat"/>
            </a:endParaRPr>
          </a:p>
        </p:txBody>
      </p:sp>
      <p:sp>
        <p:nvSpPr>
          <p:cNvPr id="3463" name="Google Shape;3463;p160"/>
          <p:cNvSpPr txBox="1"/>
          <p:nvPr>
            <p:ph type="ctrTitle"/>
          </p:nvPr>
        </p:nvSpPr>
        <p:spPr>
          <a:xfrm>
            <a:off x="99450" y="2535213"/>
            <a:ext cx="2493300" cy="6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900">
                <a:solidFill>
                  <a:schemeClr val="lt1"/>
                </a:solidFill>
                <a:latin typeface="Montserrat"/>
                <a:ea typeface="Montserrat"/>
                <a:cs typeface="Montserrat"/>
                <a:sym typeface="Montserrat"/>
              </a:rPr>
              <a:t>гипо</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rPr lang="ru" sz="1900">
                <a:solidFill>
                  <a:schemeClr val="lt1"/>
                </a:solidFill>
                <a:latin typeface="Montserrat"/>
                <a:ea typeface="Montserrat"/>
                <a:cs typeface="Montserrat"/>
                <a:sym typeface="Montserrat"/>
              </a:rPr>
              <a:t>сенсибилизация</a:t>
            </a:r>
            <a:endParaRPr sz="1900">
              <a:solidFill>
                <a:schemeClr val="lt1"/>
              </a:solidFill>
              <a:latin typeface="Montserrat"/>
              <a:ea typeface="Montserrat"/>
              <a:cs typeface="Montserrat"/>
              <a:sym typeface="Montserrat"/>
            </a:endParaRPr>
          </a:p>
        </p:txBody>
      </p:sp>
      <p:sp>
        <p:nvSpPr>
          <p:cNvPr id="3464" name="Google Shape;3464;p160"/>
          <p:cNvSpPr txBox="1"/>
          <p:nvPr>
            <p:ph type="ctrTitle"/>
          </p:nvPr>
        </p:nvSpPr>
        <p:spPr>
          <a:xfrm>
            <a:off x="209975" y="4006375"/>
            <a:ext cx="1478700" cy="78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000">
                <a:latin typeface="Montserrat"/>
                <a:ea typeface="Montserrat"/>
                <a:cs typeface="Montserrat"/>
                <a:sym typeface="Montserrat"/>
              </a:rPr>
              <a:t> псевдо</a:t>
            </a:r>
            <a:endParaRPr sz="2000">
              <a:latin typeface="Montserrat"/>
              <a:ea typeface="Montserrat"/>
              <a:cs typeface="Montserrat"/>
              <a:sym typeface="Montserrat"/>
            </a:endParaRPr>
          </a:p>
          <a:p>
            <a:pPr indent="0" lvl="0" marL="0" rtl="0" algn="l">
              <a:spcBef>
                <a:spcPts val="0"/>
              </a:spcBef>
              <a:spcAft>
                <a:spcPts val="0"/>
              </a:spcAft>
              <a:buNone/>
            </a:pPr>
            <a:r>
              <a:rPr lang="ru" sz="2000">
                <a:latin typeface="Montserrat"/>
                <a:ea typeface="Montserrat"/>
                <a:cs typeface="Montserrat"/>
                <a:sym typeface="Montserrat"/>
              </a:rPr>
              <a:t>аллергия</a:t>
            </a:r>
            <a:endParaRPr sz="2000">
              <a:latin typeface="Montserrat"/>
              <a:ea typeface="Montserrat"/>
              <a:cs typeface="Montserrat"/>
              <a:sym typeface="Montserrat"/>
            </a:endParaRPr>
          </a:p>
        </p:txBody>
      </p:sp>
      <p:cxnSp>
        <p:nvCxnSpPr>
          <p:cNvPr id="3465" name="Google Shape;3465;p160"/>
          <p:cNvCxnSpPr>
            <a:stCxn id="3455" idx="3"/>
            <a:endCxn id="3466" idx="1"/>
          </p:cNvCxnSpPr>
          <p:nvPr/>
        </p:nvCxnSpPr>
        <p:spPr>
          <a:xfrm>
            <a:off x="1831550" y="4401175"/>
            <a:ext cx="1058400" cy="423600"/>
          </a:xfrm>
          <a:prstGeom prst="curvedConnector3">
            <a:avLst>
              <a:gd fmla="val 40318" name="adj1"/>
            </a:avLst>
          </a:prstGeom>
          <a:noFill/>
          <a:ln cap="flat" cmpd="sng" w="38100">
            <a:solidFill>
              <a:srgbClr val="B6C8CE"/>
            </a:solidFill>
            <a:prstDash val="solid"/>
            <a:round/>
            <a:headEnd len="med" w="med" type="none"/>
            <a:tailEnd len="med" w="med" type="none"/>
          </a:ln>
        </p:spPr>
      </p:cxnSp>
      <p:cxnSp>
        <p:nvCxnSpPr>
          <p:cNvPr id="3467" name="Google Shape;3467;p160"/>
          <p:cNvCxnSpPr>
            <a:stCxn id="3455" idx="3"/>
            <a:endCxn id="3468" idx="1"/>
          </p:cNvCxnSpPr>
          <p:nvPr/>
        </p:nvCxnSpPr>
        <p:spPr>
          <a:xfrm flipH="1" rot="10800000">
            <a:off x="1831550" y="4230475"/>
            <a:ext cx="677100" cy="170700"/>
          </a:xfrm>
          <a:prstGeom prst="curvedConnector3">
            <a:avLst>
              <a:gd fmla="val 49996" name="adj1"/>
            </a:avLst>
          </a:prstGeom>
          <a:noFill/>
          <a:ln cap="flat" cmpd="sng" w="38100">
            <a:solidFill>
              <a:srgbClr val="B6C8CE"/>
            </a:solidFill>
            <a:prstDash val="solid"/>
            <a:round/>
            <a:headEnd len="med" w="med" type="none"/>
            <a:tailEnd len="med" w="med" type="none"/>
          </a:ln>
        </p:spPr>
      </p:cxnSp>
      <p:sp>
        <p:nvSpPr>
          <p:cNvPr id="3453" name="Google Shape;3453;p160"/>
          <p:cNvSpPr/>
          <p:nvPr/>
        </p:nvSpPr>
        <p:spPr>
          <a:xfrm rot="10800000">
            <a:off x="3002000" y="1724375"/>
            <a:ext cx="2137025" cy="686900"/>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69" name="Google Shape;3469;p160"/>
          <p:cNvCxnSpPr>
            <a:stCxn id="3470" idx="1"/>
            <a:endCxn id="3471" idx="2"/>
          </p:cNvCxnSpPr>
          <p:nvPr/>
        </p:nvCxnSpPr>
        <p:spPr>
          <a:xfrm flipH="1" rot="10800000">
            <a:off x="5868875" y="1005663"/>
            <a:ext cx="715200" cy="102900"/>
          </a:xfrm>
          <a:prstGeom prst="curvedConnector3">
            <a:avLst>
              <a:gd fmla="val 50004" name="adj1"/>
            </a:avLst>
          </a:prstGeom>
          <a:noFill/>
          <a:ln cap="flat" cmpd="sng" w="38100">
            <a:solidFill>
              <a:srgbClr val="A0FCA0"/>
            </a:solidFill>
            <a:prstDash val="solid"/>
            <a:round/>
            <a:headEnd len="med" w="med" type="none"/>
            <a:tailEnd len="med" w="med" type="none"/>
          </a:ln>
        </p:spPr>
      </p:cxnSp>
      <p:sp>
        <p:nvSpPr>
          <p:cNvPr id="3470" name="Google Shape;3470;p160"/>
          <p:cNvSpPr/>
          <p:nvPr/>
        </p:nvSpPr>
        <p:spPr>
          <a:xfrm rot="10800000">
            <a:off x="3925925" y="833325"/>
            <a:ext cx="1942950" cy="55047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2" name="Google Shape;3472;p160"/>
          <p:cNvSpPr txBox="1"/>
          <p:nvPr>
            <p:ph type="ctrTitle"/>
          </p:nvPr>
        </p:nvSpPr>
        <p:spPr>
          <a:xfrm>
            <a:off x="3183663" y="19017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rgbClr val="666666"/>
                </a:solidFill>
                <a:latin typeface="Montserrat"/>
                <a:ea typeface="Montserrat"/>
                <a:cs typeface="Montserrat"/>
                <a:sym typeface="Montserrat"/>
              </a:rPr>
              <a:t>изменения в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результате</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a:t>
            </a:r>
            <a:r>
              <a:rPr b="1" lang="ru" sz="1200">
                <a:solidFill>
                  <a:srgbClr val="666666"/>
                </a:solidFill>
                <a:latin typeface="Montserrat"/>
                <a:ea typeface="Montserrat"/>
                <a:cs typeface="Montserrat"/>
                <a:sym typeface="Montserrat"/>
              </a:rPr>
              <a:t>1</a:t>
            </a:r>
            <a:r>
              <a:rPr lang="ru" sz="1200">
                <a:solidFill>
                  <a:srgbClr val="666666"/>
                </a:solidFill>
                <a:latin typeface="Montserrat"/>
                <a:ea typeface="Montserrat"/>
                <a:cs typeface="Montserrat"/>
                <a:sym typeface="Montserrat"/>
              </a:rPr>
              <a:t> стадии</a:t>
            </a:r>
            <a:endParaRPr sz="1200">
              <a:solidFill>
                <a:srgbClr val="666666"/>
              </a:solidFill>
              <a:latin typeface="Montserrat"/>
              <a:ea typeface="Montserrat"/>
              <a:cs typeface="Montserrat"/>
              <a:sym typeface="Montserrat"/>
            </a:endParaRPr>
          </a:p>
        </p:txBody>
      </p:sp>
      <p:sp>
        <p:nvSpPr>
          <p:cNvPr id="3473" name="Google Shape;3473;p160"/>
          <p:cNvSpPr/>
          <p:nvPr/>
        </p:nvSpPr>
        <p:spPr>
          <a:xfrm rot="10800000">
            <a:off x="3051563" y="61912"/>
            <a:ext cx="2083725" cy="558925"/>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4" name="Google Shape;3474;p160"/>
          <p:cNvSpPr txBox="1"/>
          <p:nvPr>
            <p:ph type="ctrTitle"/>
          </p:nvPr>
        </p:nvSpPr>
        <p:spPr>
          <a:xfrm>
            <a:off x="3121888" y="81750"/>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аллергии из 2-х частей</a:t>
            </a:r>
            <a:endParaRPr sz="1100">
              <a:latin typeface="Montserrat"/>
              <a:ea typeface="Montserrat"/>
              <a:cs typeface="Montserrat"/>
              <a:sym typeface="Montserrat"/>
            </a:endParaRPr>
          </a:p>
        </p:txBody>
      </p:sp>
      <p:sp>
        <p:nvSpPr>
          <p:cNvPr id="3475" name="Google Shape;3475;p160"/>
          <p:cNvSpPr txBox="1"/>
          <p:nvPr>
            <p:ph type="ctrTitle"/>
          </p:nvPr>
        </p:nvSpPr>
        <p:spPr>
          <a:xfrm>
            <a:off x="5199425" y="146449"/>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аллергена, виды, примеры</a:t>
            </a:r>
            <a:endParaRPr sz="1100">
              <a:latin typeface="Montserrat"/>
              <a:ea typeface="Montserrat"/>
              <a:cs typeface="Montserrat"/>
              <a:sym typeface="Montserrat"/>
            </a:endParaRPr>
          </a:p>
        </p:txBody>
      </p:sp>
      <p:sp>
        <p:nvSpPr>
          <p:cNvPr id="3476" name="Google Shape;3476;p160"/>
          <p:cNvSpPr/>
          <p:nvPr/>
        </p:nvSpPr>
        <p:spPr>
          <a:xfrm rot="10800000">
            <a:off x="2944250" y="3259475"/>
            <a:ext cx="1252100" cy="545700"/>
          </a:xfrm>
          <a:prstGeom prst="flowChartMagneticDrum">
            <a:avLst/>
          </a:prstGeom>
          <a:solidFill>
            <a:srgbClr val="33A2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77" name="Google Shape;3477;p160"/>
          <p:cNvCxnSpPr>
            <a:stCxn id="3470" idx="4"/>
            <a:endCxn id="3460" idx="1"/>
          </p:cNvCxnSpPr>
          <p:nvPr/>
        </p:nvCxnSpPr>
        <p:spPr>
          <a:xfrm flipH="1">
            <a:off x="2641925" y="1108563"/>
            <a:ext cx="1284000" cy="458700"/>
          </a:xfrm>
          <a:prstGeom prst="curvedConnector3">
            <a:avLst>
              <a:gd fmla="val 49999" name="adj1"/>
            </a:avLst>
          </a:prstGeom>
          <a:noFill/>
          <a:ln cap="flat" cmpd="sng" w="38100">
            <a:solidFill>
              <a:srgbClr val="BBFFBB"/>
            </a:solidFill>
            <a:prstDash val="solid"/>
            <a:round/>
            <a:headEnd len="med" w="med" type="none"/>
            <a:tailEnd len="med" w="med" type="none"/>
          </a:ln>
        </p:spPr>
      </p:cxnSp>
      <p:cxnSp>
        <p:nvCxnSpPr>
          <p:cNvPr id="3478" name="Google Shape;3478;p160"/>
          <p:cNvCxnSpPr>
            <a:stCxn id="3473" idx="4"/>
            <a:endCxn id="3460" idx="1"/>
          </p:cNvCxnSpPr>
          <p:nvPr/>
        </p:nvCxnSpPr>
        <p:spPr>
          <a:xfrm flipH="1">
            <a:off x="2642063" y="341375"/>
            <a:ext cx="409500" cy="1226100"/>
          </a:xfrm>
          <a:prstGeom prst="curvedConnector3">
            <a:avLst>
              <a:gd fmla="val 50014" name="adj1"/>
            </a:avLst>
          </a:prstGeom>
          <a:noFill/>
          <a:ln cap="flat" cmpd="sng" w="38100">
            <a:solidFill>
              <a:srgbClr val="EFEFEF"/>
            </a:solidFill>
            <a:prstDash val="solid"/>
            <a:round/>
            <a:headEnd len="med" w="med" type="none"/>
            <a:tailEnd len="med" w="med" type="none"/>
          </a:ln>
        </p:spPr>
      </p:cxnSp>
      <p:cxnSp>
        <p:nvCxnSpPr>
          <p:cNvPr id="3479" name="Google Shape;3479;p160"/>
          <p:cNvCxnSpPr>
            <a:stCxn id="3459" idx="1"/>
            <a:endCxn id="3476" idx="4"/>
          </p:cNvCxnSpPr>
          <p:nvPr/>
        </p:nvCxnSpPr>
        <p:spPr>
          <a:xfrm>
            <a:off x="2661450" y="2835225"/>
            <a:ext cx="282900" cy="697200"/>
          </a:xfrm>
          <a:prstGeom prst="curvedConnector3">
            <a:avLst>
              <a:gd fmla="val 49982" name="adj1"/>
            </a:avLst>
          </a:prstGeom>
          <a:noFill/>
          <a:ln cap="flat" cmpd="sng" w="38100">
            <a:solidFill>
              <a:srgbClr val="33A293"/>
            </a:solidFill>
            <a:prstDash val="solid"/>
            <a:round/>
            <a:headEnd len="med" w="med" type="none"/>
            <a:tailEnd len="med" w="med" type="none"/>
          </a:ln>
        </p:spPr>
      </p:cxnSp>
      <p:sp>
        <p:nvSpPr>
          <p:cNvPr id="3471" name="Google Shape;3471;p160"/>
          <p:cNvSpPr/>
          <p:nvPr/>
        </p:nvSpPr>
        <p:spPr>
          <a:xfrm>
            <a:off x="6584138" y="410750"/>
            <a:ext cx="1264500" cy="1189800"/>
          </a:xfrm>
          <a:prstGeom prst="ellipse">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80" name="Google Shape;3480;p160"/>
          <p:cNvCxnSpPr>
            <a:stCxn id="3453" idx="1"/>
          </p:cNvCxnSpPr>
          <p:nvPr/>
        </p:nvCxnSpPr>
        <p:spPr>
          <a:xfrm flipH="1" rot="10800000">
            <a:off x="5139025" y="1437225"/>
            <a:ext cx="1871100" cy="630600"/>
          </a:xfrm>
          <a:prstGeom prst="curvedConnector3">
            <a:avLst>
              <a:gd fmla="val 50000" name="adj1"/>
            </a:avLst>
          </a:prstGeom>
          <a:noFill/>
          <a:ln cap="flat" cmpd="sng" w="38100">
            <a:solidFill>
              <a:srgbClr val="A0FCA0"/>
            </a:solidFill>
            <a:prstDash val="solid"/>
            <a:round/>
            <a:headEnd len="med" w="med" type="none"/>
            <a:tailEnd len="med" w="med" type="none"/>
          </a:ln>
        </p:spPr>
      </p:cxnSp>
      <p:cxnSp>
        <p:nvCxnSpPr>
          <p:cNvPr id="3481" name="Google Shape;3481;p160"/>
          <p:cNvCxnSpPr>
            <a:stCxn id="3453" idx="1"/>
            <a:endCxn id="3482" idx="4"/>
          </p:cNvCxnSpPr>
          <p:nvPr/>
        </p:nvCxnSpPr>
        <p:spPr>
          <a:xfrm>
            <a:off x="5139025" y="2067825"/>
            <a:ext cx="1657200" cy="362700"/>
          </a:xfrm>
          <a:prstGeom prst="curvedConnector3">
            <a:avLst>
              <a:gd fmla="val 49999" name="adj1"/>
            </a:avLst>
          </a:prstGeom>
          <a:noFill/>
          <a:ln cap="flat" cmpd="sng" w="38100">
            <a:solidFill>
              <a:srgbClr val="A0FCA0"/>
            </a:solidFill>
            <a:prstDash val="solid"/>
            <a:round/>
            <a:headEnd len="med" w="med" type="none"/>
            <a:tailEnd len="med" w="med" type="none"/>
          </a:ln>
        </p:spPr>
      </p:cxnSp>
      <p:cxnSp>
        <p:nvCxnSpPr>
          <p:cNvPr id="3483" name="Google Shape;3483;p160"/>
          <p:cNvCxnSpPr/>
          <p:nvPr/>
        </p:nvCxnSpPr>
        <p:spPr>
          <a:xfrm flipH="1" rot="-5400000">
            <a:off x="7552615" y="3075945"/>
            <a:ext cx="600000" cy="168000"/>
          </a:xfrm>
          <a:prstGeom prst="curvedConnector3">
            <a:avLst>
              <a:gd fmla="val 50000" name="adj1"/>
            </a:avLst>
          </a:prstGeom>
          <a:noFill/>
          <a:ln cap="flat" cmpd="sng" w="38100">
            <a:solidFill>
              <a:srgbClr val="00D2D2"/>
            </a:solidFill>
            <a:prstDash val="solid"/>
            <a:round/>
            <a:headEnd len="med" w="med" type="none"/>
            <a:tailEnd len="med" w="med" type="none"/>
          </a:ln>
        </p:spPr>
      </p:cxnSp>
      <p:sp>
        <p:nvSpPr>
          <p:cNvPr id="3484" name="Google Shape;3484;p160"/>
          <p:cNvSpPr txBox="1"/>
          <p:nvPr>
            <p:ph type="ctrTitle"/>
          </p:nvPr>
        </p:nvSpPr>
        <p:spPr>
          <a:xfrm>
            <a:off x="6729550" y="788475"/>
            <a:ext cx="10113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начало</a:t>
            </a:r>
            <a:endParaRPr sz="1400">
              <a:latin typeface="Montserrat"/>
              <a:ea typeface="Montserrat"/>
              <a:cs typeface="Montserrat"/>
              <a:sym typeface="Montserrat"/>
            </a:endParaRPr>
          </a:p>
        </p:txBody>
      </p:sp>
      <p:sp>
        <p:nvSpPr>
          <p:cNvPr id="3485" name="Google Shape;3485;p160"/>
          <p:cNvSpPr/>
          <p:nvPr/>
        </p:nvSpPr>
        <p:spPr>
          <a:xfrm rot="-5400000">
            <a:off x="4837475" y="2553225"/>
            <a:ext cx="933900" cy="5640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300"/>
              <a:t>гипотеза</a:t>
            </a:r>
            <a:endParaRPr sz="1300"/>
          </a:p>
        </p:txBody>
      </p:sp>
      <p:sp>
        <p:nvSpPr>
          <p:cNvPr id="3486" name="Google Shape;3486;p160"/>
          <p:cNvSpPr/>
          <p:nvPr/>
        </p:nvSpPr>
        <p:spPr>
          <a:xfrm>
            <a:off x="3013038" y="2430550"/>
            <a:ext cx="2113776" cy="659826"/>
          </a:xfrm>
          <a:prstGeom prst="flowChartTerminator">
            <a:avLst/>
          </a:prstGeom>
          <a:solidFill>
            <a:srgbClr val="33A29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700"/>
          </a:p>
        </p:txBody>
      </p:sp>
      <p:sp>
        <p:nvSpPr>
          <p:cNvPr id="3487" name="Google Shape;3487;p160"/>
          <p:cNvSpPr txBox="1"/>
          <p:nvPr>
            <p:ph type="ctrTitle"/>
          </p:nvPr>
        </p:nvSpPr>
        <p:spPr>
          <a:xfrm>
            <a:off x="3945388" y="892688"/>
            <a:ext cx="19431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названия стадий</a:t>
            </a:r>
            <a:endParaRPr sz="1400">
              <a:latin typeface="Montserrat"/>
              <a:ea typeface="Montserrat"/>
              <a:cs typeface="Montserrat"/>
              <a:sym typeface="Montserrat"/>
            </a:endParaRPr>
          </a:p>
        </p:txBody>
      </p:sp>
      <p:sp>
        <p:nvSpPr>
          <p:cNvPr id="3488" name="Google Shape;3488;p160"/>
          <p:cNvSpPr txBox="1"/>
          <p:nvPr>
            <p:ph type="ctrTitle"/>
          </p:nvPr>
        </p:nvSpPr>
        <p:spPr>
          <a:xfrm>
            <a:off x="3103600" y="2512663"/>
            <a:ext cx="1929300" cy="5655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 изменения после </a:t>
            </a:r>
            <a:endParaRPr sz="1200">
              <a:solidFill>
                <a:schemeClr val="lt1"/>
              </a:solidFill>
              <a:latin typeface="Montserrat"/>
              <a:ea typeface="Montserrat"/>
              <a:cs typeface="Montserrat"/>
              <a:sym typeface="Montserrat"/>
            </a:endParaRPr>
          </a:p>
          <a:p>
            <a:pPr indent="0" lvl="0" marL="0" rtl="0" algn="r">
              <a:spcBef>
                <a:spcPts val="0"/>
              </a:spcBef>
              <a:spcAft>
                <a:spcPts val="0"/>
              </a:spcAft>
              <a:buNone/>
            </a:pPr>
            <a:r>
              <a:rPr lang="ru" sz="1200">
                <a:solidFill>
                  <a:schemeClr val="lt1"/>
                </a:solidFill>
                <a:latin typeface="Montserrat"/>
                <a:ea typeface="Montserrat"/>
                <a:cs typeface="Montserrat"/>
                <a:sym typeface="Montserrat"/>
              </a:rPr>
              <a:t>гипосенсибилизации</a:t>
            </a:r>
            <a:endParaRPr sz="1200">
              <a:solidFill>
                <a:schemeClr val="lt1"/>
              </a:solidFill>
              <a:latin typeface="Montserrat"/>
              <a:ea typeface="Montserrat"/>
              <a:cs typeface="Montserrat"/>
              <a:sym typeface="Montserrat"/>
            </a:endParaRPr>
          </a:p>
        </p:txBody>
      </p:sp>
      <p:sp>
        <p:nvSpPr>
          <p:cNvPr id="3489" name="Google Shape;3489;p160"/>
          <p:cNvSpPr txBox="1"/>
          <p:nvPr>
            <p:ph type="ctrTitle"/>
          </p:nvPr>
        </p:nvSpPr>
        <p:spPr>
          <a:xfrm>
            <a:off x="2799300" y="3403000"/>
            <a:ext cx="15420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описание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200">
                <a:solidFill>
                  <a:schemeClr val="lt1"/>
                </a:solidFill>
                <a:latin typeface="Montserrat"/>
                <a:ea typeface="Montserrat"/>
                <a:cs typeface="Montserrat"/>
                <a:sym typeface="Montserrat"/>
              </a:rPr>
              <a:t>метода</a:t>
            </a:r>
            <a:endParaRPr sz="1200">
              <a:solidFill>
                <a:schemeClr val="lt1"/>
              </a:solidFill>
              <a:latin typeface="Montserrat"/>
              <a:ea typeface="Montserrat"/>
              <a:cs typeface="Montserrat"/>
              <a:sym typeface="Montserrat"/>
            </a:endParaRPr>
          </a:p>
        </p:txBody>
      </p:sp>
      <p:sp>
        <p:nvSpPr>
          <p:cNvPr id="3490" name="Google Shape;3490;p160"/>
          <p:cNvSpPr txBox="1"/>
          <p:nvPr>
            <p:ph type="ctrTitle"/>
          </p:nvPr>
        </p:nvSpPr>
        <p:spPr>
          <a:xfrm>
            <a:off x="6892450" y="2120450"/>
            <a:ext cx="8973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solidFill>
                  <a:schemeClr val="lt1"/>
                </a:solidFill>
                <a:latin typeface="Montserrat"/>
                <a:ea typeface="Montserrat"/>
                <a:cs typeface="Montserrat"/>
                <a:sym typeface="Montserrat"/>
              </a:rPr>
              <a:t>2 </a:t>
            </a:r>
            <a:endParaRPr sz="14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400">
                <a:solidFill>
                  <a:schemeClr val="lt1"/>
                </a:solidFill>
                <a:latin typeface="Montserrat"/>
                <a:ea typeface="Montserrat"/>
                <a:cs typeface="Montserrat"/>
                <a:sym typeface="Montserrat"/>
              </a:rPr>
              <a:t>стадия</a:t>
            </a:r>
            <a:endParaRPr sz="1400">
              <a:solidFill>
                <a:schemeClr val="lt1"/>
              </a:solidFill>
              <a:latin typeface="Montserrat"/>
              <a:ea typeface="Montserrat"/>
              <a:cs typeface="Montserrat"/>
              <a:sym typeface="Montserrat"/>
            </a:endParaRPr>
          </a:p>
        </p:txBody>
      </p:sp>
      <p:sp>
        <p:nvSpPr>
          <p:cNvPr id="3491" name="Google Shape;3491;p160"/>
          <p:cNvSpPr txBox="1"/>
          <p:nvPr>
            <p:ph type="ctrTitle"/>
          </p:nvPr>
        </p:nvSpPr>
        <p:spPr>
          <a:xfrm>
            <a:off x="7789750" y="1786400"/>
            <a:ext cx="7698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3492" name="Google Shape;3492;p160"/>
          <p:cNvSpPr txBox="1"/>
          <p:nvPr>
            <p:ph type="ctrTitle"/>
          </p:nvPr>
        </p:nvSpPr>
        <p:spPr>
          <a:xfrm>
            <a:off x="7947400" y="2295575"/>
            <a:ext cx="769800" cy="2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3493" name="Google Shape;3493;p160"/>
          <p:cNvSpPr txBox="1"/>
          <p:nvPr>
            <p:ph type="ctrTitle"/>
          </p:nvPr>
        </p:nvSpPr>
        <p:spPr>
          <a:xfrm>
            <a:off x="8274725" y="2670150"/>
            <a:ext cx="403800" cy="2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3466" name="Google Shape;3466;p160"/>
          <p:cNvSpPr/>
          <p:nvPr/>
        </p:nvSpPr>
        <p:spPr>
          <a:xfrm>
            <a:off x="2889813" y="4568675"/>
            <a:ext cx="17235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8" name="Google Shape;3468;p160"/>
          <p:cNvSpPr/>
          <p:nvPr/>
        </p:nvSpPr>
        <p:spPr>
          <a:xfrm>
            <a:off x="2508600" y="3974275"/>
            <a:ext cx="16302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4" name="Google Shape;3494;p160"/>
          <p:cNvSpPr txBox="1"/>
          <p:nvPr>
            <p:ph type="ctrTitle"/>
          </p:nvPr>
        </p:nvSpPr>
        <p:spPr>
          <a:xfrm>
            <a:off x="2889825" y="4621625"/>
            <a:ext cx="1723500" cy="4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1700">
                <a:latin typeface="Montserrat"/>
                <a:ea typeface="Montserrat"/>
                <a:cs typeface="Montserrat"/>
                <a:sym typeface="Montserrat"/>
              </a:rPr>
              <a:t>3 механизма</a:t>
            </a:r>
            <a:endParaRPr sz="1700">
              <a:latin typeface="Montserrat"/>
              <a:ea typeface="Montserrat"/>
              <a:cs typeface="Montserrat"/>
              <a:sym typeface="Montserrat"/>
            </a:endParaRPr>
          </a:p>
        </p:txBody>
      </p:sp>
      <p:sp>
        <p:nvSpPr>
          <p:cNvPr id="3495" name="Google Shape;3495;p160"/>
          <p:cNvSpPr txBox="1"/>
          <p:nvPr>
            <p:ph type="ctrTitle"/>
          </p:nvPr>
        </p:nvSpPr>
        <p:spPr>
          <a:xfrm>
            <a:off x="2491175" y="4006375"/>
            <a:ext cx="1723500" cy="5124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2 отличия </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от аллергии</a:t>
            </a:r>
            <a:endParaRPr sz="1400">
              <a:latin typeface="Montserrat"/>
              <a:ea typeface="Montserrat"/>
              <a:cs typeface="Montserrat"/>
              <a:sym typeface="Montserrat"/>
            </a:endParaRPr>
          </a:p>
        </p:txBody>
      </p:sp>
      <p:grpSp>
        <p:nvGrpSpPr>
          <p:cNvPr id="3496" name="Google Shape;3496;p160"/>
          <p:cNvGrpSpPr/>
          <p:nvPr/>
        </p:nvGrpSpPr>
        <p:grpSpPr>
          <a:xfrm rot="1995357">
            <a:off x="5520779" y="2938511"/>
            <a:ext cx="1118257" cy="2013251"/>
            <a:chOff x="5671600" y="3047241"/>
            <a:chExt cx="1025125" cy="1877958"/>
          </a:xfrm>
        </p:grpSpPr>
        <p:sp>
          <p:nvSpPr>
            <p:cNvPr id="3454" name="Google Shape;3454;p160"/>
            <p:cNvSpPr/>
            <p:nvPr/>
          </p:nvSpPr>
          <p:spPr>
            <a:xfrm rot="-5400000">
              <a:off x="5284330" y="3577386"/>
              <a:ext cx="1877958" cy="817668"/>
            </a:xfrm>
            <a:prstGeom prst="flowChartTerminator">
              <a:avLst/>
            </a:prstGeom>
            <a:solidFill>
              <a:srgbClr val="BBFFB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p:txBody>
        </p:sp>
        <p:cxnSp>
          <p:nvCxnSpPr>
            <p:cNvPr id="3497" name="Google Shape;3497;p160"/>
            <p:cNvCxnSpPr/>
            <p:nvPr/>
          </p:nvCxnSpPr>
          <p:spPr>
            <a:xfrm flipH="1" rot="8783910">
              <a:off x="6299429" y="3283223"/>
              <a:ext cx="376753" cy="124916"/>
            </a:xfrm>
            <a:prstGeom prst="straightConnector1">
              <a:avLst/>
            </a:prstGeom>
            <a:noFill/>
            <a:ln cap="flat" cmpd="sng" w="76200">
              <a:solidFill>
                <a:schemeClr val="lt1"/>
              </a:solidFill>
              <a:prstDash val="solid"/>
              <a:round/>
              <a:headEnd len="med" w="med" type="none"/>
              <a:tailEnd len="med" w="med" type="none"/>
            </a:ln>
          </p:spPr>
        </p:cxnSp>
        <p:cxnSp>
          <p:nvCxnSpPr>
            <p:cNvPr id="3498" name="Google Shape;3498;p160"/>
            <p:cNvCxnSpPr/>
            <p:nvPr/>
          </p:nvCxnSpPr>
          <p:spPr>
            <a:xfrm rot="-2012767">
              <a:off x="6519851" y="4407673"/>
              <a:ext cx="99347" cy="318904"/>
            </a:xfrm>
            <a:prstGeom prst="straightConnector1">
              <a:avLst/>
            </a:prstGeom>
            <a:noFill/>
            <a:ln cap="flat" cmpd="sng" w="76200">
              <a:solidFill>
                <a:schemeClr val="lt1"/>
              </a:solidFill>
              <a:prstDash val="solid"/>
              <a:round/>
              <a:headEnd len="med" w="med" type="none"/>
              <a:tailEnd len="med" w="med" type="none"/>
            </a:ln>
          </p:spPr>
        </p:cxnSp>
        <p:cxnSp>
          <p:nvCxnSpPr>
            <p:cNvPr id="3499" name="Google Shape;3499;p160"/>
            <p:cNvCxnSpPr/>
            <p:nvPr/>
          </p:nvCxnSpPr>
          <p:spPr>
            <a:xfrm flipH="1" rot="10800000">
              <a:off x="5671600" y="4469425"/>
              <a:ext cx="332700" cy="270000"/>
            </a:xfrm>
            <a:prstGeom prst="straightConnector1">
              <a:avLst/>
            </a:prstGeom>
            <a:noFill/>
            <a:ln cap="flat" cmpd="sng" w="76200">
              <a:solidFill>
                <a:schemeClr val="lt1"/>
              </a:solidFill>
              <a:prstDash val="solid"/>
              <a:round/>
              <a:headEnd len="med" w="med" type="none"/>
              <a:tailEnd len="med" w="med" type="none"/>
            </a:ln>
          </p:spPr>
        </p:cxnSp>
        <p:cxnSp>
          <p:nvCxnSpPr>
            <p:cNvPr id="3500" name="Google Shape;3500;p160"/>
            <p:cNvCxnSpPr/>
            <p:nvPr/>
          </p:nvCxnSpPr>
          <p:spPr>
            <a:xfrm rot="-2014893">
              <a:off x="5936489" y="3101352"/>
              <a:ext cx="43932" cy="359354"/>
            </a:xfrm>
            <a:prstGeom prst="straightConnector1">
              <a:avLst/>
            </a:prstGeom>
            <a:noFill/>
            <a:ln cap="flat" cmpd="sng" w="76200">
              <a:solidFill>
                <a:schemeClr val="lt1"/>
              </a:solidFill>
              <a:prstDash val="solid"/>
              <a:round/>
              <a:headEnd len="med" w="med" type="none"/>
              <a:tailEnd len="med" w="med" type="none"/>
            </a:ln>
          </p:spPr>
        </p:cxnSp>
        <p:sp>
          <p:nvSpPr>
            <p:cNvPr id="3501" name="Google Shape;3501;p160"/>
            <p:cNvSpPr/>
            <p:nvPr/>
          </p:nvSpPr>
          <p:spPr>
            <a:xfrm rot="-5400000">
              <a:off x="5590157" y="3728715"/>
              <a:ext cx="1266300" cy="511218"/>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2200"/>
                <a:t>Атопия</a:t>
              </a:r>
              <a:endParaRPr sz="2200"/>
            </a:p>
          </p:txBody>
        </p:sp>
      </p:grpSp>
      <p:cxnSp>
        <p:nvCxnSpPr>
          <p:cNvPr id="3502" name="Google Shape;3502;p160"/>
          <p:cNvCxnSpPr>
            <a:stCxn id="3459" idx="1"/>
            <a:endCxn id="3488" idx="1"/>
          </p:cNvCxnSpPr>
          <p:nvPr/>
        </p:nvCxnSpPr>
        <p:spPr>
          <a:xfrm flipH="1" rot="10800000">
            <a:off x="2661450" y="2795325"/>
            <a:ext cx="442200" cy="39900"/>
          </a:xfrm>
          <a:prstGeom prst="curvedConnector3">
            <a:avLst>
              <a:gd fmla="val 49994" name="adj1"/>
            </a:avLst>
          </a:prstGeom>
          <a:noFill/>
          <a:ln cap="flat" cmpd="sng" w="38100">
            <a:solidFill>
              <a:srgbClr val="33A293"/>
            </a:solidFill>
            <a:prstDash val="solid"/>
            <a:round/>
            <a:headEnd len="med" w="med" type="none"/>
            <a:tailEnd len="med" w="med" type="none"/>
          </a:ln>
        </p:spPr>
      </p:cxnSp>
      <p:sp>
        <p:nvSpPr>
          <p:cNvPr id="3503" name="Google Shape;3503;p160"/>
          <p:cNvSpPr/>
          <p:nvPr/>
        </p:nvSpPr>
        <p:spPr>
          <a:xfrm>
            <a:off x="7586975" y="3392725"/>
            <a:ext cx="1208400" cy="11508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4" name="Google Shape;3504;p160"/>
          <p:cNvSpPr/>
          <p:nvPr/>
        </p:nvSpPr>
        <p:spPr>
          <a:xfrm>
            <a:off x="7019950" y="4362900"/>
            <a:ext cx="769800" cy="700800"/>
          </a:xfrm>
          <a:prstGeom prst="ellipse">
            <a:avLst/>
          </a:prstGeom>
          <a:solidFill>
            <a:schemeClr val="lt1"/>
          </a:solidFill>
          <a:ln cap="flat" cmpd="sng" w="114300">
            <a:solidFill>
              <a:srgbClr val="BB62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5" name="Google Shape;3505;p160"/>
          <p:cNvSpPr txBox="1"/>
          <p:nvPr>
            <p:ph type="ctrTitle"/>
          </p:nvPr>
        </p:nvSpPr>
        <p:spPr>
          <a:xfrm>
            <a:off x="7384888" y="4330213"/>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ru" sz="1200">
                <a:solidFill>
                  <a:srgbClr val="666666"/>
                </a:solidFill>
                <a:latin typeface="Montserrat"/>
                <a:ea typeface="Montserrat"/>
                <a:cs typeface="Montserrat"/>
                <a:sym typeface="Montserrat"/>
              </a:rPr>
              <a:t>3</a:t>
            </a:r>
            <a:r>
              <a:rPr lang="ru" sz="1200">
                <a:solidFill>
                  <a:srgbClr val="666666"/>
                </a:solidFill>
                <a:latin typeface="Montserrat"/>
                <a:ea typeface="Montserrat"/>
                <a:cs typeface="Montserrat"/>
                <a:sym typeface="Montserrat"/>
              </a:rPr>
              <a:t> стадия</a:t>
            </a:r>
            <a:endParaRPr sz="1200">
              <a:solidFill>
                <a:srgbClr val="666666"/>
              </a:solidFill>
              <a:latin typeface="Montserrat"/>
              <a:ea typeface="Montserrat"/>
              <a:cs typeface="Montserrat"/>
              <a:sym typeface="Montserrat"/>
            </a:endParaRPr>
          </a:p>
        </p:txBody>
      </p:sp>
      <p:sp>
        <p:nvSpPr>
          <p:cNvPr id="3482" name="Google Shape;3482;p160"/>
          <p:cNvSpPr/>
          <p:nvPr/>
        </p:nvSpPr>
        <p:spPr>
          <a:xfrm rot="10800000">
            <a:off x="6796181" y="2001036"/>
            <a:ext cx="1487668" cy="858910"/>
          </a:xfrm>
          <a:prstGeom prst="flowChartMagneticDrum">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6" name="Google Shape;3506;p160"/>
          <p:cNvSpPr/>
          <p:nvPr/>
        </p:nvSpPr>
        <p:spPr>
          <a:xfrm>
            <a:off x="7694238" y="1901750"/>
            <a:ext cx="1038366" cy="406512"/>
          </a:xfrm>
          <a:prstGeom prst="flowChartTerminator">
            <a:avLst/>
          </a:prstGeom>
          <a:solidFill>
            <a:srgbClr val="00D2D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7" name="Google Shape;3507;p160"/>
          <p:cNvSpPr/>
          <p:nvPr/>
        </p:nvSpPr>
        <p:spPr>
          <a:xfrm>
            <a:off x="7846638" y="2227338"/>
            <a:ext cx="1038366" cy="406512"/>
          </a:xfrm>
          <a:prstGeom prst="flowChartTerminator">
            <a:avLst/>
          </a:prstGeom>
          <a:solidFill>
            <a:srgbClr val="279D9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8" name="Google Shape;3508;p160"/>
          <p:cNvSpPr/>
          <p:nvPr/>
        </p:nvSpPr>
        <p:spPr>
          <a:xfrm>
            <a:off x="8080738" y="2556725"/>
            <a:ext cx="1038366" cy="406512"/>
          </a:xfrm>
          <a:prstGeom prst="flowChartTerminator">
            <a:avLst/>
          </a:prstGeom>
          <a:solidFill>
            <a:srgbClr val="C970E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509" name="Google Shape;3509;p160"/>
          <p:cNvGrpSpPr/>
          <p:nvPr/>
        </p:nvGrpSpPr>
        <p:grpSpPr>
          <a:xfrm>
            <a:off x="8717205" y="2547006"/>
            <a:ext cx="511752" cy="512384"/>
            <a:chOff x="9259050" y="2714075"/>
            <a:chExt cx="473100" cy="462900"/>
          </a:xfrm>
        </p:grpSpPr>
        <p:sp>
          <p:nvSpPr>
            <p:cNvPr id="3510" name="Google Shape;3510;p160"/>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1" name="Google Shape;3511;p160"/>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3512" name="Google Shape;3512;p160"/>
            <p:cNvCxnSpPr>
              <a:stCxn id="3511"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3513" name="Google Shape;3513;p160"/>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3514" name="Google Shape;3514;p160"/>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3515" name="Google Shape;3515;p160"/>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3516" name="Google Shape;3516;p160"/>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3517" name="Google Shape;3517;p160"/>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3518" name="Google Shape;3518;p160"/>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3519" name="Google Shape;3519;p160"/>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3520" name="Google Shape;3520;p160"/>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3521" name="Google Shape;3521;p160"/>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3522" name="Google Shape;3522;p160"/>
          <p:cNvSpPr txBox="1"/>
          <p:nvPr>
            <p:ph type="ctrTitle"/>
          </p:nvPr>
        </p:nvSpPr>
        <p:spPr>
          <a:xfrm>
            <a:off x="6364613" y="20411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ru" sz="1200">
                <a:solidFill>
                  <a:schemeClr val="lt1"/>
                </a:solidFill>
                <a:latin typeface="Montserrat"/>
                <a:ea typeface="Montserrat"/>
                <a:cs typeface="Montserrat"/>
                <a:sym typeface="Montserrat"/>
              </a:rPr>
              <a:t>2</a:t>
            </a:r>
            <a:r>
              <a:rPr lang="ru" sz="1200">
                <a:solidFill>
                  <a:schemeClr val="lt1"/>
                </a:solidFill>
                <a:latin typeface="Montserrat"/>
                <a:ea typeface="Montserrat"/>
                <a:cs typeface="Montserrat"/>
                <a:sym typeface="Montserrat"/>
              </a:rPr>
              <a:t> стадия</a:t>
            </a:r>
            <a:endParaRPr sz="1200">
              <a:solidFill>
                <a:schemeClr val="lt1"/>
              </a:solidFill>
              <a:latin typeface="Montserrat"/>
              <a:ea typeface="Montserrat"/>
              <a:cs typeface="Montserrat"/>
              <a:sym typeface="Montserrat"/>
            </a:endParaRPr>
          </a:p>
        </p:txBody>
      </p:sp>
      <p:sp>
        <p:nvSpPr>
          <p:cNvPr id="3523" name="Google Shape;3523;p160"/>
          <p:cNvSpPr txBox="1"/>
          <p:nvPr>
            <p:ph type="ctrTitle"/>
          </p:nvPr>
        </p:nvSpPr>
        <p:spPr>
          <a:xfrm>
            <a:off x="7984525" y="185642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3524" name="Google Shape;3524;p160"/>
          <p:cNvSpPr txBox="1"/>
          <p:nvPr>
            <p:ph type="ctrTitle"/>
          </p:nvPr>
        </p:nvSpPr>
        <p:spPr>
          <a:xfrm>
            <a:off x="8149700" y="2199950"/>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3525" name="Google Shape;3525;p160"/>
          <p:cNvSpPr txBox="1"/>
          <p:nvPr>
            <p:ph type="ctrTitle"/>
          </p:nvPr>
        </p:nvSpPr>
        <p:spPr>
          <a:xfrm>
            <a:off x="8247725" y="255187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3526" name="Google Shape;3526;p160"/>
          <p:cNvSpPr/>
          <p:nvPr/>
        </p:nvSpPr>
        <p:spPr>
          <a:xfrm>
            <a:off x="3257700" y="2067825"/>
            <a:ext cx="625200" cy="57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7" name="Google Shape;3527;p160"/>
          <p:cNvSpPr txBox="1"/>
          <p:nvPr>
            <p:ph type="ctrTitle"/>
          </p:nvPr>
        </p:nvSpPr>
        <p:spPr>
          <a:xfrm>
            <a:off x="3306350" y="2126975"/>
            <a:ext cx="442200" cy="502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2500">
                <a:latin typeface="Montserrat"/>
                <a:ea typeface="Montserrat"/>
                <a:cs typeface="Montserrat"/>
                <a:sym typeface="Montserrat"/>
              </a:rPr>
              <a:t>4</a:t>
            </a:r>
            <a:endParaRPr sz="2500">
              <a:latin typeface="Montserrat"/>
              <a:ea typeface="Montserrat"/>
              <a:cs typeface="Montserrat"/>
              <a:sym typeface="Montserrat"/>
            </a:endParaRPr>
          </a:p>
        </p:txBody>
      </p:sp>
      <p:sp>
        <p:nvSpPr>
          <p:cNvPr id="3528" name="Google Shape;3528;p160"/>
          <p:cNvSpPr/>
          <p:nvPr/>
        </p:nvSpPr>
        <p:spPr>
          <a:xfrm rot="3387075">
            <a:off x="3277247" y="1170952"/>
            <a:ext cx="236137" cy="185714"/>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3529" name="Google Shape;3529;p160"/>
          <p:cNvSpPr/>
          <p:nvPr/>
        </p:nvSpPr>
        <p:spPr>
          <a:xfrm rot="4274559">
            <a:off x="6118348" y="968542"/>
            <a:ext cx="236036" cy="185660"/>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3530" name="Google Shape;3530;p160"/>
          <p:cNvSpPr/>
          <p:nvPr/>
        </p:nvSpPr>
        <p:spPr>
          <a:xfrm rot="-7111054">
            <a:off x="5849488" y="1743681"/>
            <a:ext cx="236266" cy="185652"/>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3531" name="Google Shape;3531;p160"/>
          <p:cNvSpPr/>
          <p:nvPr/>
        </p:nvSpPr>
        <p:spPr>
          <a:xfrm rot="5391264">
            <a:off x="6522262" y="2337411"/>
            <a:ext cx="236101" cy="186000"/>
          </a:xfrm>
          <a:prstGeom prst="triangle">
            <a:avLst>
              <a:gd fmla="val 50000" name="adj"/>
            </a:avLst>
          </a:prstGeom>
          <a:solidFill>
            <a:srgbClr val="A0FCA0"/>
          </a:solidFill>
          <a:ln cap="flat" cmpd="sng" w="9525">
            <a:solidFill>
              <a:srgbClr val="A0FC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28"/>
          <p:cNvPicPr preferRelativeResize="0"/>
          <p:nvPr/>
        </p:nvPicPr>
        <p:blipFill>
          <a:blip r:embed="rId3">
            <a:alphaModFix/>
          </a:blip>
          <a:stretch>
            <a:fillRect/>
          </a:stretch>
        </p:blipFill>
        <p:spPr>
          <a:xfrm>
            <a:off x="2600550" y="2988563"/>
            <a:ext cx="1522100" cy="2029500"/>
          </a:xfrm>
          <a:prstGeom prst="rect">
            <a:avLst/>
          </a:prstGeom>
          <a:noFill/>
          <a:ln>
            <a:noFill/>
          </a:ln>
        </p:spPr>
      </p:pic>
      <p:sp>
        <p:nvSpPr>
          <p:cNvPr id="310" name="Google Shape;310;p28"/>
          <p:cNvSpPr txBox="1"/>
          <p:nvPr>
            <p:ph type="ctrTitle"/>
          </p:nvPr>
        </p:nvSpPr>
        <p:spPr>
          <a:xfrm>
            <a:off x="50725" y="381000"/>
            <a:ext cx="8747100" cy="34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2800">
                <a:latin typeface="Montserrat"/>
                <a:ea typeface="Montserrat"/>
                <a:cs typeface="Montserrat"/>
                <a:sym typeface="Montserrat"/>
              </a:rPr>
              <a:t>Перекрестные аллергены</a:t>
            </a:r>
            <a:endParaRPr sz="28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914400" rtl="0" algn="l">
              <a:spcBef>
                <a:spcPts val="0"/>
              </a:spcBef>
              <a:spcAft>
                <a:spcPts val="0"/>
              </a:spcAft>
              <a:buNone/>
            </a:pPr>
            <a:r>
              <a:rPr lang="ru" sz="2000">
                <a:latin typeface="Montserrat"/>
                <a:ea typeface="Montserrat"/>
                <a:cs typeface="Montserrat"/>
                <a:sym typeface="Montserrat"/>
              </a:rPr>
              <a:t>примеры: </a:t>
            </a:r>
            <a:endParaRPr sz="2000">
              <a:latin typeface="Montserrat"/>
              <a:ea typeface="Montserrat"/>
              <a:cs typeface="Montserrat"/>
              <a:sym typeface="Montserrat"/>
            </a:endParaRPr>
          </a:p>
          <a:p>
            <a:pPr indent="0" lvl="0" marL="914400" rtl="0" algn="l">
              <a:spcBef>
                <a:spcPts val="0"/>
              </a:spcBef>
              <a:spcAft>
                <a:spcPts val="0"/>
              </a:spcAft>
              <a:buNone/>
            </a:pPr>
            <a:r>
              <a:t/>
            </a:r>
            <a:endParaRPr sz="2000">
              <a:latin typeface="Montserrat"/>
              <a:ea typeface="Montserrat"/>
              <a:cs typeface="Montserrat"/>
              <a:sym typeface="Montserrat"/>
            </a:endParaRPr>
          </a:p>
          <a:p>
            <a:pPr indent="0" lvl="0" marL="914400" rtl="0" algn="l">
              <a:spcBef>
                <a:spcPts val="0"/>
              </a:spcBef>
              <a:spcAft>
                <a:spcPts val="0"/>
              </a:spcAft>
              <a:buNone/>
            </a:pPr>
            <a:r>
              <a:rPr lang="ru" sz="2000">
                <a:latin typeface="Montserrat"/>
                <a:ea typeface="Montserrat"/>
                <a:cs typeface="Montserrat"/>
                <a:sym typeface="Montserrat"/>
              </a:rPr>
              <a:t>- бета-лактамы (пенициллины цефалоспорины)</a:t>
            </a:r>
            <a:endParaRPr sz="2000">
              <a:latin typeface="Montserrat"/>
              <a:ea typeface="Montserrat"/>
              <a:cs typeface="Montserrat"/>
              <a:sym typeface="Montserrat"/>
            </a:endParaRPr>
          </a:p>
          <a:p>
            <a:pPr indent="0" lvl="0" marL="914400" rtl="0" algn="l">
              <a:spcBef>
                <a:spcPts val="0"/>
              </a:spcBef>
              <a:spcAft>
                <a:spcPts val="0"/>
              </a:spcAft>
              <a:buNone/>
            </a:pPr>
            <a:r>
              <a:rPr lang="ru" sz="2000">
                <a:latin typeface="Montserrat"/>
                <a:ea typeface="Montserrat"/>
                <a:cs typeface="Montserrat"/>
                <a:sym typeface="Montserrat"/>
              </a:rPr>
              <a:t>- латекс и многие растения</a:t>
            </a:r>
            <a:endParaRPr sz="2000">
              <a:latin typeface="Montserrat"/>
              <a:ea typeface="Montserrat"/>
              <a:cs typeface="Montserrat"/>
              <a:sym typeface="Montserrat"/>
            </a:endParaRPr>
          </a:p>
        </p:txBody>
      </p:sp>
      <p:pic>
        <p:nvPicPr>
          <p:cNvPr id="311" name="Google Shape;311;p28"/>
          <p:cNvPicPr preferRelativeResize="0"/>
          <p:nvPr/>
        </p:nvPicPr>
        <p:blipFill>
          <a:blip r:embed="rId4">
            <a:alphaModFix/>
          </a:blip>
          <a:stretch>
            <a:fillRect/>
          </a:stretch>
        </p:blipFill>
        <p:spPr>
          <a:xfrm>
            <a:off x="1087446" y="3271096"/>
            <a:ext cx="1464400" cy="1464425"/>
          </a:xfrm>
          <a:prstGeom prst="rect">
            <a:avLst/>
          </a:prstGeom>
          <a:noFill/>
          <a:ln>
            <a:noFill/>
          </a:ln>
        </p:spPr>
      </p:pic>
      <p:pic>
        <p:nvPicPr>
          <p:cNvPr id="312" name="Google Shape;312;p28"/>
          <p:cNvPicPr preferRelativeResize="0"/>
          <p:nvPr/>
        </p:nvPicPr>
        <p:blipFill rotWithShape="1">
          <a:blip r:embed="rId5">
            <a:alphaModFix/>
          </a:blip>
          <a:srcRect b="0" l="0" r="19380" t="0"/>
          <a:stretch/>
        </p:blipFill>
        <p:spPr>
          <a:xfrm>
            <a:off x="4184262" y="3242088"/>
            <a:ext cx="1841574" cy="1522274"/>
          </a:xfrm>
          <a:prstGeom prst="rect">
            <a:avLst/>
          </a:prstGeom>
          <a:noFill/>
          <a:ln>
            <a:noFill/>
          </a:ln>
        </p:spPr>
      </p:pic>
      <p:pic>
        <p:nvPicPr>
          <p:cNvPr id="313" name="Google Shape;313;p28"/>
          <p:cNvPicPr preferRelativeResize="0"/>
          <p:nvPr/>
        </p:nvPicPr>
        <p:blipFill>
          <a:blip r:embed="rId6">
            <a:alphaModFix/>
          </a:blip>
          <a:stretch>
            <a:fillRect/>
          </a:stretch>
        </p:blipFill>
        <p:spPr>
          <a:xfrm>
            <a:off x="6087450" y="3242175"/>
            <a:ext cx="1522100" cy="152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9"/>
          <p:cNvSpPr/>
          <p:nvPr/>
        </p:nvSpPr>
        <p:spPr>
          <a:xfrm>
            <a:off x="4024650" y="196100"/>
            <a:ext cx="4628700" cy="4137000"/>
          </a:xfrm>
          <a:prstGeom prst="ellipse">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29"/>
          <p:cNvSpPr txBox="1"/>
          <p:nvPr>
            <p:ph type="ctrTitle"/>
          </p:nvPr>
        </p:nvSpPr>
        <p:spPr>
          <a:xfrm>
            <a:off x="1462297" y="1699150"/>
            <a:ext cx="7137300" cy="19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9000">
                <a:latin typeface="Montserrat"/>
                <a:ea typeface="Montserrat"/>
                <a:cs typeface="Montserrat"/>
                <a:sym typeface="Montserrat"/>
              </a:rPr>
              <a:t>начало</a:t>
            </a:r>
            <a:endParaRPr sz="90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0"/>
          <p:cNvPicPr preferRelativeResize="0"/>
          <p:nvPr/>
        </p:nvPicPr>
        <p:blipFill>
          <a:blip r:embed="rId3">
            <a:alphaModFix/>
          </a:blip>
          <a:stretch>
            <a:fillRect/>
          </a:stretch>
        </p:blipFill>
        <p:spPr>
          <a:xfrm>
            <a:off x="2452975" y="0"/>
            <a:ext cx="6288374" cy="4704150"/>
          </a:xfrm>
          <a:prstGeom prst="rect">
            <a:avLst/>
          </a:prstGeom>
          <a:noFill/>
          <a:ln>
            <a:noFill/>
          </a:ln>
        </p:spPr>
      </p:pic>
      <p:sp>
        <p:nvSpPr>
          <p:cNvPr id="325" name="Google Shape;325;p30"/>
          <p:cNvSpPr txBox="1"/>
          <p:nvPr/>
        </p:nvSpPr>
        <p:spPr>
          <a:xfrm>
            <a:off x="36000" y="1356225"/>
            <a:ext cx="3000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333333"/>
                </a:solidFill>
                <a:highlight>
                  <a:srgbClr val="FFFFFF"/>
                </a:highlight>
                <a:latin typeface="Montserrat"/>
                <a:ea typeface="Montserrat"/>
                <a:cs typeface="Montserrat"/>
                <a:sym typeface="Montserrat"/>
              </a:rPr>
              <a:t>Антигенпрезентирующая </a:t>
            </a:r>
            <a:endParaRPr>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ru">
                <a:solidFill>
                  <a:srgbClr val="333333"/>
                </a:solidFill>
                <a:highlight>
                  <a:srgbClr val="FFFFFF"/>
                </a:highlight>
                <a:latin typeface="Montserrat"/>
                <a:ea typeface="Montserrat"/>
                <a:cs typeface="Montserrat"/>
                <a:sym typeface="Montserrat"/>
              </a:rPr>
              <a:t>клетка (АПК)</a:t>
            </a:r>
            <a:endParaRPr>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333333"/>
              </a:solidFill>
              <a:highlight>
                <a:srgbClr val="FFFFFF"/>
              </a:highlight>
              <a:latin typeface="Montserrat"/>
              <a:ea typeface="Montserrat"/>
              <a:cs typeface="Montserrat"/>
              <a:sym typeface="Montserrat"/>
            </a:endParaRPr>
          </a:p>
          <a:p>
            <a:pPr indent="-98425" lvl="0" marL="179999" rtl="0" algn="l">
              <a:spcBef>
                <a:spcPts val="0"/>
              </a:spcBef>
              <a:spcAft>
                <a:spcPts val="0"/>
              </a:spcAft>
              <a:buClr>
                <a:srgbClr val="333333"/>
              </a:buClr>
              <a:buSzPts val="1400"/>
              <a:buFont typeface="Montserrat"/>
              <a:buChar char="●"/>
            </a:pPr>
            <a:r>
              <a:rPr lang="ru">
                <a:solidFill>
                  <a:srgbClr val="333333"/>
                </a:solidFill>
                <a:highlight>
                  <a:srgbClr val="FFFFFF"/>
                </a:highlight>
                <a:latin typeface="Montserrat"/>
                <a:ea typeface="Montserrat"/>
                <a:cs typeface="Montserrat"/>
                <a:sym typeface="Montserrat"/>
              </a:rPr>
              <a:t>дендритная клетка - DC </a:t>
            </a:r>
            <a:endParaRPr>
              <a:solidFill>
                <a:srgbClr val="33333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rPr lang="ru">
                <a:solidFill>
                  <a:srgbClr val="333333"/>
                </a:solidFill>
                <a:highlight>
                  <a:srgbClr val="FFFFFF"/>
                </a:highlight>
                <a:latin typeface="Montserrat"/>
                <a:ea typeface="Montserrat"/>
                <a:cs typeface="Montserrat"/>
                <a:sym typeface="Montserrat"/>
              </a:rPr>
              <a:t>(на этом рисунке)</a:t>
            </a:r>
            <a:endParaRPr>
              <a:solidFill>
                <a:srgbClr val="33333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333333"/>
              </a:solidFill>
              <a:highlight>
                <a:srgbClr val="FFFFFF"/>
              </a:highlight>
              <a:latin typeface="Montserrat"/>
              <a:ea typeface="Montserrat"/>
              <a:cs typeface="Montserrat"/>
              <a:sym typeface="Montserrat"/>
            </a:endParaRPr>
          </a:p>
          <a:p>
            <a:pPr indent="-98425" lvl="0" marL="179999" rtl="0" algn="l">
              <a:spcBef>
                <a:spcPts val="0"/>
              </a:spcBef>
              <a:spcAft>
                <a:spcPts val="0"/>
              </a:spcAft>
              <a:buClr>
                <a:srgbClr val="333333"/>
              </a:buClr>
              <a:buSzPts val="1400"/>
              <a:buFont typeface="Montserrat"/>
              <a:buChar char="●"/>
            </a:pPr>
            <a:r>
              <a:rPr lang="ru">
                <a:solidFill>
                  <a:srgbClr val="333333"/>
                </a:solidFill>
                <a:highlight>
                  <a:srgbClr val="FFFFFF"/>
                </a:highlight>
                <a:latin typeface="Montserrat"/>
                <a:ea typeface="Montserrat"/>
                <a:cs typeface="Montserrat"/>
                <a:sym typeface="Montserrat"/>
              </a:rPr>
              <a:t>макрофаг</a:t>
            </a:r>
            <a:endParaRPr>
              <a:solidFill>
                <a:srgbClr val="333333"/>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a:solidFill>
                <a:srgbClr val="333333"/>
              </a:solidFill>
              <a:highlight>
                <a:srgbClr val="FFFFFF"/>
              </a:highlight>
              <a:latin typeface="Montserrat"/>
              <a:ea typeface="Montserrat"/>
              <a:cs typeface="Montserrat"/>
              <a:sym typeface="Montserrat"/>
            </a:endParaRPr>
          </a:p>
          <a:p>
            <a:pPr indent="-98425" lvl="0" marL="179999" rtl="0" algn="l">
              <a:spcBef>
                <a:spcPts val="0"/>
              </a:spcBef>
              <a:spcAft>
                <a:spcPts val="0"/>
              </a:spcAft>
              <a:buClr>
                <a:srgbClr val="333333"/>
              </a:buClr>
              <a:buSzPts val="1400"/>
              <a:buFont typeface="Montserrat"/>
              <a:buChar char="●"/>
            </a:pPr>
            <a:r>
              <a:rPr lang="ru">
                <a:solidFill>
                  <a:srgbClr val="333333"/>
                </a:solidFill>
                <a:highlight>
                  <a:srgbClr val="FFFFFF"/>
                </a:highlight>
                <a:latin typeface="Montserrat"/>
                <a:ea typeface="Montserrat"/>
                <a:cs typeface="Montserrat"/>
                <a:sym typeface="Montserrat"/>
              </a:rPr>
              <a:t>В-лимфоцит</a:t>
            </a:r>
            <a:endParaRPr>
              <a:solidFill>
                <a:srgbClr val="333333"/>
              </a:solidFill>
              <a:highlight>
                <a:srgbClr val="FFFFFF"/>
              </a:highlight>
              <a:latin typeface="Montserrat"/>
              <a:ea typeface="Montserrat"/>
              <a:cs typeface="Montserrat"/>
              <a:sym typeface="Montserrat"/>
            </a:endParaRPr>
          </a:p>
        </p:txBody>
      </p:sp>
      <p:sp>
        <p:nvSpPr>
          <p:cNvPr id="326" name="Google Shape;326;p30"/>
          <p:cNvSpPr txBox="1"/>
          <p:nvPr/>
        </p:nvSpPr>
        <p:spPr>
          <a:xfrm>
            <a:off x="2749525" y="3340300"/>
            <a:ext cx="24759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ru" sz="1200">
                <a:solidFill>
                  <a:srgbClr val="333333"/>
                </a:solidFill>
                <a:latin typeface="Montserrat"/>
                <a:ea typeface="Montserrat"/>
                <a:cs typeface="Montserrat"/>
                <a:sym typeface="Montserrat"/>
              </a:rPr>
              <a:t>внутри </a:t>
            </a:r>
            <a:endParaRPr sz="1200">
              <a:solidFill>
                <a:srgbClr val="333333"/>
              </a:solidFill>
              <a:latin typeface="Montserrat"/>
              <a:ea typeface="Montserrat"/>
              <a:cs typeface="Montserrat"/>
              <a:sym typeface="Montserrat"/>
            </a:endParaRPr>
          </a:p>
          <a:p>
            <a:pPr indent="0" lvl="0" marL="457200" rtl="0" algn="l">
              <a:spcBef>
                <a:spcPts val="0"/>
              </a:spcBef>
              <a:spcAft>
                <a:spcPts val="0"/>
              </a:spcAft>
              <a:buNone/>
            </a:pPr>
            <a:r>
              <a:rPr lang="ru" sz="1200">
                <a:solidFill>
                  <a:srgbClr val="333333"/>
                </a:solidFill>
                <a:latin typeface="Montserrat"/>
                <a:ea typeface="Montserrat"/>
                <a:cs typeface="Montserrat"/>
                <a:sym typeface="Montserrat"/>
              </a:rPr>
              <a:t>происходит</a:t>
            </a:r>
            <a:endParaRPr sz="1200">
              <a:solidFill>
                <a:srgbClr val="333333"/>
              </a:solidFill>
              <a:latin typeface="Montserrat"/>
              <a:ea typeface="Montserrat"/>
              <a:cs typeface="Montserrat"/>
              <a:sym typeface="Montserrat"/>
            </a:endParaRPr>
          </a:p>
        </p:txBody>
      </p:sp>
      <p:sp>
        <p:nvSpPr>
          <p:cNvPr id="327" name="Google Shape;327;p30"/>
          <p:cNvSpPr txBox="1"/>
          <p:nvPr/>
        </p:nvSpPr>
        <p:spPr>
          <a:xfrm>
            <a:off x="2541650" y="4225800"/>
            <a:ext cx="2431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ru" sz="1500">
                <a:solidFill>
                  <a:srgbClr val="333333"/>
                </a:solidFill>
                <a:highlight>
                  <a:srgbClr val="FFFFFF"/>
                </a:highlight>
                <a:latin typeface="Montserrat"/>
                <a:ea typeface="Montserrat"/>
                <a:cs typeface="Montserrat"/>
                <a:sym typeface="Montserrat"/>
              </a:rPr>
              <a:t>процессинг (расщепление)</a:t>
            </a:r>
            <a:endParaRPr sz="1500">
              <a:solidFill>
                <a:srgbClr val="333333"/>
              </a:solidFill>
              <a:highlight>
                <a:srgbClr val="FFFFFF"/>
              </a:highlight>
              <a:latin typeface="Montserrat"/>
              <a:ea typeface="Montserrat"/>
              <a:cs typeface="Montserrat"/>
              <a:sym typeface="Montserrat"/>
            </a:endParaRPr>
          </a:p>
        </p:txBody>
      </p:sp>
      <p:grpSp>
        <p:nvGrpSpPr>
          <p:cNvPr id="328" name="Google Shape;328;p30"/>
          <p:cNvGrpSpPr/>
          <p:nvPr/>
        </p:nvGrpSpPr>
        <p:grpSpPr>
          <a:xfrm>
            <a:off x="3035998" y="3856145"/>
            <a:ext cx="1552314" cy="1552298"/>
            <a:chOff x="422750" y="400700"/>
            <a:chExt cx="529800" cy="487500"/>
          </a:xfrm>
        </p:grpSpPr>
        <p:sp>
          <p:nvSpPr>
            <p:cNvPr id="329" name="Google Shape;329;p30"/>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30"/>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3C78D8"/>
                  </a:solidFill>
                </a:rPr>
                <a:t>?</a:t>
              </a:r>
              <a:endParaRPr sz="7200">
                <a:solidFill>
                  <a:srgbClr val="3C78D8"/>
                </a:solidFill>
              </a:endParaRPr>
            </a:p>
          </p:txBody>
        </p:sp>
      </p:grpSp>
      <p:grpSp>
        <p:nvGrpSpPr>
          <p:cNvPr id="331" name="Google Shape;331;p30"/>
          <p:cNvGrpSpPr/>
          <p:nvPr/>
        </p:nvGrpSpPr>
        <p:grpSpPr>
          <a:xfrm>
            <a:off x="-411527" y="1356220"/>
            <a:ext cx="3104628" cy="3104644"/>
            <a:chOff x="422750" y="400700"/>
            <a:chExt cx="529800" cy="487500"/>
          </a:xfrm>
        </p:grpSpPr>
        <p:sp>
          <p:nvSpPr>
            <p:cNvPr id="332" name="Google Shape;332;p30"/>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30"/>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0">
                  <a:solidFill>
                    <a:srgbClr val="3C78D8"/>
                  </a:solidFill>
                </a:rPr>
                <a:t>?</a:t>
              </a:r>
              <a:endParaRPr sz="12000">
                <a:solidFill>
                  <a:srgbClr val="3C78D8"/>
                </a:solidFill>
              </a:endParaRPr>
            </a:p>
          </p:txBody>
        </p:sp>
      </p:grpSp>
      <p:sp>
        <p:nvSpPr>
          <p:cNvPr id="334" name="Google Shape;334;p30"/>
          <p:cNvSpPr txBox="1"/>
          <p:nvPr/>
        </p:nvSpPr>
        <p:spPr>
          <a:xfrm>
            <a:off x="4178025" y="4225800"/>
            <a:ext cx="21180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ru" sz="1200">
                <a:solidFill>
                  <a:srgbClr val="333333"/>
                </a:solidFill>
                <a:latin typeface="Montserrat"/>
                <a:ea typeface="Montserrat"/>
                <a:cs typeface="Montserrat"/>
                <a:sym typeface="Montserrat"/>
              </a:rPr>
              <a:t>и отщепляется</a:t>
            </a:r>
            <a:endParaRPr sz="1200">
              <a:solidFill>
                <a:srgbClr val="333333"/>
              </a:solidFill>
              <a:latin typeface="Montserrat"/>
              <a:ea typeface="Montserrat"/>
              <a:cs typeface="Montserrat"/>
              <a:sym typeface="Montserrat"/>
            </a:endParaRPr>
          </a:p>
        </p:txBody>
      </p:sp>
      <p:grpSp>
        <p:nvGrpSpPr>
          <p:cNvPr id="335" name="Google Shape;335;p30"/>
          <p:cNvGrpSpPr/>
          <p:nvPr/>
        </p:nvGrpSpPr>
        <p:grpSpPr>
          <a:xfrm>
            <a:off x="5866873" y="2852220"/>
            <a:ext cx="1552314" cy="1552298"/>
            <a:chOff x="422750" y="400700"/>
            <a:chExt cx="529800" cy="487500"/>
          </a:xfrm>
        </p:grpSpPr>
        <p:sp>
          <p:nvSpPr>
            <p:cNvPr id="336" name="Google Shape;336;p30"/>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7" name="Google Shape;337;p30"/>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3C78D8"/>
                  </a:solidFill>
                </a:rPr>
                <a:t>?</a:t>
              </a:r>
              <a:endParaRPr sz="7200">
                <a:solidFill>
                  <a:srgbClr val="3C78D8"/>
                </a:solidFill>
              </a:endParaRPr>
            </a:p>
          </p:txBody>
        </p:sp>
      </p:grpSp>
      <p:cxnSp>
        <p:nvCxnSpPr>
          <p:cNvPr id="338" name="Google Shape;338;p30"/>
          <p:cNvCxnSpPr/>
          <p:nvPr/>
        </p:nvCxnSpPr>
        <p:spPr>
          <a:xfrm>
            <a:off x="2820900" y="2709325"/>
            <a:ext cx="854700" cy="88800"/>
          </a:xfrm>
          <a:prstGeom prst="straightConnector1">
            <a:avLst/>
          </a:prstGeom>
          <a:noFill/>
          <a:ln cap="flat" cmpd="sng" w="76200">
            <a:solidFill>
              <a:srgbClr val="99D9EA"/>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1"/>
          <p:cNvPicPr preferRelativeResize="0"/>
          <p:nvPr/>
        </p:nvPicPr>
        <p:blipFill>
          <a:blip r:embed="rId3">
            <a:alphaModFix/>
          </a:blip>
          <a:stretch>
            <a:fillRect/>
          </a:stretch>
        </p:blipFill>
        <p:spPr>
          <a:xfrm>
            <a:off x="-54100" y="1326185"/>
            <a:ext cx="9144003" cy="3804566"/>
          </a:xfrm>
          <a:prstGeom prst="rect">
            <a:avLst/>
          </a:prstGeom>
          <a:noFill/>
          <a:ln>
            <a:noFill/>
          </a:ln>
        </p:spPr>
      </p:pic>
      <p:sp>
        <p:nvSpPr>
          <p:cNvPr id="344" name="Google Shape;344;p31"/>
          <p:cNvSpPr txBox="1"/>
          <p:nvPr/>
        </p:nvSpPr>
        <p:spPr>
          <a:xfrm>
            <a:off x="4148250" y="476275"/>
            <a:ext cx="24759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200">
              <a:solidFill>
                <a:srgbClr val="333333"/>
              </a:solidFill>
              <a:latin typeface="Montserrat"/>
              <a:ea typeface="Montserrat"/>
              <a:cs typeface="Montserrat"/>
              <a:sym typeface="Montserrat"/>
            </a:endParaRPr>
          </a:p>
        </p:txBody>
      </p:sp>
      <p:sp>
        <p:nvSpPr>
          <p:cNvPr id="345" name="Google Shape;345;p31"/>
          <p:cNvSpPr txBox="1"/>
          <p:nvPr/>
        </p:nvSpPr>
        <p:spPr>
          <a:xfrm>
            <a:off x="179875" y="260575"/>
            <a:ext cx="7043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600">
                <a:solidFill>
                  <a:schemeClr val="dk2"/>
                </a:solidFill>
                <a:latin typeface="Montserrat"/>
                <a:ea typeface="Montserrat"/>
                <a:cs typeface="Montserrat"/>
                <a:sym typeface="Montserrat"/>
              </a:rPr>
              <a:t>DC приплыла во </a:t>
            </a:r>
            <a:endParaRPr sz="2600">
              <a:solidFill>
                <a:schemeClr val="dk2"/>
              </a:solidFill>
              <a:latin typeface="Montserrat"/>
              <a:ea typeface="Montserrat"/>
              <a:cs typeface="Montserrat"/>
              <a:sym typeface="Montserrat"/>
            </a:endParaRPr>
          </a:p>
        </p:txBody>
      </p:sp>
      <p:sp>
        <p:nvSpPr>
          <p:cNvPr id="346" name="Google Shape;346;p31"/>
          <p:cNvSpPr txBox="1"/>
          <p:nvPr/>
        </p:nvSpPr>
        <p:spPr>
          <a:xfrm>
            <a:off x="3296125" y="-8675"/>
            <a:ext cx="2688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chemeClr val="dk2"/>
                </a:solidFill>
                <a:latin typeface="Montserrat"/>
                <a:ea typeface="Montserrat"/>
                <a:cs typeface="Montserrat"/>
                <a:sym typeface="Montserrat"/>
              </a:rPr>
              <a:t>вторичный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1500">
                <a:solidFill>
                  <a:schemeClr val="dk2"/>
                </a:solidFill>
                <a:latin typeface="Montserrat"/>
                <a:ea typeface="Montserrat"/>
                <a:cs typeface="Montserrat"/>
                <a:sym typeface="Montserrat"/>
              </a:rPr>
              <a:t>лимфоидный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1500">
                <a:solidFill>
                  <a:schemeClr val="dk2"/>
                </a:solidFill>
                <a:latin typeface="Montserrat"/>
                <a:ea typeface="Montserrat"/>
                <a:cs typeface="Montserrat"/>
                <a:sym typeface="Montserrat"/>
              </a:rPr>
              <a:t>орган (л/узел,</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1500">
                <a:solidFill>
                  <a:schemeClr val="dk2"/>
                </a:solidFill>
                <a:latin typeface="Montserrat"/>
                <a:ea typeface="Montserrat"/>
                <a:cs typeface="Montserrat"/>
                <a:sym typeface="Montserrat"/>
              </a:rPr>
              <a:t> селезенка,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1500">
                <a:solidFill>
                  <a:schemeClr val="dk2"/>
                </a:solidFill>
                <a:latin typeface="Montserrat"/>
                <a:ea typeface="Montserrat"/>
                <a:cs typeface="Montserrat"/>
                <a:sym typeface="Montserrat"/>
              </a:rPr>
              <a:t>MALT)</a:t>
            </a:r>
            <a:endParaRPr sz="1500">
              <a:solidFill>
                <a:schemeClr val="dk2"/>
              </a:solidFill>
              <a:latin typeface="Montserrat"/>
              <a:ea typeface="Montserrat"/>
              <a:cs typeface="Montserrat"/>
              <a:sym typeface="Montserrat"/>
            </a:endParaRPr>
          </a:p>
        </p:txBody>
      </p:sp>
      <p:grpSp>
        <p:nvGrpSpPr>
          <p:cNvPr id="347" name="Google Shape;347;p31"/>
          <p:cNvGrpSpPr/>
          <p:nvPr/>
        </p:nvGrpSpPr>
        <p:grpSpPr>
          <a:xfrm>
            <a:off x="3296124" y="-84193"/>
            <a:ext cx="1490221" cy="1490239"/>
            <a:chOff x="422750" y="400700"/>
            <a:chExt cx="529800" cy="487500"/>
          </a:xfrm>
        </p:grpSpPr>
        <p:sp>
          <p:nvSpPr>
            <p:cNvPr id="348" name="Google Shape;348;p31"/>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31"/>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3C78D8"/>
                  </a:solidFill>
                </a:rPr>
                <a:t>?</a:t>
              </a:r>
              <a:endParaRPr sz="7200">
                <a:solidFill>
                  <a:srgbClr val="3C78D8"/>
                </a:solidFill>
              </a:endParaRPr>
            </a:p>
          </p:txBody>
        </p:sp>
      </p:grpSp>
      <p:sp>
        <p:nvSpPr>
          <p:cNvPr id="350" name="Google Shape;350;p31"/>
          <p:cNvSpPr txBox="1"/>
          <p:nvPr/>
        </p:nvSpPr>
        <p:spPr>
          <a:xfrm>
            <a:off x="6849900" y="874150"/>
            <a:ext cx="2096100" cy="892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2300">
                <a:solidFill>
                  <a:schemeClr val="dk2"/>
                </a:solidFill>
                <a:latin typeface="Montserrat"/>
                <a:ea typeface="Montserrat"/>
                <a:cs typeface="Montserrat"/>
                <a:sym typeface="Montserrat"/>
              </a:rPr>
              <a:t>здесь </a:t>
            </a:r>
            <a:endParaRPr sz="2300">
              <a:solidFill>
                <a:schemeClr val="dk2"/>
              </a:solidFill>
              <a:latin typeface="Montserrat"/>
              <a:ea typeface="Montserrat"/>
              <a:cs typeface="Montserrat"/>
              <a:sym typeface="Montserrat"/>
            </a:endParaRPr>
          </a:p>
          <a:p>
            <a:pPr indent="0" lvl="0" marL="0" rtl="0" algn="r">
              <a:spcBef>
                <a:spcPts val="0"/>
              </a:spcBef>
              <a:spcAft>
                <a:spcPts val="0"/>
              </a:spcAft>
              <a:buNone/>
            </a:pPr>
            <a:r>
              <a:rPr lang="ru" sz="2300">
                <a:solidFill>
                  <a:schemeClr val="dk2"/>
                </a:solidFill>
                <a:latin typeface="Montserrat"/>
                <a:ea typeface="Montserrat"/>
                <a:cs typeface="Montserrat"/>
                <a:sym typeface="Montserrat"/>
              </a:rPr>
              <a:t>происходит </a:t>
            </a:r>
            <a:endParaRPr sz="2300">
              <a:solidFill>
                <a:schemeClr val="dk2"/>
              </a:solidFill>
              <a:latin typeface="Montserrat"/>
              <a:ea typeface="Montserrat"/>
              <a:cs typeface="Montserrat"/>
              <a:sym typeface="Montserrat"/>
            </a:endParaRPr>
          </a:p>
        </p:txBody>
      </p:sp>
      <p:sp>
        <p:nvSpPr>
          <p:cNvPr id="351" name="Google Shape;351;p31"/>
          <p:cNvSpPr txBox="1"/>
          <p:nvPr/>
        </p:nvSpPr>
        <p:spPr>
          <a:xfrm>
            <a:off x="7023550" y="2111725"/>
            <a:ext cx="1877100" cy="1108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1500">
                <a:solidFill>
                  <a:schemeClr val="dk2"/>
                </a:solidFill>
                <a:latin typeface="Montserrat"/>
                <a:ea typeface="Montserrat"/>
                <a:cs typeface="Montserrat"/>
                <a:sym typeface="Montserrat"/>
              </a:rPr>
              <a:t>презентация (“показывание”) эпитопа Т-хелперу </a:t>
            </a:r>
            <a:endParaRPr sz="1500">
              <a:solidFill>
                <a:schemeClr val="dk2"/>
              </a:solidFill>
              <a:latin typeface="Montserrat"/>
              <a:ea typeface="Montserrat"/>
              <a:cs typeface="Montserrat"/>
              <a:sym typeface="Montserrat"/>
            </a:endParaRPr>
          </a:p>
        </p:txBody>
      </p:sp>
      <p:grpSp>
        <p:nvGrpSpPr>
          <p:cNvPr id="352" name="Google Shape;352;p31"/>
          <p:cNvGrpSpPr/>
          <p:nvPr/>
        </p:nvGrpSpPr>
        <p:grpSpPr>
          <a:xfrm>
            <a:off x="7223278" y="1729675"/>
            <a:ext cx="1603228" cy="1530750"/>
            <a:chOff x="422750" y="400700"/>
            <a:chExt cx="529800" cy="487500"/>
          </a:xfrm>
        </p:grpSpPr>
        <p:sp>
          <p:nvSpPr>
            <p:cNvPr id="353" name="Google Shape;353;p31"/>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31"/>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3C78D8"/>
                  </a:solidFill>
                </a:rPr>
                <a:t>?</a:t>
              </a:r>
              <a:endParaRPr sz="7200">
                <a:solidFill>
                  <a:srgbClr val="3C78D8"/>
                </a:solidFill>
              </a:endParaRPr>
            </a:p>
          </p:txBody>
        </p:sp>
      </p:grpSp>
      <p:sp>
        <p:nvSpPr>
          <p:cNvPr id="355" name="Google Shape;355;p31"/>
          <p:cNvSpPr txBox="1"/>
          <p:nvPr/>
        </p:nvSpPr>
        <p:spPr>
          <a:xfrm>
            <a:off x="130750" y="4438050"/>
            <a:ext cx="61362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1100">
                <a:solidFill>
                  <a:schemeClr val="dk2"/>
                </a:solidFill>
                <a:latin typeface="Montserrat"/>
                <a:ea typeface="Montserrat"/>
                <a:cs typeface="Montserrat"/>
                <a:sym typeface="Montserrat"/>
              </a:rPr>
              <a:t>DC нашла именно ту группу (клон) клеток,  у которых </a:t>
            </a:r>
            <a:r>
              <a:rPr lang="ru" sz="1100">
                <a:solidFill>
                  <a:srgbClr val="FF8080"/>
                </a:solidFill>
                <a:latin typeface="Montserrat"/>
                <a:ea typeface="Montserrat"/>
                <a:cs typeface="Montserrat"/>
                <a:sym typeface="Montserrat"/>
              </a:rPr>
              <a:t>Т-клеточный рецептор</a:t>
            </a:r>
            <a:r>
              <a:rPr lang="ru" sz="1100">
                <a:solidFill>
                  <a:schemeClr val="dk2"/>
                </a:solidFill>
                <a:latin typeface="Montserrat"/>
                <a:ea typeface="Montserrat"/>
                <a:cs typeface="Montserrat"/>
                <a:sym typeface="Montserrat"/>
              </a:rPr>
              <a:t> </a:t>
            </a:r>
            <a:endParaRPr sz="1100">
              <a:solidFill>
                <a:schemeClr val="dk2"/>
              </a:solidFill>
              <a:latin typeface="Montserrat"/>
              <a:ea typeface="Montserrat"/>
              <a:cs typeface="Montserrat"/>
              <a:sym typeface="Montserrat"/>
            </a:endParaRPr>
          </a:p>
          <a:p>
            <a:pPr indent="0" lvl="0" marL="0" rtl="0" algn="r">
              <a:spcBef>
                <a:spcPts val="0"/>
              </a:spcBef>
              <a:spcAft>
                <a:spcPts val="0"/>
              </a:spcAft>
              <a:buNone/>
            </a:pPr>
            <a:r>
              <a:rPr lang="ru" sz="1100">
                <a:solidFill>
                  <a:schemeClr val="dk2"/>
                </a:solidFill>
                <a:latin typeface="Montserrat"/>
                <a:ea typeface="Montserrat"/>
                <a:cs typeface="Montserrat"/>
                <a:sym typeface="Montserrat"/>
              </a:rPr>
              <a:t>подходит к эпитопу как ключ к замку </a:t>
            </a:r>
            <a:endParaRPr sz="11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2"/>
          <p:cNvPicPr preferRelativeResize="0"/>
          <p:nvPr/>
        </p:nvPicPr>
        <p:blipFill>
          <a:blip r:embed="rId3">
            <a:alphaModFix/>
          </a:blip>
          <a:stretch>
            <a:fillRect/>
          </a:stretch>
        </p:blipFill>
        <p:spPr>
          <a:xfrm>
            <a:off x="3760475" y="3692625"/>
            <a:ext cx="3345351" cy="1637824"/>
          </a:xfrm>
          <a:prstGeom prst="rect">
            <a:avLst/>
          </a:prstGeom>
          <a:noFill/>
          <a:ln>
            <a:noFill/>
          </a:ln>
        </p:spPr>
      </p:pic>
      <p:pic>
        <p:nvPicPr>
          <p:cNvPr id="361" name="Google Shape;361;p32"/>
          <p:cNvPicPr preferRelativeResize="0"/>
          <p:nvPr/>
        </p:nvPicPr>
        <p:blipFill>
          <a:blip r:embed="rId4">
            <a:alphaModFix/>
          </a:blip>
          <a:stretch>
            <a:fillRect/>
          </a:stretch>
        </p:blipFill>
        <p:spPr>
          <a:xfrm>
            <a:off x="3598300" y="909647"/>
            <a:ext cx="4727625" cy="2356574"/>
          </a:xfrm>
          <a:prstGeom prst="rect">
            <a:avLst/>
          </a:prstGeom>
          <a:noFill/>
          <a:ln>
            <a:noFill/>
          </a:ln>
        </p:spPr>
      </p:pic>
      <p:cxnSp>
        <p:nvCxnSpPr>
          <p:cNvPr id="362" name="Google Shape;362;p32"/>
          <p:cNvCxnSpPr/>
          <p:nvPr/>
        </p:nvCxnSpPr>
        <p:spPr>
          <a:xfrm flipH="1" rot="10800000">
            <a:off x="2685075" y="477250"/>
            <a:ext cx="2796000" cy="6000"/>
          </a:xfrm>
          <a:prstGeom prst="straightConnector1">
            <a:avLst/>
          </a:prstGeom>
          <a:noFill/>
          <a:ln cap="flat" cmpd="sng" w="76200">
            <a:solidFill>
              <a:srgbClr val="EFEFEF"/>
            </a:solidFill>
            <a:prstDash val="solid"/>
            <a:round/>
            <a:headEnd len="med" w="med" type="none"/>
            <a:tailEnd len="med" w="med" type="none"/>
          </a:ln>
        </p:spPr>
      </p:cxnSp>
      <p:cxnSp>
        <p:nvCxnSpPr>
          <p:cNvPr id="363" name="Google Shape;363;p32"/>
          <p:cNvCxnSpPr>
            <a:endCxn id="361" idx="0"/>
          </p:cNvCxnSpPr>
          <p:nvPr/>
        </p:nvCxnSpPr>
        <p:spPr>
          <a:xfrm>
            <a:off x="5442212" y="477347"/>
            <a:ext cx="519900" cy="432300"/>
          </a:xfrm>
          <a:prstGeom prst="straightConnector1">
            <a:avLst/>
          </a:prstGeom>
          <a:noFill/>
          <a:ln cap="flat" cmpd="sng" w="76200">
            <a:solidFill>
              <a:srgbClr val="EFEFEF"/>
            </a:solidFill>
            <a:prstDash val="solid"/>
            <a:round/>
            <a:headEnd len="med" w="med" type="none"/>
            <a:tailEnd len="med" w="med" type="triangle"/>
          </a:ln>
        </p:spPr>
      </p:cxnSp>
      <p:cxnSp>
        <p:nvCxnSpPr>
          <p:cNvPr id="364" name="Google Shape;364;p32"/>
          <p:cNvCxnSpPr/>
          <p:nvPr/>
        </p:nvCxnSpPr>
        <p:spPr>
          <a:xfrm flipH="1" rot="10800000">
            <a:off x="5355025" y="2967125"/>
            <a:ext cx="407700" cy="627900"/>
          </a:xfrm>
          <a:prstGeom prst="straightConnector1">
            <a:avLst/>
          </a:prstGeom>
          <a:noFill/>
          <a:ln cap="flat" cmpd="sng" w="76200">
            <a:solidFill>
              <a:srgbClr val="EFEFEF"/>
            </a:solidFill>
            <a:prstDash val="solid"/>
            <a:round/>
            <a:headEnd len="med" w="med" type="none"/>
            <a:tailEnd len="med" w="med" type="triangle"/>
          </a:ln>
        </p:spPr>
      </p:cxnSp>
      <p:cxnSp>
        <p:nvCxnSpPr>
          <p:cNvPr id="365" name="Google Shape;365;p32"/>
          <p:cNvCxnSpPr/>
          <p:nvPr/>
        </p:nvCxnSpPr>
        <p:spPr>
          <a:xfrm flipH="1" rot="10800000">
            <a:off x="3002900" y="3565150"/>
            <a:ext cx="2380200" cy="9900"/>
          </a:xfrm>
          <a:prstGeom prst="straightConnector1">
            <a:avLst/>
          </a:prstGeom>
          <a:noFill/>
          <a:ln cap="flat" cmpd="sng" w="76200">
            <a:solidFill>
              <a:srgbClr val="EFEFEF"/>
            </a:solidFill>
            <a:prstDash val="solid"/>
            <a:round/>
            <a:headEnd len="med" w="med" type="none"/>
            <a:tailEnd len="med" w="med" type="none"/>
          </a:ln>
        </p:spPr>
      </p:cxnSp>
      <p:cxnSp>
        <p:nvCxnSpPr>
          <p:cNvPr id="366" name="Google Shape;366;p32"/>
          <p:cNvCxnSpPr/>
          <p:nvPr/>
        </p:nvCxnSpPr>
        <p:spPr>
          <a:xfrm flipH="1" rot="10800000">
            <a:off x="4872250" y="2306400"/>
            <a:ext cx="470400" cy="884100"/>
          </a:xfrm>
          <a:prstGeom prst="straightConnector1">
            <a:avLst/>
          </a:prstGeom>
          <a:noFill/>
          <a:ln cap="flat" cmpd="sng" w="76200">
            <a:solidFill>
              <a:srgbClr val="EFEFEF"/>
            </a:solidFill>
            <a:prstDash val="solid"/>
            <a:round/>
            <a:headEnd len="med" w="med" type="none"/>
            <a:tailEnd len="med" w="med" type="triangle"/>
          </a:ln>
        </p:spPr>
      </p:cxnSp>
      <p:cxnSp>
        <p:nvCxnSpPr>
          <p:cNvPr id="367" name="Google Shape;367;p32"/>
          <p:cNvCxnSpPr/>
          <p:nvPr/>
        </p:nvCxnSpPr>
        <p:spPr>
          <a:xfrm flipH="1" rot="10800000">
            <a:off x="2514275" y="3160525"/>
            <a:ext cx="2385900" cy="6300"/>
          </a:xfrm>
          <a:prstGeom prst="straightConnector1">
            <a:avLst/>
          </a:prstGeom>
          <a:noFill/>
          <a:ln cap="flat" cmpd="sng" w="76200">
            <a:solidFill>
              <a:srgbClr val="EFEFEF"/>
            </a:solidFill>
            <a:prstDash val="solid"/>
            <a:round/>
            <a:headEnd len="med" w="med" type="none"/>
            <a:tailEnd len="med" w="med" type="none"/>
          </a:ln>
        </p:spPr>
      </p:cxnSp>
      <p:sp>
        <p:nvSpPr>
          <p:cNvPr id="368" name="Google Shape;368;p32"/>
          <p:cNvSpPr txBox="1"/>
          <p:nvPr/>
        </p:nvSpPr>
        <p:spPr>
          <a:xfrm>
            <a:off x="490950" y="354950"/>
            <a:ext cx="20961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1600">
                <a:solidFill>
                  <a:srgbClr val="FF8080"/>
                </a:solidFill>
                <a:latin typeface="Montserrat"/>
                <a:ea typeface="Montserrat"/>
                <a:cs typeface="Montserrat"/>
                <a:sym typeface="Montserrat"/>
              </a:rPr>
              <a:t>T-клеточный рецептор</a:t>
            </a:r>
            <a:r>
              <a:rPr lang="ru" sz="1600">
                <a:solidFill>
                  <a:schemeClr val="dk2"/>
                </a:solidFill>
                <a:latin typeface="Montserrat"/>
                <a:ea typeface="Montserrat"/>
                <a:cs typeface="Montserrat"/>
                <a:sym typeface="Montserrat"/>
              </a:rPr>
              <a:t> </a:t>
            </a:r>
            <a:endParaRPr sz="1600">
              <a:solidFill>
                <a:schemeClr val="dk2"/>
              </a:solidFill>
              <a:latin typeface="Montserrat"/>
              <a:ea typeface="Montserrat"/>
              <a:cs typeface="Montserrat"/>
              <a:sym typeface="Montserrat"/>
            </a:endParaRPr>
          </a:p>
        </p:txBody>
      </p:sp>
      <p:sp>
        <p:nvSpPr>
          <p:cNvPr id="369" name="Google Shape;369;p32"/>
          <p:cNvSpPr txBox="1"/>
          <p:nvPr/>
        </p:nvSpPr>
        <p:spPr>
          <a:xfrm>
            <a:off x="389775" y="2878975"/>
            <a:ext cx="2096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2500">
                <a:solidFill>
                  <a:srgbClr val="99D9EA"/>
                </a:solidFill>
                <a:latin typeface="Montserrat"/>
                <a:ea typeface="Montserrat"/>
                <a:cs typeface="Montserrat"/>
                <a:sym typeface="Montserrat"/>
              </a:rPr>
              <a:t>MHC 2</a:t>
            </a:r>
            <a:endParaRPr sz="2500">
              <a:solidFill>
                <a:srgbClr val="99D9EA"/>
              </a:solidFill>
              <a:latin typeface="Montserrat"/>
              <a:ea typeface="Montserrat"/>
              <a:cs typeface="Montserrat"/>
              <a:sym typeface="Montserrat"/>
            </a:endParaRPr>
          </a:p>
        </p:txBody>
      </p:sp>
      <p:sp>
        <p:nvSpPr>
          <p:cNvPr id="370" name="Google Shape;370;p32"/>
          <p:cNvSpPr txBox="1"/>
          <p:nvPr/>
        </p:nvSpPr>
        <p:spPr>
          <a:xfrm>
            <a:off x="898925" y="3285400"/>
            <a:ext cx="20109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2500">
                <a:solidFill>
                  <a:srgbClr val="99D9EA"/>
                </a:solidFill>
                <a:latin typeface="Montserrat"/>
                <a:ea typeface="Montserrat"/>
                <a:cs typeface="Montserrat"/>
                <a:sym typeface="Montserrat"/>
              </a:rPr>
              <a:t>CD4</a:t>
            </a:r>
            <a:endParaRPr sz="2500">
              <a:solidFill>
                <a:srgbClr val="99D9EA"/>
              </a:solidFill>
              <a:latin typeface="Montserrat"/>
              <a:ea typeface="Montserrat"/>
              <a:cs typeface="Montserrat"/>
              <a:sym typeface="Montserrat"/>
            </a:endParaRPr>
          </a:p>
        </p:txBody>
      </p:sp>
      <p:grpSp>
        <p:nvGrpSpPr>
          <p:cNvPr id="371" name="Google Shape;371;p32"/>
          <p:cNvGrpSpPr/>
          <p:nvPr/>
        </p:nvGrpSpPr>
        <p:grpSpPr>
          <a:xfrm>
            <a:off x="1138674" y="111332"/>
            <a:ext cx="1490221" cy="1490239"/>
            <a:chOff x="422750" y="400700"/>
            <a:chExt cx="529800" cy="487500"/>
          </a:xfrm>
        </p:grpSpPr>
        <p:sp>
          <p:nvSpPr>
            <p:cNvPr id="372" name="Google Shape;372;p3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3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FF8080"/>
                  </a:solidFill>
                </a:rPr>
                <a:t>?</a:t>
              </a:r>
              <a:endParaRPr sz="7200">
                <a:solidFill>
                  <a:srgbClr val="FF8080"/>
                </a:solidFill>
              </a:endParaRPr>
            </a:p>
          </p:txBody>
        </p:sp>
      </p:grpSp>
      <p:grpSp>
        <p:nvGrpSpPr>
          <p:cNvPr id="374" name="Google Shape;374;p32"/>
          <p:cNvGrpSpPr/>
          <p:nvPr/>
        </p:nvGrpSpPr>
        <p:grpSpPr>
          <a:xfrm>
            <a:off x="1344199" y="2605707"/>
            <a:ext cx="1490221" cy="1490239"/>
            <a:chOff x="422750" y="400700"/>
            <a:chExt cx="529800" cy="487500"/>
          </a:xfrm>
        </p:grpSpPr>
        <p:sp>
          <p:nvSpPr>
            <p:cNvPr id="375" name="Google Shape;375;p3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3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99D9EA"/>
                  </a:solidFill>
                </a:rPr>
                <a:t>?</a:t>
              </a:r>
              <a:endParaRPr sz="7200">
                <a:solidFill>
                  <a:srgbClr val="99D9EA"/>
                </a:solidFill>
              </a:endParaRPr>
            </a:p>
          </p:txBody>
        </p:sp>
      </p:grpSp>
      <p:sp>
        <p:nvSpPr>
          <p:cNvPr id="377" name="Google Shape;377;p32"/>
          <p:cNvSpPr txBox="1"/>
          <p:nvPr/>
        </p:nvSpPr>
        <p:spPr>
          <a:xfrm>
            <a:off x="6217575" y="2958275"/>
            <a:ext cx="2737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300">
                <a:solidFill>
                  <a:schemeClr val="dk2"/>
                </a:solidFill>
                <a:latin typeface="Montserrat"/>
                <a:ea typeface="Montserrat"/>
                <a:cs typeface="Montserrat"/>
                <a:sym typeface="Montserrat"/>
              </a:rPr>
              <a:t>У клиента две руки: </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1300">
                <a:solidFill>
                  <a:srgbClr val="99D9EA"/>
                </a:solidFill>
                <a:latin typeface="Montserrat"/>
                <a:ea typeface="Montserrat"/>
                <a:cs typeface="Montserrat"/>
                <a:sym typeface="Montserrat"/>
              </a:rPr>
              <a:t>одной</a:t>
            </a:r>
            <a:r>
              <a:rPr lang="ru" sz="1300">
                <a:solidFill>
                  <a:schemeClr val="dk2"/>
                </a:solidFill>
                <a:latin typeface="Montserrat"/>
                <a:ea typeface="Montserrat"/>
                <a:cs typeface="Montserrat"/>
                <a:sym typeface="Montserrat"/>
              </a:rPr>
              <a:t> он хватает поднос</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1300">
                <a:solidFill>
                  <a:srgbClr val="FF8080"/>
                </a:solidFill>
                <a:latin typeface="Montserrat"/>
                <a:ea typeface="Montserrat"/>
                <a:cs typeface="Montserrat"/>
                <a:sym typeface="Montserrat"/>
              </a:rPr>
              <a:t>второй</a:t>
            </a:r>
            <a:r>
              <a:rPr lang="ru" sz="1300">
                <a:solidFill>
                  <a:schemeClr val="dk2"/>
                </a:solidFill>
                <a:latin typeface="Montserrat"/>
                <a:ea typeface="Montserrat"/>
                <a:cs typeface="Montserrat"/>
                <a:sym typeface="Montserrat"/>
              </a:rPr>
              <a:t> он хватает кусочек</a:t>
            </a:r>
            <a:endParaRPr sz="1300">
              <a:solidFill>
                <a:schemeClr val="dk2"/>
              </a:solidFill>
              <a:latin typeface="Montserrat"/>
              <a:ea typeface="Montserrat"/>
              <a:cs typeface="Montserrat"/>
              <a:sym typeface="Montserrat"/>
            </a:endParaRPr>
          </a:p>
        </p:txBody>
      </p:sp>
      <p:sp>
        <p:nvSpPr>
          <p:cNvPr id="378" name="Google Shape;378;p32"/>
          <p:cNvSpPr txBox="1"/>
          <p:nvPr/>
        </p:nvSpPr>
        <p:spPr>
          <a:xfrm>
            <a:off x="3276800" y="822975"/>
            <a:ext cx="2737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99D9EA"/>
                </a:solidFill>
                <a:latin typeface="Montserrat"/>
                <a:ea typeface="Montserrat"/>
                <a:cs typeface="Montserrat"/>
                <a:sym typeface="Montserrat"/>
              </a:rPr>
              <a:t>Официант</a:t>
            </a:r>
            <a:r>
              <a:rPr lang="ru" sz="1500">
                <a:solidFill>
                  <a:schemeClr val="dk2"/>
                </a:solidFill>
                <a:latin typeface="Montserrat"/>
                <a:ea typeface="Montserrat"/>
                <a:cs typeface="Montserrat"/>
                <a:sym typeface="Montserrat"/>
              </a:rPr>
              <a:t> держит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1500">
                <a:solidFill>
                  <a:srgbClr val="99D9EA"/>
                </a:solidFill>
                <a:latin typeface="Montserrat"/>
                <a:ea typeface="Montserrat"/>
                <a:cs typeface="Montserrat"/>
                <a:sym typeface="Montserrat"/>
              </a:rPr>
              <a:t>поднос </a:t>
            </a:r>
            <a:r>
              <a:rPr lang="ru" sz="1500">
                <a:solidFill>
                  <a:schemeClr val="dk2"/>
                </a:solidFill>
                <a:latin typeface="Montserrat"/>
                <a:ea typeface="Montserrat"/>
                <a:cs typeface="Montserrat"/>
                <a:sym typeface="Montserrat"/>
              </a:rPr>
              <a:t>на нем </a:t>
            </a:r>
            <a:r>
              <a:rPr lang="ru" sz="1500">
                <a:solidFill>
                  <a:srgbClr val="FF8080"/>
                </a:solidFill>
                <a:latin typeface="Montserrat"/>
                <a:ea typeface="Montserrat"/>
                <a:cs typeface="Montserrat"/>
                <a:sym typeface="Montserrat"/>
              </a:rPr>
              <a:t>кусочек</a:t>
            </a:r>
            <a:endParaRPr sz="1500">
              <a:solidFill>
                <a:srgbClr val="FF8080"/>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p:txBody>
      </p:sp>
      <p:sp>
        <p:nvSpPr>
          <p:cNvPr id="379" name="Google Shape;379;p32"/>
          <p:cNvSpPr txBox="1"/>
          <p:nvPr/>
        </p:nvSpPr>
        <p:spPr>
          <a:xfrm>
            <a:off x="3090700" y="1847850"/>
            <a:ext cx="88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800">
                <a:solidFill>
                  <a:schemeClr val="dk2"/>
                </a:solidFill>
                <a:latin typeface="Montserrat"/>
                <a:ea typeface="Montserrat"/>
                <a:cs typeface="Montserrat"/>
                <a:sym typeface="Montserrat"/>
              </a:rPr>
              <a:t>DC</a:t>
            </a:r>
            <a:r>
              <a:rPr lang="ru" sz="2600">
                <a:solidFill>
                  <a:srgbClr val="99D9EA"/>
                </a:solidFill>
                <a:latin typeface="Montserrat"/>
                <a:ea typeface="Montserrat"/>
                <a:cs typeface="Montserrat"/>
                <a:sym typeface="Montserrat"/>
              </a:rPr>
              <a:t> </a:t>
            </a:r>
            <a:endParaRPr sz="2600">
              <a:solidFill>
                <a:srgbClr val="99D9EA"/>
              </a:solidFill>
              <a:latin typeface="Montserrat"/>
              <a:ea typeface="Montserrat"/>
              <a:cs typeface="Montserrat"/>
              <a:sym typeface="Montserrat"/>
            </a:endParaRPr>
          </a:p>
        </p:txBody>
      </p:sp>
      <p:sp>
        <p:nvSpPr>
          <p:cNvPr id="380" name="Google Shape;380;p32"/>
          <p:cNvSpPr txBox="1"/>
          <p:nvPr/>
        </p:nvSpPr>
        <p:spPr>
          <a:xfrm>
            <a:off x="7247700" y="1032050"/>
            <a:ext cx="209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800">
                <a:solidFill>
                  <a:schemeClr val="dk2"/>
                </a:solidFill>
                <a:latin typeface="Montserrat"/>
                <a:ea typeface="Montserrat"/>
                <a:cs typeface="Montserrat"/>
                <a:sym typeface="Montserrat"/>
              </a:rPr>
              <a:t>Тх</a:t>
            </a:r>
            <a:r>
              <a:rPr lang="ru" sz="2600">
                <a:solidFill>
                  <a:srgbClr val="99D9EA"/>
                </a:solidFill>
                <a:latin typeface="Montserrat"/>
                <a:ea typeface="Montserrat"/>
                <a:cs typeface="Montserrat"/>
                <a:sym typeface="Montserrat"/>
              </a:rPr>
              <a:t> </a:t>
            </a:r>
            <a:endParaRPr sz="2600">
              <a:solidFill>
                <a:srgbClr val="99D9EA"/>
              </a:solidFill>
              <a:latin typeface="Montserrat"/>
              <a:ea typeface="Montserrat"/>
              <a:cs typeface="Montserrat"/>
              <a:sym typeface="Montserrat"/>
            </a:endParaRPr>
          </a:p>
        </p:txBody>
      </p:sp>
      <p:pic>
        <p:nvPicPr>
          <p:cNvPr id="381" name="Google Shape;381;p32"/>
          <p:cNvPicPr preferRelativeResize="0"/>
          <p:nvPr/>
        </p:nvPicPr>
        <p:blipFill>
          <a:blip r:embed="rId5">
            <a:alphaModFix/>
          </a:blip>
          <a:stretch>
            <a:fillRect/>
          </a:stretch>
        </p:blipFill>
        <p:spPr>
          <a:xfrm>
            <a:off x="6349325" y="477260"/>
            <a:ext cx="798325" cy="812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descr="https://journalallergy.com/static/images/Covers/Aug2019_800x1073.png" id="65" name="Google Shape;65;p15"/>
          <p:cNvPicPr preferRelativeResize="0"/>
          <p:nvPr/>
        </p:nvPicPr>
        <p:blipFill rotWithShape="1">
          <a:blip r:embed="rId3">
            <a:alphaModFix/>
          </a:blip>
          <a:srcRect b="0" l="0" r="0" t="0"/>
          <a:stretch/>
        </p:blipFill>
        <p:spPr>
          <a:xfrm>
            <a:off x="0" y="0"/>
            <a:ext cx="4256950" cy="5709626"/>
          </a:xfrm>
          <a:prstGeom prst="rect">
            <a:avLst/>
          </a:prstGeom>
          <a:noFill/>
          <a:ln>
            <a:noFill/>
          </a:ln>
        </p:spPr>
      </p:pic>
      <p:sp>
        <p:nvSpPr>
          <p:cNvPr id="66" name="Google Shape;66;p15">
            <a:hlinkClick/>
          </p:cNvPr>
          <p:cNvSpPr txBox="1"/>
          <p:nvPr>
            <p:ph idx="4294967295" type="ctrTitle"/>
          </p:nvPr>
        </p:nvSpPr>
        <p:spPr>
          <a:xfrm>
            <a:off x="4705050" y="161650"/>
            <a:ext cx="4005000" cy="54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2400">
                <a:solidFill>
                  <a:srgbClr val="999999"/>
                </a:solidFill>
                <a:latin typeface="Montserrat"/>
                <a:ea typeface="Montserrat"/>
                <a:cs typeface="Montserrat"/>
                <a:sym typeface="Montserrat"/>
              </a:rPr>
              <a:t>Обложка журнала</a:t>
            </a:r>
            <a:endParaRPr sz="2400">
              <a:solidFill>
                <a:srgbClr val="999999"/>
              </a:solidFill>
              <a:latin typeface="Montserrat"/>
              <a:ea typeface="Montserrat"/>
              <a:cs typeface="Montserrat"/>
              <a:sym typeface="Montserrat"/>
            </a:endParaRPr>
          </a:p>
          <a:p>
            <a:pPr indent="0" lvl="0" marL="0" rtl="0" algn="l">
              <a:spcBef>
                <a:spcPts val="0"/>
              </a:spcBef>
              <a:spcAft>
                <a:spcPts val="0"/>
              </a:spcAft>
              <a:buSzPts val="990"/>
              <a:buNone/>
            </a:pPr>
            <a:r>
              <a:t/>
            </a:r>
            <a:endParaRPr sz="3500">
              <a:latin typeface="Montserrat"/>
              <a:ea typeface="Montserrat"/>
              <a:cs typeface="Montserrat"/>
              <a:sym typeface="Montserrat"/>
            </a:endParaRPr>
          </a:p>
          <a:p>
            <a:pPr indent="0" lvl="0" marL="0" rtl="0" algn="l">
              <a:spcBef>
                <a:spcPts val="0"/>
              </a:spcBef>
              <a:spcAft>
                <a:spcPts val="0"/>
              </a:spcAft>
              <a:buSzPts val="990"/>
              <a:buNone/>
            </a:pPr>
            <a:r>
              <a:t/>
            </a:r>
            <a:endParaRPr sz="3500">
              <a:latin typeface="Montserrat"/>
              <a:ea typeface="Montserrat"/>
              <a:cs typeface="Montserrat"/>
              <a:sym typeface="Montserrat"/>
            </a:endParaRPr>
          </a:p>
          <a:p>
            <a:pPr indent="0" lvl="0" marL="0" rtl="0" algn="l">
              <a:spcBef>
                <a:spcPts val="0"/>
              </a:spcBef>
              <a:spcAft>
                <a:spcPts val="0"/>
              </a:spcAft>
              <a:buSzPts val="990"/>
              <a:buNone/>
            </a:pPr>
            <a:r>
              <a:rPr lang="ru" sz="3500">
                <a:latin typeface="Montserrat"/>
                <a:ea typeface="Montserrat"/>
                <a:cs typeface="Montserrat"/>
                <a:sym typeface="Montserrat"/>
              </a:rPr>
              <a:t>Какой метод лечения изображен?</a:t>
            </a:r>
            <a:endParaRPr sz="3500">
              <a:latin typeface="Montserrat"/>
              <a:ea typeface="Montserrat"/>
              <a:cs typeface="Montserrat"/>
              <a:sym typeface="Montserrat"/>
            </a:endParaRPr>
          </a:p>
          <a:p>
            <a:pPr indent="0" lvl="0" marL="0" rtl="0" algn="l">
              <a:spcBef>
                <a:spcPts val="0"/>
              </a:spcBef>
              <a:spcAft>
                <a:spcPts val="0"/>
              </a:spcAft>
              <a:buSzPts val="990"/>
              <a:buNone/>
            </a:pPr>
            <a:r>
              <a:t/>
            </a:r>
            <a:endParaRPr sz="3500">
              <a:latin typeface="Montserrat"/>
              <a:ea typeface="Montserrat"/>
              <a:cs typeface="Montserrat"/>
              <a:sym typeface="Montserrat"/>
            </a:endParaRPr>
          </a:p>
          <a:p>
            <a:pPr indent="0" lvl="0" marL="0" rtl="0" algn="l">
              <a:spcBef>
                <a:spcPts val="0"/>
              </a:spcBef>
              <a:spcAft>
                <a:spcPts val="0"/>
              </a:spcAft>
              <a:buSzPts val="990"/>
              <a:buNone/>
            </a:pPr>
            <a:r>
              <a:rPr lang="ru" sz="3500">
                <a:latin typeface="Montserrat"/>
                <a:ea typeface="Montserrat"/>
                <a:cs typeface="Montserrat"/>
                <a:sym typeface="Montserrat"/>
              </a:rPr>
              <a:t>Что обозначено цифрами 1,2,3,4?</a:t>
            </a:r>
            <a:endParaRPr sz="3500">
              <a:latin typeface="Montserrat"/>
              <a:ea typeface="Montserrat"/>
              <a:cs typeface="Montserrat"/>
              <a:sym typeface="Montserrat"/>
            </a:endParaRPr>
          </a:p>
        </p:txBody>
      </p:sp>
      <p:sp>
        <p:nvSpPr>
          <p:cNvPr id="67" name="Google Shape;67;p15"/>
          <p:cNvSpPr txBox="1"/>
          <p:nvPr>
            <p:ph idx="4294967295" type="ctrTitle"/>
          </p:nvPr>
        </p:nvSpPr>
        <p:spPr>
          <a:xfrm>
            <a:off x="1337888" y="3788275"/>
            <a:ext cx="18948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solidFill>
                  <a:srgbClr val="666666"/>
                </a:solidFill>
                <a:latin typeface="Montserrat"/>
                <a:ea typeface="Montserrat"/>
                <a:cs typeface="Montserrat"/>
                <a:sym typeface="Montserrat"/>
              </a:rPr>
              <a:t>1</a:t>
            </a:r>
            <a:endParaRPr sz="1400">
              <a:solidFill>
                <a:srgbClr val="666666"/>
              </a:solidFill>
              <a:latin typeface="Montserrat"/>
              <a:ea typeface="Montserrat"/>
              <a:cs typeface="Montserrat"/>
              <a:sym typeface="Montserrat"/>
            </a:endParaRPr>
          </a:p>
        </p:txBody>
      </p:sp>
      <p:sp>
        <p:nvSpPr>
          <p:cNvPr id="68" name="Google Shape;68;p15"/>
          <p:cNvSpPr txBox="1"/>
          <p:nvPr>
            <p:ph idx="4294967295" type="ctrTitle"/>
          </p:nvPr>
        </p:nvSpPr>
        <p:spPr>
          <a:xfrm>
            <a:off x="1892688" y="3385225"/>
            <a:ext cx="18948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solidFill>
                  <a:srgbClr val="666666"/>
                </a:solidFill>
                <a:latin typeface="Montserrat"/>
                <a:ea typeface="Montserrat"/>
                <a:cs typeface="Montserrat"/>
                <a:sym typeface="Montserrat"/>
              </a:rPr>
              <a:t>2</a:t>
            </a:r>
            <a:endParaRPr sz="1400">
              <a:solidFill>
                <a:srgbClr val="666666"/>
              </a:solidFill>
              <a:latin typeface="Montserrat"/>
              <a:ea typeface="Montserrat"/>
              <a:cs typeface="Montserrat"/>
              <a:sym typeface="Montserrat"/>
            </a:endParaRPr>
          </a:p>
        </p:txBody>
      </p:sp>
      <p:sp>
        <p:nvSpPr>
          <p:cNvPr id="69" name="Google Shape;69;p15"/>
          <p:cNvSpPr txBox="1"/>
          <p:nvPr>
            <p:ph idx="4294967295" type="ctrTitle"/>
          </p:nvPr>
        </p:nvSpPr>
        <p:spPr>
          <a:xfrm>
            <a:off x="2474013" y="1755600"/>
            <a:ext cx="18948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solidFill>
                  <a:schemeClr val="lt1"/>
                </a:solidFill>
                <a:latin typeface="Montserrat"/>
                <a:ea typeface="Montserrat"/>
                <a:cs typeface="Montserrat"/>
                <a:sym typeface="Montserrat"/>
              </a:rPr>
              <a:t>3</a:t>
            </a:r>
            <a:endParaRPr sz="1400">
              <a:solidFill>
                <a:schemeClr val="lt1"/>
              </a:solidFill>
              <a:latin typeface="Montserrat"/>
              <a:ea typeface="Montserrat"/>
              <a:cs typeface="Montserrat"/>
              <a:sym typeface="Montserrat"/>
            </a:endParaRPr>
          </a:p>
        </p:txBody>
      </p:sp>
      <p:sp>
        <p:nvSpPr>
          <p:cNvPr id="70" name="Google Shape;70;p15"/>
          <p:cNvSpPr txBox="1"/>
          <p:nvPr>
            <p:ph idx="4294967295" type="ctrTitle"/>
          </p:nvPr>
        </p:nvSpPr>
        <p:spPr>
          <a:xfrm>
            <a:off x="2810238" y="1794600"/>
            <a:ext cx="18948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400">
                <a:solidFill>
                  <a:schemeClr val="lt1"/>
                </a:solidFill>
                <a:latin typeface="Montserrat"/>
                <a:ea typeface="Montserrat"/>
                <a:cs typeface="Montserrat"/>
                <a:sym typeface="Montserrat"/>
              </a:rPr>
              <a:t>4</a:t>
            </a:r>
            <a:endParaRPr sz="1400">
              <a:solidFill>
                <a:schemeClr val="lt1"/>
              </a:solidFill>
              <a:latin typeface="Montserrat"/>
              <a:ea typeface="Montserrat"/>
              <a:cs typeface="Montserrat"/>
              <a:sym typeface="Montserrat"/>
            </a:endParaRPr>
          </a:p>
        </p:txBody>
      </p:sp>
      <p:sp>
        <p:nvSpPr>
          <p:cNvPr id="71" name="Google Shape;71;p15"/>
          <p:cNvSpPr/>
          <p:nvPr/>
        </p:nvSpPr>
        <p:spPr>
          <a:xfrm rot="10797335">
            <a:off x="4318052" y="161795"/>
            <a:ext cx="387000" cy="55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3"/>
          <p:cNvPicPr preferRelativeResize="0"/>
          <p:nvPr/>
        </p:nvPicPr>
        <p:blipFill>
          <a:blip r:embed="rId3">
            <a:alphaModFix/>
          </a:blip>
          <a:stretch>
            <a:fillRect/>
          </a:stretch>
        </p:blipFill>
        <p:spPr>
          <a:xfrm>
            <a:off x="906050" y="219850"/>
            <a:ext cx="7652244" cy="4838700"/>
          </a:xfrm>
          <a:prstGeom prst="rect">
            <a:avLst/>
          </a:prstGeom>
          <a:noFill/>
          <a:ln>
            <a:noFill/>
          </a:ln>
        </p:spPr>
      </p:pic>
      <p:sp>
        <p:nvSpPr>
          <p:cNvPr id="387" name="Google Shape;387;p33"/>
          <p:cNvSpPr txBox="1"/>
          <p:nvPr/>
        </p:nvSpPr>
        <p:spPr>
          <a:xfrm>
            <a:off x="1184950" y="2638325"/>
            <a:ext cx="5976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88" name="Google Shape;388;p33"/>
          <p:cNvSpPr txBox="1"/>
          <p:nvPr/>
        </p:nvSpPr>
        <p:spPr>
          <a:xfrm>
            <a:off x="5388675" y="219850"/>
            <a:ext cx="2857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000">
                <a:solidFill>
                  <a:schemeClr val="dk2"/>
                </a:solidFill>
                <a:latin typeface="Montserrat"/>
                <a:ea typeface="Montserrat"/>
                <a:cs typeface="Montserrat"/>
                <a:sym typeface="Montserrat"/>
              </a:rPr>
              <a:t>у Т-хелпера </a:t>
            </a:r>
            <a:endParaRPr sz="3000">
              <a:solidFill>
                <a:schemeClr val="dk2"/>
              </a:solidFill>
              <a:latin typeface="Montserrat"/>
              <a:ea typeface="Montserrat"/>
              <a:cs typeface="Montserrat"/>
              <a:sym typeface="Montserrat"/>
            </a:endParaRPr>
          </a:p>
          <a:p>
            <a:pPr indent="0" lvl="0" marL="0" rtl="0" algn="ctr">
              <a:spcBef>
                <a:spcPts val="0"/>
              </a:spcBef>
              <a:spcAft>
                <a:spcPts val="0"/>
              </a:spcAft>
              <a:buNone/>
            </a:pPr>
            <a:r>
              <a:rPr lang="ru" sz="3000">
                <a:solidFill>
                  <a:schemeClr val="dk2"/>
                </a:solidFill>
                <a:latin typeface="Montserrat"/>
                <a:ea typeface="Montserrat"/>
                <a:cs typeface="Montserrat"/>
                <a:sym typeface="Montserrat"/>
              </a:rPr>
              <a:t>2 пути</a:t>
            </a:r>
            <a:endParaRPr sz="3000">
              <a:solidFill>
                <a:schemeClr val="dk2"/>
              </a:solidFill>
              <a:latin typeface="Montserrat"/>
              <a:ea typeface="Montserrat"/>
              <a:cs typeface="Montserrat"/>
              <a:sym typeface="Montserrat"/>
            </a:endParaRPr>
          </a:p>
        </p:txBody>
      </p:sp>
      <p:sp>
        <p:nvSpPr>
          <p:cNvPr id="389" name="Google Shape;389;p33"/>
          <p:cNvSpPr txBox="1"/>
          <p:nvPr/>
        </p:nvSpPr>
        <p:spPr>
          <a:xfrm>
            <a:off x="7036125" y="1332100"/>
            <a:ext cx="20298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1600">
                <a:solidFill>
                  <a:srgbClr val="CCCCCC"/>
                </a:solidFill>
                <a:latin typeface="Montserrat"/>
                <a:ea typeface="Montserrat"/>
                <a:cs typeface="Montserrat"/>
                <a:sym typeface="Montserrat"/>
              </a:rPr>
              <a:t>* на самом деле больше</a:t>
            </a:r>
            <a:endParaRPr sz="1600">
              <a:solidFill>
                <a:srgbClr val="CCCCCC"/>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34"/>
          <p:cNvPicPr preferRelativeResize="0"/>
          <p:nvPr/>
        </p:nvPicPr>
        <p:blipFill>
          <a:blip r:embed="rId3">
            <a:alphaModFix/>
          </a:blip>
          <a:stretch>
            <a:fillRect/>
          </a:stretch>
        </p:blipFill>
        <p:spPr>
          <a:xfrm>
            <a:off x="1682775" y="120150"/>
            <a:ext cx="6683725" cy="4226275"/>
          </a:xfrm>
          <a:prstGeom prst="rect">
            <a:avLst/>
          </a:prstGeom>
          <a:noFill/>
          <a:ln>
            <a:noFill/>
          </a:ln>
        </p:spPr>
      </p:pic>
      <p:sp>
        <p:nvSpPr>
          <p:cNvPr id="395" name="Google Shape;395;p34"/>
          <p:cNvSpPr txBox="1"/>
          <p:nvPr/>
        </p:nvSpPr>
        <p:spPr>
          <a:xfrm>
            <a:off x="1184950" y="2638325"/>
            <a:ext cx="5976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96" name="Google Shape;396;p34"/>
          <p:cNvSpPr txBox="1"/>
          <p:nvPr/>
        </p:nvSpPr>
        <p:spPr>
          <a:xfrm>
            <a:off x="5698075" y="120150"/>
            <a:ext cx="3519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200">
                <a:solidFill>
                  <a:schemeClr val="dk2"/>
                </a:solidFill>
                <a:latin typeface="Montserrat"/>
                <a:ea typeface="Montserrat"/>
                <a:cs typeface="Montserrat"/>
                <a:sym typeface="Montserrat"/>
              </a:rPr>
              <a:t>какой путь при</a:t>
            </a:r>
            <a:endParaRPr sz="32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3200">
                <a:solidFill>
                  <a:schemeClr val="dk2"/>
                </a:solidFill>
                <a:latin typeface="Montserrat"/>
                <a:ea typeface="Montserrat"/>
                <a:cs typeface="Montserrat"/>
                <a:sym typeface="Montserrat"/>
              </a:rPr>
              <a:t>аллергии </a:t>
            </a:r>
            <a:endParaRPr sz="32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3200">
                <a:solidFill>
                  <a:schemeClr val="dk2"/>
                </a:solidFill>
                <a:latin typeface="Montserrat"/>
                <a:ea typeface="Montserrat"/>
                <a:cs typeface="Montserrat"/>
                <a:sym typeface="Montserrat"/>
              </a:rPr>
              <a:t>1 типа?</a:t>
            </a:r>
            <a:endParaRPr sz="3200">
              <a:solidFill>
                <a:schemeClr val="dk2"/>
              </a:solidFill>
              <a:latin typeface="Montserrat"/>
              <a:ea typeface="Montserrat"/>
              <a:cs typeface="Montserrat"/>
              <a:sym typeface="Montserrat"/>
            </a:endParaRPr>
          </a:p>
        </p:txBody>
      </p:sp>
      <p:sp>
        <p:nvSpPr>
          <p:cNvPr id="397" name="Google Shape;397;p34"/>
          <p:cNvSpPr txBox="1"/>
          <p:nvPr/>
        </p:nvSpPr>
        <p:spPr>
          <a:xfrm>
            <a:off x="3590150" y="3559600"/>
            <a:ext cx="3519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6000">
                <a:solidFill>
                  <a:srgbClr val="A0FCA0"/>
                </a:solidFill>
                <a:latin typeface="Montserrat"/>
                <a:ea typeface="Montserrat"/>
                <a:cs typeface="Montserrat"/>
                <a:sym typeface="Montserrat"/>
              </a:rPr>
              <a:t>Тх2</a:t>
            </a:r>
            <a:endParaRPr b="1" sz="6000">
              <a:solidFill>
                <a:srgbClr val="A0FCA0"/>
              </a:solidFill>
              <a:latin typeface="Montserrat"/>
              <a:ea typeface="Montserrat"/>
              <a:cs typeface="Montserrat"/>
              <a:sym typeface="Montserrat"/>
            </a:endParaRPr>
          </a:p>
        </p:txBody>
      </p:sp>
      <p:sp>
        <p:nvSpPr>
          <p:cNvPr id="398" name="Google Shape;398;p34"/>
          <p:cNvSpPr txBox="1"/>
          <p:nvPr/>
        </p:nvSpPr>
        <p:spPr>
          <a:xfrm>
            <a:off x="5327050" y="3224825"/>
            <a:ext cx="35196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900">
                <a:solidFill>
                  <a:schemeClr val="dk2"/>
                </a:solidFill>
                <a:latin typeface="Montserrat"/>
                <a:ea typeface="Montserrat"/>
                <a:cs typeface="Montserrat"/>
                <a:sym typeface="Montserrat"/>
              </a:rPr>
              <a:t>это </a:t>
            </a:r>
            <a:endParaRPr sz="1900">
              <a:solidFill>
                <a:schemeClr val="dk2"/>
              </a:solidFill>
              <a:latin typeface="Montserrat"/>
              <a:ea typeface="Montserrat"/>
              <a:cs typeface="Montserrat"/>
              <a:sym typeface="Montserrat"/>
            </a:endParaRPr>
          </a:p>
          <a:p>
            <a:pPr indent="0" lvl="0" marL="0" rtl="0" algn="l">
              <a:spcBef>
                <a:spcPts val="0"/>
              </a:spcBef>
              <a:spcAft>
                <a:spcPts val="0"/>
              </a:spcAft>
              <a:buNone/>
            </a:pPr>
            <a:r>
              <a:rPr b="1" lang="ru" sz="1900">
                <a:solidFill>
                  <a:srgbClr val="A0FCA0"/>
                </a:solidFill>
                <a:latin typeface="Montserrat"/>
                <a:ea typeface="Montserrat"/>
                <a:cs typeface="Montserrat"/>
                <a:sym typeface="Montserrat"/>
              </a:rPr>
              <a:t>главное </a:t>
            </a:r>
            <a:endParaRPr b="1" sz="1900">
              <a:solidFill>
                <a:srgbClr val="A0FCA0"/>
              </a:solidFill>
              <a:latin typeface="Montserrat"/>
              <a:ea typeface="Montserrat"/>
              <a:cs typeface="Montserrat"/>
              <a:sym typeface="Montserrat"/>
            </a:endParaRPr>
          </a:p>
          <a:p>
            <a:pPr indent="0" lvl="0" marL="0" rtl="0" algn="l">
              <a:spcBef>
                <a:spcPts val="0"/>
              </a:spcBef>
              <a:spcAft>
                <a:spcPts val="0"/>
              </a:spcAft>
              <a:buNone/>
            </a:pPr>
            <a:r>
              <a:rPr b="1" lang="ru" sz="1900">
                <a:solidFill>
                  <a:srgbClr val="A0FCA0"/>
                </a:solidFill>
                <a:latin typeface="Montserrat"/>
                <a:ea typeface="Montserrat"/>
                <a:cs typeface="Montserrat"/>
                <a:sym typeface="Montserrat"/>
              </a:rPr>
              <a:t>звено</a:t>
            </a:r>
            <a:r>
              <a:rPr lang="ru" sz="1900">
                <a:solidFill>
                  <a:srgbClr val="A0FCA0"/>
                </a:solidFill>
                <a:latin typeface="Montserrat"/>
                <a:ea typeface="Montserrat"/>
                <a:cs typeface="Montserrat"/>
                <a:sym typeface="Montserrat"/>
              </a:rPr>
              <a:t> </a:t>
            </a:r>
            <a:endParaRPr sz="1900">
              <a:solidFill>
                <a:srgbClr val="A0FCA0"/>
              </a:solidFill>
              <a:latin typeface="Montserrat"/>
              <a:ea typeface="Montserrat"/>
              <a:cs typeface="Montserrat"/>
              <a:sym typeface="Montserrat"/>
            </a:endParaRPr>
          </a:p>
          <a:p>
            <a:pPr indent="0" lvl="0" marL="0" rtl="0" algn="l">
              <a:spcBef>
                <a:spcPts val="0"/>
              </a:spcBef>
              <a:spcAft>
                <a:spcPts val="0"/>
              </a:spcAft>
              <a:buNone/>
            </a:pPr>
            <a:r>
              <a:rPr lang="ru" sz="1900">
                <a:solidFill>
                  <a:schemeClr val="dk2"/>
                </a:solidFill>
                <a:latin typeface="Montserrat"/>
                <a:ea typeface="Montserrat"/>
                <a:cs typeface="Montserrat"/>
                <a:sym typeface="Montserrat"/>
              </a:rPr>
              <a:t>аллерии</a:t>
            </a:r>
            <a:endParaRPr sz="1900">
              <a:solidFill>
                <a:schemeClr val="dk2"/>
              </a:solidFill>
              <a:latin typeface="Montserrat"/>
              <a:ea typeface="Montserrat"/>
              <a:cs typeface="Montserrat"/>
              <a:sym typeface="Montserrat"/>
            </a:endParaRPr>
          </a:p>
          <a:p>
            <a:pPr indent="0" lvl="0" marL="0" rtl="0" algn="l">
              <a:spcBef>
                <a:spcPts val="0"/>
              </a:spcBef>
              <a:spcAft>
                <a:spcPts val="0"/>
              </a:spcAft>
              <a:buNone/>
            </a:pPr>
            <a:r>
              <a:rPr lang="ru" sz="1900">
                <a:solidFill>
                  <a:schemeClr val="dk2"/>
                </a:solidFill>
                <a:latin typeface="Montserrat"/>
                <a:ea typeface="Montserrat"/>
                <a:cs typeface="Montserrat"/>
                <a:sym typeface="Montserrat"/>
              </a:rPr>
              <a:t>1 типа</a:t>
            </a:r>
            <a:endParaRPr sz="1900">
              <a:solidFill>
                <a:schemeClr val="dk2"/>
              </a:solidFill>
              <a:latin typeface="Montserrat"/>
              <a:ea typeface="Montserrat"/>
              <a:cs typeface="Montserrat"/>
              <a:sym typeface="Montserrat"/>
            </a:endParaRPr>
          </a:p>
        </p:txBody>
      </p:sp>
      <p:grpSp>
        <p:nvGrpSpPr>
          <p:cNvPr id="399" name="Google Shape;399;p34"/>
          <p:cNvGrpSpPr/>
          <p:nvPr/>
        </p:nvGrpSpPr>
        <p:grpSpPr>
          <a:xfrm>
            <a:off x="3701880" y="2444122"/>
            <a:ext cx="2901450" cy="2616998"/>
            <a:chOff x="422750" y="400700"/>
            <a:chExt cx="529800" cy="487500"/>
          </a:xfrm>
        </p:grpSpPr>
        <p:sp>
          <p:nvSpPr>
            <p:cNvPr id="400" name="Google Shape;400;p34"/>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4"/>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0">
                  <a:solidFill>
                    <a:srgbClr val="AA9ADA"/>
                  </a:solidFill>
                </a:rPr>
                <a:t>?</a:t>
              </a:r>
              <a:endParaRPr sz="12000">
                <a:solidFill>
                  <a:srgbClr val="AA9ADA"/>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5"/>
          <p:cNvSpPr/>
          <p:nvPr/>
        </p:nvSpPr>
        <p:spPr>
          <a:xfrm rot="-5400000">
            <a:off x="5507625" y="1781224"/>
            <a:ext cx="2866800" cy="17313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4400"/>
              <a:t>гипотеза</a:t>
            </a:r>
            <a:endParaRPr sz="4400"/>
          </a:p>
        </p:txBody>
      </p:sp>
      <p:sp>
        <p:nvSpPr>
          <p:cNvPr id="407" name="Google Shape;407;p35"/>
          <p:cNvSpPr/>
          <p:nvPr/>
        </p:nvSpPr>
        <p:spPr>
          <a:xfrm>
            <a:off x="1850700" y="297800"/>
            <a:ext cx="4636200" cy="4128900"/>
          </a:xfrm>
          <a:prstGeom prst="ellipse">
            <a:avLst/>
          </a:prstGeom>
          <a:solidFill>
            <a:schemeClr val="lt2"/>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5000"/>
              <a:t>Время для гипотезы</a:t>
            </a:r>
            <a:endParaRPr sz="5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36"/>
          <p:cNvPicPr preferRelativeResize="0"/>
          <p:nvPr/>
        </p:nvPicPr>
        <p:blipFill>
          <a:blip r:embed="rId3">
            <a:alphaModFix/>
          </a:blip>
          <a:stretch>
            <a:fillRect/>
          </a:stretch>
        </p:blipFill>
        <p:spPr>
          <a:xfrm>
            <a:off x="1682775" y="120150"/>
            <a:ext cx="6683725" cy="4226275"/>
          </a:xfrm>
          <a:prstGeom prst="rect">
            <a:avLst/>
          </a:prstGeom>
          <a:noFill/>
          <a:ln>
            <a:noFill/>
          </a:ln>
        </p:spPr>
      </p:pic>
      <p:sp>
        <p:nvSpPr>
          <p:cNvPr id="413" name="Google Shape;413;p36"/>
          <p:cNvSpPr txBox="1"/>
          <p:nvPr/>
        </p:nvSpPr>
        <p:spPr>
          <a:xfrm>
            <a:off x="1184950" y="2638325"/>
            <a:ext cx="5976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14" name="Google Shape;414;p36"/>
          <p:cNvSpPr txBox="1"/>
          <p:nvPr/>
        </p:nvSpPr>
        <p:spPr>
          <a:xfrm>
            <a:off x="5698075" y="120150"/>
            <a:ext cx="35196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200">
                <a:solidFill>
                  <a:schemeClr val="dk2"/>
                </a:solidFill>
                <a:latin typeface="Montserrat"/>
                <a:ea typeface="Montserrat"/>
                <a:cs typeface="Montserrat"/>
                <a:sym typeface="Montserrat"/>
              </a:rPr>
              <a:t>От чего зависит, по какому пути пойдет?</a:t>
            </a:r>
            <a:endParaRPr sz="3200">
              <a:solidFill>
                <a:schemeClr val="dk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37"/>
          <p:cNvPicPr preferRelativeResize="0"/>
          <p:nvPr/>
        </p:nvPicPr>
        <p:blipFill>
          <a:blip r:embed="rId3">
            <a:alphaModFix/>
          </a:blip>
          <a:stretch>
            <a:fillRect/>
          </a:stretch>
        </p:blipFill>
        <p:spPr>
          <a:xfrm>
            <a:off x="254425" y="-536775"/>
            <a:ext cx="9514051" cy="6060451"/>
          </a:xfrm>
          <a:prstGeom prst="rect">
            <a:avLst/>
          </a:prstGeom>
          <a:noFill/>
          <a:ln>
            <a:noFill/>
          </a:ln>
        </p:spPr>
      </p:pic>
      <p:sp>
        <p:nvSpPr>
          <p:cNvPr id="420" name="Google Shape;420;p37"/>
          <p:cNvSpPr txBox="1"/>
          <p:nvPr/>
        </p:nvSpPr>
        <p:spPr>
          <a:xfrm>
            <a:off x="1184950" y="2638325"/>
            <a:ext cx="5976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1" name="Google Shape;421;p37"/>
          <p:cNvSpPr txBox="1"/>
          <p:nvPr/>
        </p:nvSpPr>
        <p:spPr>
          <a:xfrm>
            <a:off x="4808450" y="1819150"/>
            <a:ext cx="47898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ru" sz="3000">
                <a:solidFill>
                  <a:schemeClr val="dk2"/>
                </a:solidFill>
                <a:latin typeface="Montserrat"/>
                <a:ea typeface="Montserrat"/>
                <a:cs typeface="Montserrat"/>
                <a:sym typeface="Montserrat"/>
              </a:rPr>
              <a:t>сюда идет, когда </a:t>
            </a:r>
            <a:r>
              <a:rPr b="1" lang="ru" sz="3000">
                <a:solidFill>
                  <a:srgbClr val="7092BE"/>
                </a:solidFill>
                <a:latin typeface="Montserrat"/>
                <a:ea typeface="Montserrat"/>
                <a:cs typeface="Montserrat"/>
                <a:sym typeface="Montserrat"/>
              </a:rPr>
              <a:t>большая </a:t>
            </a:r>
            <a:r>
              <a:rPr lang="ru" sz="3000">
                <a:solidFill>
                  <a:schemeClr val="dk2"/>
                </a:solidFill>
                <a:latin typeface="Montserrat"/>
                <a:ea typeface="Montserrat"/>
                <a:cs typeface="Montserrat"/>
                <a:sym typeface="Montserrat"/>
              </a:rPr>
              <a:t>доза антигена</a:t>
            </a:r>
            <a:endParaRPr sz="3000">
              <a:solidFill>
                <a:schemeClr val="dk2"/>
              </a:solidFill>
              <a:latin typeface="Montserrat"/>
              <a:ea typeface="Montserrat"/>
              <a:cs typeface="Montserrat"/>
              <a:sym typeface="Montserrat"/>
            </a:endParaRPr>
          </a:p>
        </p:txBody>
      </p:sp>
      <p:sp>
        <p:nvSpPr>
          <p:cNvPr id="422" name="Google Shape;422;p37"/>
          <p:cNvSpPr txBox="1"/>
          <p:nvPr/>
        </p:nvSpPr>
        <p:spPr>
          <a:xfrm>
            <a:off x="5698075" y="120150"/>
            <a:ext cx="3519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2"/>
              </a:solidFill>
              <a:latin typeface="Montserrat"/>
              <a:ea typeface="Montserrat"/>
              <a:cs typeface="Montserrat"/>
              <a:sym typeface="Montserrat"/>
            </a:endParaRPr>
          </a:p>
        </p:txBody>
      </p:sp>
      <p:sp>
        <p:nvSpPr>
          <p:cNvPr id="423" name="Google Shape;423;p37"/>
          <p:cNvSpPr txBox="1"/>
          <p:nvPr/>
        </p:nvSpPr>
        <p:spPr>
          <a:xfrm>
            <a:off x="50375" y="41150"/>
            <a:ext cx="3579900" cy="1922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rgbClr val="D9D9D9"/>
                </a:solidFill>
                <a:latin typeface="Montserrat"/>
                <a:ea typeface="Montserrat"/>
                <a:cs typeface="Montserrat"/>
                <a:sym typeface="Montserrat"/>
              </a:rPr>
              <a:t>+ микроокружение DC:</a:t>
            </a:r>
            <a:endParaRPr sz="900">
              <a:solidFill>
                <a:srgbClr val="D9D9D9"/>
              </a:solidFill>
              <a:latin typeface="Montserrat"/>
              <a:ea typeface="Montserrat"/>
              <a:cs typeface="Montserrat"/>
              <a:sym typeface="Montserrat"/>
            </a:endParaRPr>
          </a:p>
          <a:p>
            <a:pPr indent="0" lvl="0" marL="457200" rtl="0" algn="l">
              <a:spcBef>
                <a:spcPts val="0"/>
              </a:spcBef>
              <a:spcAft>
                <a:spcPts val="0"/>
              </a:spcAft>
              <a:buNone/>
            </a:pPr>
            <a:r>
              <a:t/>
            </a:r>
            <a:endParaRPr sz="900">
              <a:solidFill>
                <a:srgbClr val="D9D9D9"/>
              </a:solidFill>
              <a:latin typeface="Montserrat"/>
              <a:ea typeface="Montserrat"/>
              <a:cs typeface="Montserrat"/>
              <a:sym typeface="Montserrat"/>
            </a:endParaRPr>
          </a:p>
          <a:p>
            <a:pPr indent="0" lvl="0" marL="457200" rtl="0" algn="l">
              <a:spcBef>
                <a:spcPts val="0"/>
              </a:spcBef>
              <a:spcAft>
                <a:spcPts val="0"/>
              </a:spcAft>
              <a:buNone/>
            </a:pPr>
            <a:r>
              <a:rPr lang="ru" sz="900">
                <a:solidFill>
                  <a:srgbClr val="D9D9D9"/>
                </a:solidFill>
                <a:latin typeface="Montserrat"/>
                <a:ea typeface="Montserrat"/>
                <a:cs typeface="Montserrat"/>
                <a:sym typeface="Montserrat"/>
              </a:rPr>
              <a:t>* эпителий выделяет</a:t>
            </a:r>
            <a:endParaRPr sz="900">
              <a:solidFill>
                <a:srgbClr val="D9D9D9"/>
              </a:solidFill>
              <a:latin typeface="Montserrat"/>
              <a:ea typeface="Montserrat"/>
              <a:cs typeface="Montserrat"/>
              <a:sym typeface="Montserrat"/>
            </a:endParaRPr>
          </a:p>
          <a:p>
            <a:pPr indent="457200" lvl="0" marL="457200" rtl="0" algn="l">
              <a:spcBef>
                <a:spcPts val="0"/>
              </a:spcBef>
              <a:spcAft>
                <a:spcPts val="0"/>
              </a:spcAft>
              <a:buNone/>
            </a:pPr>
            <a:r>
              <a:rPr lang="ru" sz="900">
                <a:solidFill>
                  <a:srgbClr val="D9D9D9"/>
                </a:solidFill>
                <a:latin typeface="Montserrat"/>
                <a:ea typeface="Montserrat"/>
                <a:cs typeface="Montserrat"/>
                <a:sym typeface="Montserrat"/>
              </a:rPr>
              <a:t>ИЛ25</a:t>
            </a:r>
            <a:endParaRPr sz="900">
              <a:solidFill>
                <a:srgbClr val="D9D9D9"/>
              </a:solidFill>
              <a:latin typeface="Montserrat"/>
              <a:ea typeface="Montserrat"/>
              <a:cs typeface="Montserrat"/>
              <a:sym typeface="Montserrat"/>
            </a:endParaRPr>
          </a:p>
          <a:p>
            <a:pPr indent="457200" lvl="0" marL="457200" rtl="0" algn="l">
              <a:spcBef>
                <a:spcPts val="0"/>
              </a:spcBef>
              <a:spcAft>
                <a:spcPts val="0"/>
              </a:spcAft>
              <a:buNone/>
            </a:pPr>
            <a:r>
              <a:rPr lang="ru" sz="900">
                <a:solidFill>
                  <a:srgbClr val="D9D9D9"/>
                </a:solidFill>
                <a:latin typeface="Montserrat"/>
                <a:ea typeface="Montserrat"/>
                <a:cs typeface="Montserrat"/>
                <a:sym typeface="Montserrat"/>
              </a:rPr>
              <a:t>ИЛ33</a:t>
            </a:r>
            <a:endParaRPr sz="900">
              <a:solidFill>
                <a:srgbClr val="D9D9D9"/>
              </a:solidFill>
              <a:latin typeface="Montserrat"/>
              <a:ea typeface="Montserrat"/>
              <a:cs typeface="Montserrat"/>
              <a:sym typeface="Montserrat"/>
            </a:endParaRPr>
          </a:p>
          <a:p>
            <a:pPr indent="457200" lvl="0" marL="457200" rtl="0" algn="l">
              <a:spcBef>
                <a:spcPts val="0"/>
              </a:spcBef>
              <a:spcAft>
                <a:spcPts val="0"/>
              </a:spcAft>
              <a:buNone/>
            </a:pPr>
            <a:r>
              <a:rPr lang="ru" sz="900">
                <a:solidFill>
                  <a:srgbClr val="D9D9D9"/>
                </a:solidFill>
                <a:latin typeface="Montserrat"/>
                <a:ea typeface="Montserrat"/>
                <a:cs typeface="Montserrat"/>
                <a:sym typeface="Montserrat"/>
              </a:rPr>
              <a:t>TSLP</a:t>
            </a:r>
            <a:endParaRPr sz="900">
              <a:solidFill>
                <a:srgbClr val="D9D9D9"/>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ru" sz="900">
                <a:solidFill>
                  <a:srgbClr val="D9D9D9"/>
                </a:solidFill>
                <a:latin typeface="Montserrat"/>
                <a:ea typeface="Montserrat"/>
                <a:cs typeface="Montserrat"/>
                <a:sym typeface="Montserrat"/>
              </a:rPr>
              <a:t>* </a:t>
            </a:r>
            <a:r>
              <a:rPr b="1" lang="ru" sz="900">
                <a:solidFill>
                  <a:srgbClr val="B7B7B7"/>
                </a:solidFill>
                <a:latin typeface="Montserrat"/>
                <a:ea typeface="Montserrat"/>
                <a:cs typeface="Montserrat"/>
                <a:sym typeface="Montserrat"/>
              </a:rPr>
              <a:t>ILC2</a:t>
            </a:r>
            <a:r>
              <a:rPr lang="ru" sz="900">
                <a:solidFill>
                  <a:srgbClr val="D9D9D9"/>
                </a:solidFill>
                <a:latin typeface="Montserrat"/>
                <a:ea typeface="Montserrat"/>
                <a:cs typeface="Montserrat"/>
                <a:sym typeface="Montserrat"/>
              </a:rPr>
              <a:t> выделяют</a:t>
            </a:r>
            <a:endParaRPr sz="900">
              <a:solidFill>
                <a:srgbClr val="D9D9D9"/>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ru" sz="900">
                <a:solidFill>
                  <a:srgbClr val="D9D9D9"/>
                </a:solidFill>
                <a:latin typeface="Montserrat"/>
                <a:ea typeface="Montserrat"/>
                <a:cs typeface="Montserrat"/>
                <a:sym typeface="Montserrat"/>
              </a:rPr>
              <a:t>	ИЛ5</a:t>
            </a:r>
            <a:endParaRPr sz="900">
              <a:solidFill>
                <a:srgbClr val="D9D9D9"/>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ru" sz="900">
                <a:solidFill>
                  <a:srgbClr val="D9D9D9"/>
                </a:solidFill>
                <a:latin typeface="Montserrat"/>
                <a:ea typeface="Montserrat"/>
                <a:cs typeface="Montserrat"/>
                <a:sym typeface="Montserrat"/>
              </a:rPr>
              <a:t>	ИЛ13</a:t>
            </a:r>
            <a:endParaRPr sz="900">
              <a:solidFill>
                <a:srgbClr val="D9D9D9"/>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ru" sz="900">
                <a:solidFill>
                  <a:srgbClr val="D9D9D9"/>
                </a:solidFill>
                <a:latin typeface="Montserrat"/>
                <a:ea typeface="Montserrat"/>
                <a:cs typeface="Montserrat"/>
                <a:sym typeface="Montserrat"/>
              </a:rPr>
              <a:t>	TSLP</a:t>
            </a:r>
            <a:endParaRPr sz="900">
              <a:solidFill>
                <a:srgbClr val="D9D9D9"/>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sz="900">
              <a:solidFill>
                <a:srgbClr val="D9D9D9"/>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ru" sz="900">
                <a:solidFill>
                  <a:srgbClr val="D9D9D9"/>
                </a:solidFill>
                <a:latin typeface="Montserrat"/>
                <a:ea typeface="Montserrat"/>
                <a:cs typeface="Montserrat"/>
                <a:sym typeface="Montserrat"/>
              </a:rPr>
              <a:t>* микробиом “обучает” иммунную </a:t>
            </a:r>
            <a:endParaRPr sz="900">
              <a:solidFill>
                <a:srgbClr val="D9D9D9"/>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ru" sz="900">
                <a:solidFill>
                  <a:srgbClr val="D9D9D9"/>
                </a:solidFill>
                <a:latin typeface="Montserrat"/>
                <a:ea typeface="Montserrat"/>
                <a:cs typeface="Montserrat"/>
                <a:sym typeface="Montserrat"/>
              </a:rPr>
              <a:t>  систему (гипотеза “старых друзей”)</a:t>
            </a:r>
            <a:endParaRPr sz="900">
              <a:solidFill>
                <a:srgbClr val="D9D9D9"/>
              </a:solidFill>
              <a:latin typeface="Montserrat"/>
              <a:ea typeface="Montserrat"/>
              <a:cs typeface="Montserrat"/>
              <a:sym typeface="Montserrat"/>
            </a:endParaRPr>
          </a:p>
          <a:p>
            <a:pPr indent="457200" lvl="0" marL="457200" rtl="0" algn="l">
              <a:spcBef>
                <a:spcPts val="0"/>
              </a:spcBef>
              <a:spcAft>
                <a:spcPts val="0"/>
              </a:spcAft>
              <a:buNone/>
            </a:pPr>
            <a:r>
              <a:rPr lang="ru" sz="700">
                <a:solidFill>
                  <a:srgbClr val="D9D9D9"/>
                </a:solidFill>
                <a:latin typeface="Montserrat"/>
                <a:ea typeface="Montserrat"/>
                <a:cs typeface="Montserrat"/>
                <a:sym typeface="Montserrat"/>
              </a:rPr>
              <a:t>  </a:t>
            </a:r>
            <a:endParaRPr sz="700">
              <a:solidFill>
                <a:srgbClr val="D9D9D9"/>
              </a:solidFill>
              <a:latin typeface="Montserrat"/>
              <a:ea typeface="Montserrat"/>
              <a:cs typeface="Montserrat"/>
              <a:sym typeface="Montserrat"/>
            </a:endParaRPr>
          </a:p>
        </p:txBody>
      </p:sp>
      <p:sp>
        <p:nvSpPr>
          <p:cNvPr id="424" name="Google Shape;424;p37"/>
          <p:cNvSpPr txBox="1"/>
          <p:nvPr/>
        </p:nvSpPr>
        <p:spPr>
          <a:xfrm>
            <a:off x="254425" y="2223100"/>
            <a:ext cx="4627500" cy="1108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000">
                <a:solidFill>
                  <a:schemeClr val="dk2"/>
                </a:solidFill>
                <a:latin typeface="Montserrat"/>
                <a:ea typeface="Montserrat"/>
                <a:cs typeface="Montserrat"/>
                <a:sym typeface="Montserrat"/>
              </a:rPr>
              <a:t>сюда идет, когда </a:t>
            </a:r>
            <a:r>
              <a:rPr b="1" lang="ru" sz="3000">
                <a:solidFill>
                  <a:srgbClr val="A0FCA0"/>
                </a:solidFill>
                <a:latin typeface="Montserrat"/>
                <a:ea typeface="Montserrat"/>
                <a:cs typeface="Montserrat"/>
                <a:sym typeface="Montserrat"/>
              </a:rPr>
              <a:t>низкая </a:t>
            </a:r>
            <a:r>
              <a:rPr lang="ru" sz="3000">
                <a:solidFill>
                  <a:schemeClr val="dk2"/>
                </a:solidFill>
                <a:latin typeface="Montserrat"/>
                <a:ea typeface="Montserrat"/>
                <a:cs typeface="Montserrat"/>
                <a:sym typeface="Montserrat"/>
              </a:rPr>
              <a:t>доза антигена</a:t>
            </a:r>
            <a:endParaRPr sz="3000">
              <a:solidFill>
                <a:schemeClr val="dk2"/>
              </a:solidFill>
              <a:latin typeface="Montserrat"/>
              <a:ea typeface="Montserrat"/>
              <a:cs typeface="Montserrat"/>
              <a:sym typeface="Montserrat"/>
            </a:endParaRPr>
          </a:p>
        </p:txBody>
      </p:sp>
      <p:sp>
        <p:nvSpPr>
          <p:cNvPr id="425" name="Google Shape;425;p37"/>
          <p:cNvSpPr/>
          <p:nvPr/>
        </p:nvSpPr>
        <p:spPr>
          <a:xfrm>
            <a:off x="3364850" y="722750"/>
            <a:ext cx="514800" cy="8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7"/>
          <p:cNvSpPr/>
          <p:nvPr/>
        </p:nvSpPr>
        <p:spPr>
          <a:xfrm>
            <a:off x="2892600" y="1393600"/>
            <a:ext cx="514800" cy="8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37"/>
          <p:cNvSpPr/>
          <p:nvPr/>
        </p:nvSpPr>
        <p:spPr>
          <a:xfrm>
            <a:off x="3255550" y="-68350"/>
            <a:ext cx="514800" cy="8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37"/>
          <p:cNvSpPr/>
          <p:nvPr/>
        </p:nvSpPr>
        <p:spPr>
          <a:xfrm>
            <a:off x="3407400" y="811700"/>
            <a:ext cx="514800" cy="82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nvSpPr>
        <p:spPr>
          <a:xfrm>
            <a:off x="1184950" y="2638325"/>
            <a:ext cx="5976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34" name="Google Shape;434;p38"/>
          <p:cNvSpPr txBox="1"/>
          <p:nvPr/>
        </p:nvSpPr>
        <p:spPr>
          <a:xfrm>
            <a:off x="4354200" y="225125"/>
            <a:ext cx="4789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большая доза </a:t>
            </a:r>
            <a:endParaRPr sz="3000">
              <a:solidFill>
                <a:srgbClr val="74C94E"/>
              </a:solidFill>
              <a:latin typeface="Montserrat"/>
              <a:ea typeface="Montserrat"/>
              <a:cs typeface="Montserrat"/>
              <a:sym typeface="Montserrat"/>
            </a:endParaRPr>
          </a:p>
        </p:txBody>
      </p:sp>
      <p:sp>
        <p:nvSpPr>
          <p:cNvPr id="435" name="Google Shape;435;p38"/>
          <p:cNvSpPr txBox="1"/>
          <p:nvPr/>
        </p:nvSpPr>
        <p:spPr>
          <a:xfrm>
            <a:off x="282100" y="264675"/>
            <a:ext cx="4627500" cy="769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800">
                <a:solidFill>
                  <a:schemeClr val="dk2"/>
                </a:solidFill>
                <a:latin typeface="Montserrat"/>
                <a:ea typeface="Montserrat"/>
                <a:cs typeface="Montserrat"/>
                <a:sym typeface="Montserrat"/>
              </a:rPr>
              <a:t>А ещё</a:t>
            </a:r>
            <a:endParaRPr sz="3800">
              <a:solidFill>
                <a:schemeClr val="dk2"/>
              </a:solidFill>
              <a:latin typeface="Montserrat"/>
              <a:ea typeface="Montserrat"/>
              <a:cs typeface="Montserrat"/>
              <a:sym typeface="Montserrat"/>
            </a:endParaRPr>
          </a:p>
        </p:txBody>
      </p:sp>
      <p:sp>
        <p:nvSpPr>
          <p:cNvPr id="436" name="Google Shape;436;p38"/>
          <p:cNvSpPr txBox="1"/>
          <p:nvPr/>
        </p:nvSpPr>
        <p:spPr>
          <a:xfrm>
            <a:off x="5698075" y="-108450"/>
            <a:ext cx="3519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2"/>
              </a:solidFill>
              <a:latin typeface="Montserrat"/>
              <a:ea typeface="Montserrat"/>
              <a:cs typeface="Montserrat"/>
              <a:sym typeface="Montserrat"/>
            </a:endParaRPr>
          </a:p>
        </p:txBody>
      </p:sp>
      <p:sp>
        <p:nvSpPr>
          <p:cNvPr id="437" name="Google Shape;437;p38"/>
          <p:cNvSpPr/>
          <p:nvPr/>
        </p:nvSpPr>
        <p:spPr>
          <a:xfrm rot="10800000">
            <a:off x="5862600" y="980600"/>
            <a:ext cx="1773000" cy="960600"/>
          </a:xfrm>
          <a:prstGeom prst="triangle">
            <a:avLst>
              <a:gd fmla="val 50000" name="adj"/>
            </a:avLst>
          </a:prstGeom>
          <a:solidFill>
            <a:srgbClr val="74C94E"/>
          </a:solidFill>
          <a:ln cap="flat" cmpd="sng" w="38100">
            <a:solidFill>
              <a:srgbClr val="7092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38"/>
          <p:cNvSpPr/>
          <p:nvPr/>
        </p:nvSpPr>
        <p:spPr>
          <a:xfrm>
            <a:off x="5371300" y="2146350"/>
            <a:ext cx="3571200" cy="3115200"/>
          </a:xfrm>
          <a:prstGeom prst="ellipse">
            <a:avLst/>
          </a:prstGeom>
          <a:solidFill>
            <a:srgbClr val="74C9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7500">
                <a:solidFill>
                  <a:schemeClr val="lt1"/>
                </a:solidFill>
              </a:rPr>
              <a:t>T reg</a:t>
            </a:r>
            <a:endParaRPr sz="7500">
              <a:solidFill>
                <a:schemeClr val="lt1"/>
              </a:solidFill>
            </a:endParaRPr>
          </a:p>
        </p:txBody>
      </p:sp>
      <p:sp>
        <p:nvSpPr>
          <p:cNvPr id="439" name="Google Shape;439;p38"/>
          <p:cNvSpPr/>
          <p:nvPr/>
        </p:nvSpPr>
        <p:spPr>
          <a:xfrm rot="-5400000">
            <a:off x="4379463" y="3536500"/>
            <a:ext cx="867900" cy="513000"/>
          </a:xfrm>
          <a:prstGeom prst="triangle">
            <a:avLst>
              <a:gd fmla="val 50000" name="adj"/>
            </a:avLst>
          </a:prstGeom>
          <a:solidFill>
            <a:srgbClr val="74C94E"/>
          </a:solidFill>
          <a:ln cap="flat" cmpd="sng" w="38100">
            <a:solidFill>
              <a:srgbClr val="7092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38"/>
          <p:cNvSpPr txBox="1"/>
          <p:nvPr/>
        </p:nvSpPr>
        <p:spPr>
          <a:xfrm>
            <a:off x="2302525" y="3391075"/>
            <a:ext cx="2377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ИЛ-10</a:t>
            </a:r>
            <a:endParaRPr b="1" sz="3000">
              <a:solidFill>
                <a:srgbClr val="74C94E"/>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TGF-</a:t>
            </a:r>
            <a:r>
              <a:rPr b="1" lang="ru" sz="3000">
                <a:solidFill>
                  <a:srgbClr val="74C94E"/>
                </a:solidFill>
                <a:highlight>
                  <a:srgbClr val="FFFFFF"/>
                </a:highlight>
              </a:rPr>
              <a:t>β</a:t>
            </a:r>
            <a:endParaRPr b="1" sz="3000">
              <a:solidFill>
                <a:srgbClr val="74C94E"/>
              </a:solidFill>
            </a:endParaRPr>
          </a:p>
        </p:txBody>
      </p:sp>
      <p:sp>
        <p:nvSpPr>
          <p:cNvPr id="441" name="Google Shape;441;p38"/>
          <p:cNvSpPr txBox="1"/>
          <p:nvPr/>
        </p:nvSpPr>
        <p:spPr>
          <a:xfrm>
            <a:off x="282100" y="1684650"/>
            <a:ext cx="46275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2"/>
                </a:solidFill>
                <a:latin typeface="Montserrat"/>
                <a:ea typeface="Montserrat"/>
                <a:cs typeface="Montserrat"/>
                <a:sym typeface="Montserrat"/>
              </a:rPr>
              <a:t>иммунологическая толерантность</a:t>
            </a:r>
            <a:endParaRPr sz="1800">
              <a:solidFill>
                <a:schemeClr val="dk2"/>
              </a:solidFill>
              <a:latin typeface="Montserrat"/>
              <a:ea typeface="Montserrat"/>
              <a:cs typeface="Montserrat"/>
              <a:sym typeface="Montserrat"/>
            </a:endParaRPr>
          </a:p>
        </p:txBody>
      </p:sp>
      <p:grpSp>
        <p:nvGrpSpPr>
          <p:cNvPr id="442" name="Google Shape;442;p38"/>
          <p:cNvGrpSpPr/>
          <p:nvPr/>
        </p:nvGrpSpPr>
        <p:grpSpPr>
          <a:xfrm>
            <a:off x="2724515" y="1148858"/>
            <a:ext cx="1901717" cy="1746274"/>
            <a:chOff x="422750" y="400700"/>
            <a:chExt cx="529800" cy="487500"/>
          </a:xfrm>
        </p:grpSpPr>
        <p:sp>
          <p:nvSpPr>
            <p:cNvPr id="443" name="Google Shape;443;p38"/>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38"/>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74C94E"/>
                  </a:solidFill>
                </a:rPr>
                <a:t>?</a:t>
              </a:r>
              <a:endParaRPr sz="7200">
                <a:solidFill>
                  <a:srgbClr val="74C94E"/>
                </a:solidFill>
              </a:endParaRPr>
            </a:p>
          </p:txBody>
        </p:sp>
      </p:grpSp>
      <p:sp>
        <p:nvSpPr>
          <p:cNvPr id="445" name="Google Shape;445;p38"/>
          <p:cNvSpPr txBox="1"/>
          <p:nvPr/>
        </p:nvSpPr>
        <p:spPr>
          <a:xfrm>
            <a:off x="1070575" y="4499275"/>
            <a:ext cx="41406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2"/>
                </a:solidFill>
                <a:latin typeface="Montserrat"/>
                <a:ea typeface="Montserrat"/>
                <a:cs typeface="Montserrat"/>
                <a:sym typeface="Montserrat"/>
              </a:rPr>
              <a:t>иммуноподавляющие вещества</a:t>
            </a:r>
            <a:endParaRPr sz="18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39"/>
          <p:cNvPicPr preferRelativeResize="0"/>
          <p:nvPr/>
        </p:nvPicPr>
        <p:blipFill>
          <a:blip r:embed="rId3">
            <a:alphaModFix/>
          </a:blip>
          <a:stretch>
            <a:fillRect/>
          </a:stretch>
        </p:blipFill>
        <p:spPr>
          <a:xfrm>
            <a:off x="0" y="0"/>
            <a:ext cx="9144000" cy="5132070"/>
          </a:xfrm>
          <a:prstGeom prst="rect">
            <a:avLst/>
          </a:prstGeom>
          <a:noFill/>
          <a:ln>
            <a:noFill/>
          </a:ln>
        </p:spPr>
      </p:pic>
      <p:sp>
        <p:nvSpPr>
          <p:cNvPr id="451" name="Google Shape;451;p39"/>
          <p:cNvSpPr txBox="1"/>
          <p:nvPr/>
        </p:nvSpPr>
        <p:spPr>
          <a:xfrm>
            <a:off x="94550" y="64300"/>
            <a:ext cx="462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700">
                <a:solidFill>
                  <a:srgbClr val="333333"/>
                </a:solidFill>
                <a:latin typeface="Montserrat"/>
                <a:ea typeface="Montserrat"/>
                <a:cs typeface="Montserrat"/>
                <a:sym typeface="Montserrat"/>
              </a:rPr>
              <a:t>у пациента аллергия </a:t>
            </a:r>
            <a:endParaRPr b="1" sz="1700">
              <a:solidFill>
                <a:srgbClr val="333333"/>
              </a:solidFill>
              <a:latin typeface="Montserrat"/>
              <a:ea typeface="Montserrat"/>
              <a:cs typeface="Montserrat"/>
              <a:sym typeface="Montserrat"/>
            </a:endParaRPr>
          </a:p>
          <a:p>
            <a:pPr indent="0" lvl="0" marL="0" rtl="0" algn="l">
              <a:spcBef>
                <a:spcPts val="0"/>
              </a:spcBef>
              <a:spcAft>
                <a:spcPts val="0"/>
              </a:spcAft>
              <a:buNone/>
            </a:pPr>
            <a:r>
              <a:rPr b="1" lang="ru" sz="1700">
                <a:solidFill>
                  <a:srgbClr val="333333"/>
                </a:solidFill>
                <a:latin typeface="Montserrat"/>
                <a:ea typeface="Montserrat"/>
                <a:cs typeface="Montserrat"/>
                <a:sym typeface="Montserrat"/>
              </a:rPr>
              <a:t>на арахис</a:t>
            </a:r>
            <a:endParaRPr b="1" sz="1700">
              <a:solidFill>
                <a:srgbClr val="333333"/>
              </a:solidFill>
              <a:latin typeface="Montserrat"/>
              <a:ea typeface="Montserrat"/>
              <a:cs typeface="Montserrat"/>
              <a:sym typeface="Montserrat"/>
            </a:endParaRPr>
          </a:p>
        </p:txBody>
      </p:sp>
      <p:sp>
        <p:nvSpPr>
          <p:cNvPr id="452" name="Google Shape;452;p39"/>
          <p:cNvSpPr txBox="1"/>
          <p:nvPr/>
        </p:nvSpPr>
        <p:spPr>
          <a:xfrm>
            <a:off x="1980700" y="1279688"/>
            <a:ext cx="4627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300">
                <a:solidFill>
                  <a:schemeClr val="lt1"/>
                </a:solidFill>
                <a:latin typeface="Montserrat"/>
                <a:ea typeface="Montserrat"/>
                <a:cs typeface="Montserrat"/>
                <a:sym typeface="Montserrat"/>
              </a:rPr>
              <a:t>зачем ему дают арахис???</a:t>
            </a:r>
            <a:endParaRPr b="1" sz="2300">
              <a:solidFill>
                <a:schemeClr val="lt1"/>
              </a:solidFill>
              <a:latin typeface="Montserrat"/>
              <a:ea typeface="Montserrat"/>
              <a:cs typeface="Montserrat"/>
              <a:sym typeface="Montserrat"/>
            </a:endParaRPr>
          </a:p>
        </p:txBody>
      </p:sp>
      <p:pic>
        <p:nvPicPr>
          <p:cNvPr id="453" name="Google Shape;453;p39"/>
          <p:cNvPicPr preferRelativeResize="0"/>
          <p:nvPr/>
        </p:nvPicPr>
        <p:blipFill>
          <a:blip r:embed="rId4">
            <a:alphaModFix/>
          </a:blip>
          <a:stretch>
            <a:fillRect/>
          </a:stretch>
        </p:blipFill>
        <p:spPr>
          <a:xfrm>
            <a:off x="4084850" y="1770474"/>
            <a:ext cx="974275" cy="915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0"/>
          <p:cNvSpPr txBox="1"/>
          <p:nvPr/>
        </p:nvSpPr>
        <p:spPr>
          <a:xfrm>
            <a:off x="39900" y="285300"/>
            <a:ext cx="4789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большая доза </a:t>
            </a:r>
            <a:endParaRPr sz="3000">
              <a:solidFill>
                <a:srgbClr val="74C94E"/>
              </a:solidFill>
              <a:latin typeface="Montserrat"/>
              <a:ea typeface="Montserrat"/>
              <a:cs typeface="Montserrat"/>
              <a:sym typeface="Montserrat"/>
            </a:endParaRPr>
          </a:p>
        </p:txBody>
      </p:sp>
      <p:sp>
        <p:nvSpPr>
          <p:cNvPr id="459" name="Google Shape;459;p40"/>
          <p:cNvSpPr/>
          <p:nvPr/>
        </p:nvSpPr>
        <p:spPr>
          <a:xfrm rot="10800000">
            <a:off x="1548300" y="932575"/>
            <a:ext cx="1773000" cy="960600"/>
          </a:xfrm>
          <a:prstGeom prst="triangle">
            <a:avLst>
              <a:gd fmla="val 50000" name="adj"/>
            </a:avLst>
          </a:prstGeom>
          <a:solidFill>
            <a:srgbClr val="74C94E"/>
          </a:solidFill>
          <a:ln cap="flat" cmpd="sng" w="38100">
            <a:solidFill>
              <a:srgbClr val="7092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40"/>
          <p:cNvSpPr/>
          <p:nvPr/>
        </p:nvSpPr>
        <p:spPr>
          <a:xfrm>
            <a:off x="296625" y="2263050"/>
            <a:ext cx="1917900" cy="1782000"/>
          </a:xfrm>
          <a:prstGeom prst="ellipse">
            <a:avLst/>
          </a:prstGeom>
          <a:solidFill>
            <a:srgbClr val="74C9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3700">
                <a:solidFill>
                  <a:schemeClr val="lt1"/>
                </a:solidFill>
              </a:rPr>
              <a:t>T reg</a:t>
            </a:r>
            <a:endParaRPr sz="3700">
              <a:solidFill>
                <a:schemeClr val="lt1"/>
              </a:solidFill>
            </a:endParaRPr>
          </a:p>
        </p:txBody>
      </p:sp>
      <p:sp>
        <p:nvSpPr>
          <p:cNvPr id="461" name="Google Shape;461;p40"/>
          <p:cNvSpPr/>
          <p:nvPr/>
        </p:nvSpPr>
        <p:spPr>
          <a:xfrm>
            <a:off x="2874275" y="2215025"/>
            <a:ext cx="1917900" cy="1782000"/>
          </a:xfrm>
          <a:prstGeom prst="ellipse">
            <a:avLst/>
          </a:prstGeom>
          <a:solidFill>
            <a:srgbClr val="C8BF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4700">
                <a:solidFill>
                  <a:srgbClr val="A0FCA0"/>
                </a:solidFill>
              </a:rPr>
              <a:t>Tx2</a:t>
            </a:r>
            <a:endParaRPr sz="4700">
              <a:solidFill>
                <a:srgbClr val="A0FCA0"/>
              </a:solidFill>
            </a:endParaRPr>
          </a:p>
        </p:txBody>
      </p:sp>
      <p:sp>
        <p:nvSpPr>
          <p:cNvPr id="462" name="Google Shape;462;p40"/>
          <p:cNvSpPr/>
          <p:nvPr/>
        </p:nvSpPr>
        <p:spPr>
          <a:xfrm>
            <a:off x="1734200" y="2359125"/>
            <a:ext cx="824400" cy="864600"/>
          </a:xfrm>
          <a:prstGeom prst="upArrow">
            <a:avLst>
              <a:gd fmla="val 50000" name="adj1"/>
              <a:gd fmla="val 50000" name="adj2"/>
            </a:avLst>
          </a:prstGeom>
          <a:solidFill>
            <a:srgbClr val="74C94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40"/>
          <p:cNvSpPr/>
          <p:nvPr/>
        </p:nvSpPr>
        <p:spPr>
          <a:xfrm rot="10800000">
            <a:off x="4299475" y="2976200"/>
            <a:ext cx="824400" cy="864600"/>
          </a:xfrm>
          <a:prstGeom prst="upArrow">
            <a:avLst>
              <a:gd fmla="val 50000" name="adj1"/>
              <a:gd fmla="val 50000" name="adj2"/>
            </a:avLst>
          </a:prstGeom>
          <a:solidFill>
            <a:srgbClr val="C8BFE7"/>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40"/>
          <p:cNvSpPr txBox="1"/>
          <p:nvPr/>
        </p:nvSpPr>
        <p:spPr>
          <a:xfrm>
            <a:off x="66975" y="3937800"/>
            <a:ext cx="2377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ИЛ-10</a:t>
            </a:r>
            <a:endParaRPr b="1" sz="3000">
              <a:solidFill>
                <a:srgbClr val="74C94E"/>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TGF-</a:t>
            </a:r>
            <a:r>
              <a:rPr b="1" lang="ru" sz="3000">
                <a:solidFill>
                  <a:srgbClr val="74C94E"/>
                </a:solidFill>
                <a:highlight>
                  <a:srgbClr val="FFFFFF"/>
                </a:highlight>
              </a:rPr>
              <a:t>β</a:t>
            </a:r>
            <a:endParaRPr b="1" sz="3000">
              <a:solidFill>
                <a:srgbClr val="74C94E"/>
              </a:solidFill>
            </a:endParaRPr>
          </a:p>
        </p:txBody>
      </p:sp>
      <p:sp>
        <p:nvSpPr>
          <p:cNvPr id="465" name="Google Shape;465;p40"/>
          <p:cNvSpPr txBox="1"/>
          <p:nvPr/>
        </p:nvSpPr>
        <p:spPr>
          <a:xfrm>
            <a:off x="4487700" y="646200"/>
            <a:ext cx="3420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1"/>
          <p:cNvSpPr txBox="1"/>
          <p:nvPr/>
        </p:nvSpPr>
        <p:spPr>
          <a:xfrm>
            <a:off x="39900" y="285300"/>
            <a:ext cx="4789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большая доза </a:t>
            </a:r>
            <a:endParaRPr sz="3000">
              <a:solidFill>
                <a:srgbClr val="74C94E"/>
              </a:solidFill>
              <a:latin typeface="Montserrat"/>
              <a:ea typeface="Montserrat"/>
              <a:cs typeface="Montserrat"/>
              <a:sym typeface="Montserrat"/>
            </a:endParaRPr>
          </a:p>
        </p:txBody>
      </p:sp>
      <p:sp>
        <p:nvSpPr>
          <p:cNvPr id="471" name="Google Shape;471;p41"/>
          <p:cNvSpPr/>
          <p:nvPr/>
        </p:nvSpPr>
        <p:spPr>
          <a:xfrm rot="10800000">
            <a:off x="1548300" y="932575"/>
            <a:ext cx="1773000" cy="960600"/>
          </a:xfrm>
          <a:prstGeom prst="triangle">
            <a:avLst>
              <a:gd fmla="val 50000" name="adj"/>
            </a:avLst>
          </a:prstGeom>
          <a:solidFill>
            <a:srgbClr val="74C94E"/>
          </a:solidFill>
          <a:ln cap="flat" cmpd="sng" w="38100">
            <a:solidFill>
              <a:srgbClr val="7092B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41"/>
          <p:cNvSpPr/>
          <p:nvPr/>
        </p:nvSpPr>
        <p:spPr>
          <a:xfrm>
            <a:off x="296625" y="2263050"/>
            <a:ext cx="1917900" cy="1782000"/>
          </a:xfrm>
          <a:prstGeom prst="ellipse">
            <a:avLst/>
          </a:prstGeom>
          <a:solidFill>
            <a:srgbClr val="74C9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3700">
                <a:solidFill>
                  <a:schemeClr val="lt1"/>
                </a:solidFill>
              </a:rPr>
              <a:t>T reg</a:t>
            </a:r>
            <a:endParaRPr sz="3700">
              <a:solidFill>
                <a:schemeClr val="lt1"/>
              </a:solidFill>
            </a:endParaRPr>
          </a:p>
        </p:txBody>
      </p:sp>
      <p:sp>
        <p:nvSpPr>
          <p:cNvPr id="473" name="Google Shape;473;p41"/>
          <p:cNvSpPr/>
          <p:nvPr/>
        </p:nvSpPr>
        <p:spPr>
          <a:xfrm>
            <a:off x="2874275" y="2215025"/>
            <a:ext cx="1917900" cy="1782000"/>
          </a:xfrm>
          <a:prstGeom prst="ellipse">
            <a:avLst/>
          </a:prstGeom>
          <a:solidFill>
            <a:srgbClr val="C8BF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4700">
                <a:solidFill>
                  <a:srgbClr val="A0FCA0"/>
                </a:solidFill>
              </a:rPr>
              <a:t>Tx2</a:t>
            </a:r>
            <a:endParaRPr sz="4700">
              <a:solidFill>
                <a:srgbClr val="A0FCA0"/>
              </a:solidFill>
            </a:endParaRPr>
          </a:p>
        </p:txBody>
      </p:sp>
      <p:sp>
        <p:nvSpPr>
          <p:cNvPr id="474" name="Google Shape;474;p41"/>
          <p:cNvSpPr/>
          <p:nvPr/>
        </p:nvSpPr>
        <p:spPr>
          <a:xfrm>
            <a:off x="1734200" y="2359125"/>
            <a:ext cx="824400" cy="864600"/>
          </a:xfrm>
          <a:prstGeom prst="upArrow">
            <a:avLst>
              <a:gd fmla="val 50000" name="adj1"/>
              <a:gd fmla="val 50000" name="adj2"/>
            </a:avLst>
          </a:prstGeom>
          <a:solidFill>
            <a:srgbClr val="74C94E"/>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41"/>
          <p:cNvSpPr/>
          <p:nvPr/>
        </p:nvSpPr>
        <p:spPr>
          <a:xfrm rot="10800000">
            <a:off x="4299475" y="2976200"/>
            <a:ext cx="824400" cy="864600"/>
          </a:xfrm>
          <a:prstGeom prst="upArrow">
            <a:avLst>
              <a:gd fmla="val 50000" name="adj1"/>
              <a:gd fmla="val 50000" name="adj2"/>
            </a:avLst>
          </a:prstGeom>
          <a:solidFill>
            <a:srgbClr val="C8BFE7"/>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41"/>
          <p:cNvSpPr txBox="1"/>
          <p:nvPr/>
        </p:nvSpPr>
        <p:spPr>
          <a:xfrm>
            <a:off x="66975" y="3937800"/>
            <a:ext cx="2377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ИЛ-10</a:t>
            </a:r>
            <a:endParaRPr b="1" sz="3000">
              <a:solidFill>
                <a:srgbClr val="74C94E"/>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ru" sz="3000">
                <a:solidFill>
                  <a:srgbClr val="74C94E"/>
                </a:solidFill>
                <a:latin typeface="Montserrat"/>
                <a:ea typeface="Montserrat"/>
                <a:cs typeface="Montserrat"/>
                <a:sym typeface="Montserrat"/>
              </a:rPr>
              <a:t>TGF-</a:t>
            </a:r>
            <a:r>
              <a:rPr b="1" lang="ru" sz="3000">
                <a:solidFill>
                  <a:srgbClr val="74C94E"/>
                </a:solidFill>
                <a:highlight>
                  <a:srgbClr val="FFFFFF"/>
                </a:highlight>
              </a:rPr>
              <a:t>β</a:t>
            </a:r>
            <a:endParaRPr b="1" sz="3000">
              <a:solidFill>
                <a:srgbClr val="74C94E"/>
              </a:solidFill>
            </a:endParaRPr>
          </a:p>
        </p:txBody>
      </p:sp>
      <p:sp>
        <p:nvSpPr>
          <p:cNvPr id="477" name="Google Shape;477;p41"/>
          <p:cNvSpPr txBox="1"/>
          <p:nvPr/>
        </p:nvSpPr>
        <p:spPr>
          <a:xfrm>
            <a:off x="4487700" y="646200"/>
            <a:ext cx="342000" cy="1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78" name="Google Shape;478;p41"/>
          <p:cNvSpPr txBox="1"/>
          <p:nvPr/>
        </p:nvSpPr>
        <p:spPr>
          <a:xfrm>
            <a:off x="5528550" y="55050"/>
            <a:ext cx="3561300" cy="503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1500">
                <a:solidFill>
                  <a:schemeClr val="dk1"/>
                </a:solidFill>
                <a:latin typeface="Montserrat"/>
                <a:ea typeface="Montserrat"/>
                <a:cs typeface="Montserrat"/>
                <a:sym typeface="Montserrat"/>
              </a:rPr>
              <a:t>Но такое лечение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solidFill>
                  <a:schemeClr val="dk1"/>
                </a:solidFill>
                <a:latin typeface="Montserrat"/>
                <a:ea typeface="Montserrat"/>
                <a:cs typeface="Montserrat"/>
                <a:sym typeface="Montserrat"/>
              </a:rPr>
              <a:t>можно не всем</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solidFill>
                  <a:schemeClr val="dk1"/>
                </a:solidFill>
                <a:latin typeface="Montserrat"/>
                <a:ea typeface="Montserrat"/>
                <a:cs typeface="Montserrat"/>
                <a:sym typeface="Montserrat"/>
              </a:rPr>
              <a:t>Очень долго, много недель ступенчато поднимают дозу</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solidFill>
                  <a:schemeClr val="dk1"/>
                </a:solidFill>
                <a:latin typeface="Montserrat"/>
                <a:ea typeface="Montserrat"/>
                <a:cs typeface="Montserrat"/>
                <a:sym typeface="Montserrat"/>
              </a:rPr>
              <a:t>Только в медучреждении</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solidFill>
                  <a:schemeClr val="dk1"/>
                </a:solidFill>
                <a:latin typeface="Montserrat"/>
                <a:ea typeface="Montserrat"/>
                <a:cs typeface="Montserrat"/>
                <a:sym typeface="Montserrat"/>
              </a:rPr>
              <a:t>Риск анафилактического шока</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solidFill>
                  <a:schemeClr val="dk1"/>
                </a:solidFill>
                <a:latin typeface="Montserrat"/>
                <a:ea typeface="Montserrat"/>
                <a:cs typeface="Montserrat"/>
                <a:sym typeface="Montserrat"/>
              </a:rPr>
              <a:t>Активно изучается,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solidFill>
                  <a:schemeClr val="dk1"/>
                </a:solidFill>
                <a:latin typeface="Montserrat"/>
                <a:ea typeface="Montserrat"/>
                <a:cs typeface="Montserrat"/>
                <a:sym typeface="Montserrat"/>
              </a:rPr>
              <a:t>но данных еще мало</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solidFill>
                  <a:schemeClr val="dk1"/>
                </a:solidFill>
                <a:latin typeface="Montserrat"/>
                <a:ea typeface="Montserrat"/>
                <a:cs typeface="Montserrat"/>
                <a:sym typeface="Montserrat"/>
              </a:rPr>
              <a:t>Возможно ли достичь длительной толерантности или только снизить чувствительность?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500">
                <a:solidFill>
                  <a:schemeClr val="dk1"/>
                </a:solidFill>
                <a:latin typeface="Montserrat"/>
                <a:ea typeface="Montserrat"/>
                <a:cs typeface="Montserrat"/>
                <a:sym typeface="Montserrat"/>
              </a:rPr>
              <a:t>Еще изучаются сублингвальные, подкожные, накожные (пластырь) формы</a:t>
            </a:r>
            <a:endParaRPr sz="1500">
              <a:solidFill>
                <a:schemeClr val="dk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42"/>
          <p:cNvPicPr preferRelativeResize="0"/>
          <p:nvPr/>
        </p:nvPicPr>
        <p:blipFill>
          <a:blip r:embed="rId3">
            <a:alphaModFix/>
          </a:blip>
          <a:stretch>
            <a:fillRect/>
          </a:stretch>
        </p:blipFill>
        <p:spPr>
          <a:xfrm>
            <a:off x="1745225" y="195700"/>
            <a:ext cx="4379580" cy="4838701"/>
          </a:xfrm>
          <a:prstGeom prst="rect">
            <a:avLst/>
          </a:prstGeom>
          <a:noFill/>
          <a:ln>
            <a:noFill/>
          </a:ln>
        </p:spPr>
      </p:pic>
      <p:sp>
        <p:nvSpPr>
          <p:cNvPr id="484" name="Google Shape;484;p42"/>
          <p:cNvSpPr txBox="1"/>
          <p:nvPr/>
        </p:nvSpPr>
        <p:spPr>
          <a:xfrm>
            <a:off x="6241225" y="56475"/>
            <a:ext cx="3000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200">
                <a:solidFill>
                  <a:srgbClr val="999999"/>
                </a:solidFill>
                <a:latin typeface="Montserrat"/>
                <a:ea typeface="Montserrat"/>
                <a:cs typeface="Montserrat"/>
                <a:sym typeface="Montserrat"/>
              </a:rPr>
              <a:t>Тх2 как начальник посылает приказы</a:t>
            </a:r>
            <a:endParaRPr sz="3200">
              <a:solidFill>
                <a:srgbClr val="999999"/>
              </a:solidFill>
              <a:latin typeface="Montserrat"/>
              <a:ea typeface="Montserrat"/>
              <a:cs typeface="Montserrat"/>
              <a:sym typeface="Montserrat"/>
            </a:endParaRPr>
          </a:p>
        </p:txBody>
      </p:sp>
      <p:grpSp>
        <p:nvGrpSpPr>
          <p:cNvPr id="485" name="Google Shape;485;p42"/>
          <p:cNvGrpSpPr/>
          <p:nvPr/>
        </p:nvGrpSpPr>
        <p:grpSpPr>
          <a:xfrm>
            <a:off x="4543571" y="2138446"/>
            <a:ext cx="1359520" cy="1285245"/>
            <a:chOff x="422750" y="400700"/>
            <a:chExt cx="529800" cy="487500"/>
          </a:xfrm>
        </p:grpSpPr>
        <p:sp>
          <p:nvSpPr>
            <p:cNvPr id="486" name="Google Shape;486;p4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4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3C78D8"/>
                  </a:solidFill>
                </a:rPr>
                <a:t>?</a:t>
              </a:r>
              <a:endParaRPr sz="7200">
                <a:solidFill>
                  <a:srgbClr val="3C78D8"/>
                </a:solidFill>
              </a:endParaRPr>
            </a:p>
          </p:txBody>
        </p:sp>
      </p:grpSp>
      <p:grpSp>
        <p:nvGrpSpPr>
          <p:cNvPr id="488" name="Google Shape;488;p42"/>
          <p:cNvGrpSpPr/>
          <p:nvPr/>
        </p:nvGrpSpPr>
        <p:grpSpPr>
          <a:xfrm>
            <a:off x="3169734" y="2145779"/>
            <a:ext cx="925878" cy="851955"/>
            <a:chOff x="422750" y="400700"/>
            <a:chExt cx="529800" cy="487500"/>
          </a:xfrm>
        </p:grpSpPr>
        <p:sp>
          <p:nvSpPr>
            <p:cNvPr id="489" name="Google Shape;489;p4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4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5000">
                  <a:solidFill>
                    <a:srgbClr val="3C78D8"/>
                  </a:solidFill>
                </a:rPr>
                <a:t>?</a:t>
              </a:r>
              <a:endParaRPr sz="5000">
                <a:solidFill>
                  <a:srgbClr val="3C78D8"/>
                </a:solidFill>
              </a:endParaRPr>
            </a:p>
          </p:txBody>
        </p:sp>
      </p:grpSp>
      <p:sp>
        <p:nvSpPr>
          <p:cNvPr id="491" name="Google Shape;491;p42"/>
          <p:cNvSpPr txBox="1"/>
          <p:nvPr/>
        </p:nvSpPr>
        <p:spPr>
          <a:xfrm>
            <a:off x="667350" y="289625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200">
                <a:solidFill>
                  <a:srgbClr val="999999"/>
                </a:solidFill>
                <a:latin typeface="Montserrat"/>
                <a:ea typeface="Montserrat"/>
                <a:cs typeface="Montserrat"/>
                <a:sym typeface="Montserrat"/>
              </a:rPr>
              <a:t>Кому?</a:t>
            </a:r>
            <a:endParaRPr sz="3200">
              <a:solidFill>
                <a:srgbClr val="999999"/>
              </a:solidFill>
              <a:latin typeface="Montserrat"/>
              <a:ea typeface="Montserrat"/>
              <a:cs typeface="Montserrat"/>
              <a:sym typeface="Montserrat"/>
            </a:endParaRPr>
          </a:p>
        </p:txBody>
      </p:sp>
      <p:grpSp>
        <p:nvGrpSpPr>
          <p:cNvPr id="492" name="Google Shape;492;p42"/>
          <p:cNvGrpSpPr/>
          <p:nvPr/>
        </p:nvGrpSpPr>
        <p:grpSpPr>
          <a:xfrm>
            <a:off x="1745221" y="1000071"/>
            <a:ext cx="1359520" cy="1285245"/>
            <a:chOff x="422750" y="400700"/>
            <a:chExt cx="529800" cy="487500"/>
          </a:xfrm>
        </p:grpSpPr>
        <p:sp>
          <p:nvSpPr>
            <p:cNvPr id="493" name="Google Shape;493;p4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4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3C78D8"/>
                  </a:solidFill>
                </a:rPr>
                <a:t>?</a:t>
              </a:r>
              <a:endParaRPr sz="7200">
                <a:solidFill>
                  <a:srgbClr val="3C78D8"/>
                </a:solidFill>
              </a:endParaRPr>
            </a:p>
          </p:txBody>
        </p:sp>
      </p:grpSp>
      <p:grpSp>
        <p:nvGrpSpPr>
          <p:cNvPr id="495" name="Google Shape;495;p42"/>
          <p:cNvGrpSpPr/>
          <p:nvPr/>
        </p:nvGrpSpPr>
        <p:grpSpPr>
          <a:xfrm>
            <a:off x="1999771" y="3511471"/>
            <a:ext cx="1359520" cy="1285245"/>
            <a:chOff x="422750" y="400700"/>
            <a:chExt cx="529800" cy="487500"/>
          </a:xfrm>
        </p:grpSpPr>
        <p:sp>
          <p:nvSpPr>
            <p:cNvPr id="496" name="Google Shape;496;p4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4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3C78D8"/>
                  </a:solidFill>
                </a:rPr>
                <a:t>?</a:t>
              </a:r>
              <a:endParaRPr sz="7200">
                <a:solidFill>
                  <a:srgbClr val="3C78D8"/>
                </a:solidFill>
              </a:endParaRPr>
            </a:p>
          </p:txBody>
        </p:sp>
      </p:grpSp>
      <p:sp>
        <p:nvSpPr>
          <p:cNvPr id="498" name="Google Shape;498;p42"/>
          <p:cNvSpPr txBox="1"/>
          <p:nvPr/>
        </p:nvSpPr>
        <p:spPr>
          <a:xfrm>
            <a:off x="99425" y="112500"/>
            <a:ext cx="672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chemeClr val="dk1"/>
                </a:solidFill>
                <a:latin typeface="Montserrat"/>
                <a:ea typeface="Montserrat"/>
                <a:cs typeface="Montserrat"/>
                <a:sym typeface="Montserrat"/>
              </a:rPr>
              <a:t>Возвращаемся к </a:t>
            </a:r>
            <a:endParaRPr sz="3000">
              <a:solidFill>
                <a:schemeClr val="dk1"/>
              </a:solidFill>
              <a:latin typeface="Montserrat"/>
              <a:ea typeface="Montserrat"/>
              <a:cs typeface="Montserrat"/>
              <a:sym typeface="Montserrat"/>
            </a:endParaRPr>
          </a:p>
        </p:txBody>
      </p:sp>
      <p:sp>
        <p:nvSpPr>
          <p:cNvPr id="499" name="Google Shape;499;p42"/>
          <p:cNvSpPr/>
          <p:nvPr/>
        </p:nvSpPr>
        <p:spPr>
          <a:xfrm>
            <a:off x="3667338" y="-108800"/>
            <a:ext cx="1917900" cy="1782000"/>
          </a:xfrm>
          <a:prstGeom prst="ellipse">
            <a:avLst/>
          </a:prstGeom>
          <a:solidFill>
            <a:srgbClr val="C8BF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4700">
                <a:solidFill>
                  <a:srgbClr val="A0FCA0"/>
                </a:solidFill>
              </a:rPr>
              <a:t>Tx2</a:t>
            </a:r>
            <a:endParaRPr sz="4700">
              <a:solidFill>
                <a:srgbClr val="A0FCA0"/>
              </a:solidFill>
            </a:endParaRPr>
          </a:p>
        </p:txBody>
      </p:sp>
      <p:sp>
        <p:nvSpPr>
          <p:cNvPr id="500" name="Google Shape;500;p42"/>
          <p:cNvSpPr txBox="1"/>
          <p:nvPr/>
        </p:nvSpPr>
        <p:spPr>
          <a:xfrm>
            <a:off x="6001450" y="266482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200">
                <a:solidFill>
                  <a:srgbClr val="999999"/>
                </a:solidFill>
                <a:latin typeface="Montserrat"/>
                <a:ea typeface="Montserrat"/>
                <a:cs typeface="Montserrat"/>
                <a:sym typeface="Montserrat"/>
              </a:rPr>
              <a:t>В виде чего?</a:t>
            </a:r>
            <a:endParaRPr sz="3200">
              <a:solidFill>
                <a:srgbClr val="999999"/>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cxnSp>
        <p:nvCxnSpPr>
          <p:cNvPr id="76" name="Google Shape;76;p16"/>
          <p:cNvCxnSpPr>
            <a:stCxn id="77" idx="1"/>
            <a:endCxn id="78" idx="3"/>
          </p:cNvCxnSpPr>
          <p:nvPr/>
        </p:nvCxnSpPr>
        <p:spPr>
          <a:xfrm>
            <a:off x="5139025" y="2067825"/>
            <a:ext cx="1522800" cy="1055100"/>
          </a:xfrm>
          <a:prstGeom prst="curvedConnector2">
            <a:avLst/>
          </a:prstGeom>
          <a:noFill/>
          <a:ln cap="flat" cmpd="sng" w="38100">
            <a:solidFill>
              <a:srgbClr val="A0FCA0"/>
            </a:solidFill>
            <a:prstDash val="solid"/>
            <a:round/>
            <a:headEnd len="med" w="med" type="none"/>
            <a:tailEnd len="med" w="med" type="none"/>
          </a:ln>
        </p:spPr>
      </p:cxnSp>
      <p:sp>
        <p:nvSpPr>
          <p:cNvPr id="79" name="Google Shape;79;p16"/>
          <p:cNvSpPr/>
          <p:nvPr/>
        </p:nvSpPr>
        <p:spPr>
          <a:xfrm>
            <a:off x="3050" y="3974275"/>
            <a:ext cx="1828500" cy="853800"/>
          </a:xfrm>
          <a:prstGeom prst="rect">
            <a:avLst/>
          </a:prstGeom>
          <a:solidFill>
            <a:srgbClr val="9EF9ED"/>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6"/>
          <p:cNvSpPr/>
          <p:nvPr/>
        </p:nvSpPr>
        <p:spPr>
          <a:xfrm rot="-5400000">
            <a:off x="7491850" y="463100"/>
            <a:ext cx="1365600" cy="1085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t>гипотеза</a:t>
            </a:r>
            <a:endParaRPr sz="2100"/>
          </a:p>
        </p:txBody>
      </p:sp>
      <p:sp>
        <p:nvSpPr>
          <p:cNvPr id="81" name="Google Shape;81;p16"/>
          <p:cNvSpPr/>
          <p:nvPr/>
        </p:nvSpPr>
        <p:spPr>
          <a:xfrm rot="10800000">
            <a:off x="5263000" y="63575"/>
            <a:ext cx="2228850" cy="555600"/>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16"/>
          <p:cNvSpPr/>
          <p:nvPr/>
        </p:nvSpPr>
        <p:spPr>
          <a:xfrm>
            <a:off x="6517850" y="358250"/>
            <a:ext cx="1397100" cy="129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6"/>
          <p:cNvSpPr/>
          <p:nvPr/>
        </p:nvSpPr>
        <p:spPr>
          <a:xfrm rot="10800000">
            <a:off x="-778350" y="2376462"/>
            <a:ext cx="3439800" cy="917525"/>
          </a:xfrm>
          <a:prstGeom prst="flowChartMagneticDrum">
            <a:avLst/>
          </a:prstGeom>
          <a:solidFill>
            <a:srgbClr val="33A2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6"/>
          <p:cNvSpPr/>
          <p:nvPr/>
        </p:nvSpPr>
        <p:spPr>
          <a:xfrm rot="10800000">
            <a:off x="-797850" y="1108575"/>
            <a:ext cx="3439800" cy="91752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6"/>
          <p:cNvSpPr txBox="1"/>
          <p:nvPr>
            <p:ph type="ctrTitle"/>
          </p:nvPr>
        </p:nvSpPr>
        <p:spPr>
          <a:xfrm>
            <a:off x="434250" y="267825"/>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КАРТА</a:t>
            </a:r>
            <a:endParaRPr sz="2500">
              <a:latin typeface="Montserrat"/>
              <a:ea typeface="Montserrat"/>
              <a:cs typeface="Montserrat"/>
              <a:sym typeface="Montserrat"/>
            </a:endParaRPr>
          </a:p>
        </p:txBody>
      </p:sp>
      <p:sp>
        <p:nvSpPr>
          <p:cNvPr id="86" name="Google Shape;86;p16"/>
          <p:cNvSpPr txBox="1"/>
          <p:nvPr>
            <p:ph type="ctrTitle"/>
          </p:nvPr>
        </p:nvSpPr>
        <p:spPr>
          <a:xfrm>
            <a:off x="-81000" y="1115963"/>
            <a:ext cx="2589600" cy="7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гиперчувствительность I</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(аллергия)</a:t>
            </a:r>
            <a:endParaRPr sz="1400">
              <a:latin typeface="Montserrat"/>
              <a:ea typeface="Montserrat"/>
              <a:cs typeface="Montserrat"/>
              <a:sym typeface="Montserrat"/>
            </a:endParaRPr>
          </a:p>
        </p:txBody>
      </p:sp>
      <p:sp>
        <p:nvSpPr>
          <p:cNvPr id="87" name="Google Shape;87;p16"/>
          <p:cNvSpPr txBox="1"/>
          <p:nvPr>
            <p:ph type="ctrTitle"/>
          </p:nvPr>
        </p:nvSpPr>
        <p:spPr>
          <a:xfrm>
            <a:off x="99450" y="2535213"/>
            <a:ext cx="2493300" cy="6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900">
                <a:solidFill>
                  <a:schemeClr val="lt1"/>
                </a:solidFill>
                <a:latin typeface="Montserrat"/>
                <a:ea typeface="Montserrat"/>
                <a:cs typeface="Montserrat"/>
                <a:sym typeface="Montserrat"/>
              </a:rPr>
              <a:t>гипо</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rPr lang="ru" sz="1900">
                <a:solidFill>
                  <a:schemeClr val="lt1"/>
                </a:solidFill>
                <a:latin typeface="Montserrat"/>
                <a:ea typeface="Montserrat"/>
                <a:cs typeface="Montserrat"/>
                <a:sym typeface="Montserrat"/>
              </a:rPr>
              <a:t>сенсибилизация</a:t>
            </a:r>
            <a:endParaRPr sz="1900">
              <a:solidFill>
                <a:schemeClr val="lt1"/>
              </a:solidFill>
              <a:latin typeface="Montserrat"/>
              <a:ea typeface="Montserrat"/>
              <a:cs typeface="Montserrat"/>
              <a:sym typeface="Montserrat"/>
            </a:endParaRPr>
          </a:p>
        </p:txBody>
      </p:sp>
      <p:sp>
        <p:nvSpPr>
          <p:cNvPr id="88" name="Google Shape;88;p16"/>
          <p:cNvSpPr txBox="1"/>
          <p:nvPr>
            <p:ph type="ctrTitle"/>
          </p:nvPr>
        </p:nvSpPr>
        <p:spPr>
          <a:xfrm>
            <a:off x="209975" y="4006375"/>
            <a:ext cx="1478700" cy="78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000">
                <a:latin typeface="Montserrat"/>
                <a:ea typeface="Montserrat"/>
                <a:cs typeface="Montserrat"/>
                <a:sym typeface="Montserrat"/>
              </a:rPr>
              <a:t> псевдо</a:t>
            </a:r>
            <a:endParaRPr sz="2000">
              <a:latin typeface="Montserrat"/>
              <a:ea typeface="Montserrat"/>
              <a:cs typeface="Montserrat"/>
              <a:sym typeface="Montserrat"/>
            </a:endParaRPr>
          </a:p>
          <a:p>
            <a:pPr indent="0" lvl="0" marL="0" rtl="0" algn="l">
              <a:spcBef>
                <a:spcPts val="0"/>
              </a:spcBef>
              <a:spcAft>
                <a:spcPts val="0"/>
              </a:spcAft>
              <a:buNone/>
            </a:pPr>
            <a:r>
              <a:rPr lang="ru" sz="2000">
                <a:latin typeface="Montserrat"/>
                <a:ea typeface="Montserrat"/>
                <a:cs typeface="Montserrat"/>
                <a:sym typeface="Montserrat"/>
              </a:rPr>
              <a:t>аллергия</a:t>
            </a:r>
            <a:endParaRPr sz="2000">
              <a:latin typeface="Montserrat"/>
              <a:ea typeface="Montserrat"/>
              <a:cs typeface="Montserrat"/>
              <a:sym typeface="Montserrat"/>
            </a:endParaRPr>
          </a:p>
        </p:txBody>
      </p:sp>
      <p:cxnSp>
        <p:nvCxnSpPr>
          <p:cNvPr id="89" name="Google Shape;89;p16"/>
          <p:cNvCxnSpPr>
            <a:stCxn id="79" idx="3"/>
            <a:endCxn id="90" idx="1"/>
          </p:cNvCxnSpPr>
          <p:nvPr/>
        </p:nvCxnSpPr>
        <p:spPr>
          <a:xfrm>
            <a:off x="1831550" y="4401175"/>
            <a:ext cx="1058400" cy="423600"/>
          </a:xfrm>
          <a:prstGeom prst="curvedConnector3">
            <a:avLst>
              <a:gd fmla="val 40318" name="adj1"/>
            </a:avLst>
          </a:prstGeom>
          <a:noFill/>
          <a:ln cap="flat" cmpd="sng" w="38100">
            <a:solidFill>
              <a:srgbClr val="B6C8CE"/>
            </a:solidFill>
            <a:prstDash val="solid"/>
            <a:round/>
            <a:headEnd len="med" w="med" type="none"/>
            <a:tailEnd len="med" w="med" type="none"/>
          </a:ln>
        </p:spPr>
      </p:cxnSp>
      <p:cxnSp>
        <p:nvCxnSpPr>
          <p:cNvPr id="91" name="Google Shape;91;p16"/>
          <p:cNvCxnSpPr>
            <a:stCxn id="79" idx="3"/>
            <a:endCxn id="92" idx="1"/>
          </p:cNvCxnSpPr>
          <p:nvPr/>
        </p:nvCxnSpPr>
        <p:spPr>
          <a:xfrm flipH="1" rot="10800000">
            <a:off x="1831550" y="4230475"/>
            <a:ext cx="677100" cy="170700"/>
          </a:xfrm>
          <a:prstGeom prst="curvedConnector3">
            <a:avLst>
              <a:gd fmla="val 49996" name="adj1"/>
            </a:avLst>
          </a:prstGeom>
          <a:noFill/>
          <a:ln cap="flat" cmpd="sng" w="38100">
            <a:solidFill>
              <a:srgbClr val="B6C8CE"/>
            </a:solidFill>
            <a:prstDash val="solid"/>
            <a:round/>
            <a:headEnd len="med" w="med" type="none"/>
            <a:tailEnd len="med" w="med" type="none"/>
          </a:ln>
        </p:spPr>
      </p:cxnSp>
      <p:sp>
        <p:nvSpPr>
          <p:cNvPr id="77" name="Google Shape;77;p16"/>
          <p:cNvSpPr/>
          <p:nvPr/>
        </p:nvSpPr>
        <p:spPr>
          <a:xfrm rot="10800000">
            <a:off x="3002000" y="1724375"/>
            <a:ext cx="2137025" cy="686900"/>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 name="Google Shape;93;p16"/>
          <p:cNvCxnSpPr>
            <a:stCxn id="94" idx="1"/>
            <a:endCxn id="95" idx="2"/>
          </p:cNvCxnSpPr>
          <p:nvPr/>
        </p:nvCxnSpPr>
        <p:spPr>
          <a:xfrm flipH="1" rot="10800000">
            <a:off x="5868875" y="1005663"/>
            <a:ext cx="715200" cy="102900"/>
          </a:xfrm>
          <a:prstGeom prst="curvedConnector3">
            <a:avLst>
              <a:gd fmla="val 50004" name="adj1"/>
            </a:avLst>
          </a:prstGeom>
          <a:noFill/>
          <a:ln cap="flat" cmpd="sng" w="38100">
            <a:solidFill>
              <a:srgbClr val="A0FCA0"/>
            </a:solidFill>
            <a:prstDash val="solid"/>
            <a:round/>
            <a:headEnd len="med" w="med" type="none"/>
            <a:tailEnd len="med" w="med" type="none"/>
          </a:ln>
        </p:spPr>
      </p:cxnSp>
      <p:sp>
        <p:nvSpPr>
          <p:cNvPr id="94" name="Google Shape;94;p16"/>
          <p:cNvSpPr/>
          <p:nvPr/>
        </p:nvSpPr>
        <p:spPr>
          <a:xfrm rot="10800000">
            <a:off x="3925925" y="833325"/>
            <a:ext cx="1942950" cy="55047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6"/>
          <p:cNvSpPr txBox="1"/>
          <p:nvPr>
            <p:ph type="ctrTitle"/>
          </p:nvPr>
        </p:nvSpPr>
        <p:spPr>
          <a:xfrm>
            <a:off x="3183663" y="19017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rgbClr val="666666"/>
                </a:solidFill>
                <a:latin typeface="Montserrat"/>
                <a:ea typeface="Montserrat"/>
                <a:cs typeface="Montserrat"/>
                <a:sym typeface="Montserrat"/>
              </a:rPr>
              <a:t>изменения в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результате</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a:t>
            </a:r>
            <a:r>
              <a:rPr b="1" lang="ru" sz="1200">
                <a:solidFill>
                  <a:srgbClr val="666666"/>
                </a:solidFill>
                <a:latin typeface="Montserrat"/>
                <a:ea typeface="Montserrat"/>
                <a:cs typeface="Montserrat"/>
                <a:sym typeface="Montserrat"/>
              </a:rPr>
              <a:t>1</a:t>
            </a:r>
            <a:r>
              <a:rPr lang="ru" sz="1200">
                <a:solidFill>
                  <a:srgbClr val="666666"/>
                </a:solidFill>
                <a:latin typeface="Montserrat"/>
                <a:ea typeface="Montserrat"/>
                <a:cs typeface="Montserrat"/>
                <a:sym typeface="Montserrat"/>
              </a:rPr>
              <a:t> стадии</a:t>
            </a:r>
            <a:endParaRPr sz="1200">
              <a:solidFill>
                <a:srgbClr val="666666"/>
              </a:solidFill>
              <a:latin typeface="Montserrat"/>
              <a:ea typeface="Montserrat"/>
              <a:cs typeface="Montserrat"/>
              <a:sym typeface="Montserrat"/>
            </a:endParaRPr>
          </a:p>
        </p:txBody>
      </p:sp>
      <p:sp>
        <p:nvSpPr>
          <p:cNvPr id="97" name="Google Shape;97;p16"/>
          <p:cNvSpPr/>
          <p:nvPr/>
        </p:nvSpPr>
        <p:spPr>
          <a:xfrm rot="10800000">
            <a:off x="3051563" y="61912"/>
            <a:ext cx="2083725" cy="558925"/>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6"/>
          <p:cNvSpPr txBox="1"/>
          <p:nvPr>
            <p:ph type="ctrTitle"/>
          </p:nvPr>
        </p:nvSpPr>
        <p:spPr>
          <a:xfrm>
            <a:off x="3121888" y="81750"/>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аллергии из 2-х частей</a:t>
            </a:r>
            <a:endParaRPr sz="1100">
              <a:latin typeface="Montserrat"/>
              <a:ea typeface="Montserrat"/>
              <a:cs typeface="Montserrat"/>
              <a:sym typeface="Montserrat"/>
            </a:endParaRPr>
          </a:p>
        </p:txBody>
      </p:sp>
      <p:sp>
        <p:nvSpPr>
          <p:cNvPr id="99" name="Google Shape;99;p16"/>
          <p:cNvSpPr txBox="1"/>
          <p:nvPr>
            <p:ph type="ctrTitle"/>
          </p:nvPr>
        </p:nvSpPr>
        <p:spPr>
          <a:xfrm>
            <a:off x="5199425" y="146449"/>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аллергена, виды, примеры</a:t>
            </a:r>
            <a:endParaRPr sz="1100">
              <a:latin typeface="Montserrat"/>
              <a:ea typeface="Montserrat"/>
              <a:cs typeface="Montserrat"/>
              <a:sym typeface="Montserrat"/>
            </a:endParaRPr>
          </a:p>
        </p:txBody>
      </p:sp>
      <p:sp>
        <p:nvSpPr>
          <p:cNvPr id="100" name="Google Shape;100;p16"/>
          <p:cNvSpPr/>
          <p:nvPr/>
        </p:nvSpPr>
        <p:spPr>
          <a:xfrm rot="10800000">
            <a:off x="2944250" y="3259475"/>
            <a:ext cx="1252100" cy="545700"/>
          </a:xfrm>
          <a:prstGeom prst="flowChartMagneticDrum">
            <a:avLst/>
          </a:prstGeom>
          <a:solidFill>
            <a:srgbClr val="33A2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1" name="Google Shape;101;p16"/>
          <p:cNvCxnSpPr>
            <a:stCxn id="94" idx="4"/>
            <a:endCxn id="84" idx="1"/>
          </p:cNvCxnSpPr>
          <p:nvPr/>
        </p:nvCxnSpPr>
        <p:spPr>
          <a:xfrm flipH="1">
            <a:off x="2641925" y="1108563"/>
            <a:ext cx="1284000" cy="458700"/>
          </a:xfrm>
          <a:prstGeom prst="curvedConnector3">
            <a:avLst>
              <a:gd fmla="val 49999" name="adj1"/>
            </a:avLst>
          </a:prstGeom>
          <a:noFill/>
          <a:ln cap="flat" cmpd="sng" w="38100">
            <a:solidFill>
              <a:srgbClr val="BBFFBB"/>
            </a:solidFill>
            <a:prstDash val="solid"/>
            <a:round/>
            <a:headEnd len="med" w="med" type="none"/>
            <a:tailEnd len="med" w="med" type="none"/>
          </a:ln>
        </p:spPr>
      </p:cxnSp>
      <p:cxnSp>
        <p:nvCxnSpPr>
          <p:cNvPr id="102" name="Google Shape;102;p16"/>
          <p:cNvCxnSpPr>
            <a:stCxn id="97" idx="4"/>
            <a:endCxn id="84" idx="1"/>
          </p:cNvCxnSpPr>
          <p:nvPr/>
        </p:nvCxnSpPr>
        <p:spPr>
          <a:xfrm flipH="1">
            <a:off x="2642063" y="341375"/>
            <a:ext cx="409500" cy="1226100"/>
          </a:xfrm>
          <a:prstGeom prst="curvedConnector3">
            <a:avLst>
              <a:gd fmla="val 50014" name="adj1"/>
            </a:avLst>
          </a:prstGeom>
          <a:noFill/>
          <a:ln cap="flat" cmpd="sng" w="38100">
            <a:solidFill>
              <a:srgbClr val="EFEFEF"/>
            </a:solidFill>
            <a:prstDash val="solid"/>
            <a:round/>
            <a:headEnd len="med" w="med" type="none"/>
            <a:tailEnd len="med" w="med" type="none"/>
          </a:ln>
        </p:spPr>
      </p:cxnSp>
      <p:cxnSp>
        <p:nvCxnSpPr>
          <p:cNvPr id="103" name="Google Shape;103;p16"/>
          <p:cNvCxnSpPr>
            <a:stCxn id="83" idx="1"/>
            <a:endCxn id="100" idx="4"/>
          </p:cNvCxnSpPr>
          <p:nvPr/>
        </p:nvCxnSpPr>
        <p:spPr>
          <a:xfrm>
            <a:off x="2661450" y="2835225"/>
            <a:ext cx="282900" cy="697200"/>
          </a:xfrm>
          <a:prstGeom prst="curvedConnector3">
            <a:avLst>
              <a:gd fmla="val 49982" name="adj1"/>
            </a:avLst>
          </a:prstGeom>
          <a:noFill/>
          <a:ln cap="flat" cmpd="sng" w="38100">
            <a:solidFill>
              <a:srgbClr val="33A293"/>
            </a:solidFill>
            <a:prstDash val="solid"/>
            <a:round/>
            <a:headEnd len="med" w="med" type="none"/>
            <a:tailEnd len="med" w="med" type="none"/>
          </a:ln>
        </p:spPr>
      </p:cxnSp>
      <p:sp>
        <p:nvSpPr>
          <p:cNvPr id="95" name="Google Shape;95;p16"/>
          <p:cNvSpPr/>
          <p:nvPr/>
        </p:nvSpPr>
        <p:spPr>
          <a:xfrm>
            <a:off x="6584138" y="410750"/>
            <a:ext cx="1264500" cy="1189800"/>
          </a:xfrm>
          <a:prstGeom prst="ellipse">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4" name="Google Shape;104;p16"/>
          <p:cNvCxnSpPr>
            <a:stCxn id="77" idx="1"/>
          </p:cNvCxnSpPr>
          <p:nvPr/>
        </p:nvCxnSpPr>
        <p:spPr>
          <a:xfrm flipH="1" rot="10800000">
            <a:off x="5139025" y="1437225"/>
            <a:ext cx="1871100" cy="630600"/>
          </a:xfrm>
          <a:prstGeom prst="curvedConnector3">
            <a:avLst>
              <a:gd fmla="val 50000" name="adj1"/>
            </a:avLst>
          </a:prstGeom>
          <a:noFill/>
          <a:ln cap="flat" cmpd="sng" w="38100">
            <a:solidFill>
              <a:srgbClr val="A0FCA0"/>
            </a:solidFill>
            <a:prstDash val="solid"/>
            <a:round/>
            <a:headEnd len="med" w="med" type="none"/>
            <a:tailEnd len="med" w="med" type="none"/>
          </a:ln>
        </p:spPr>
      </p:cxnSp>
      <p:cxnSp>
        <p:nvCxnSpPr>
          <p:cNvPr id="105" name="Google Shape;105;p16"/>
          <p:cNvCxnSpPr>
            <a:stCxn id="77" idx="1"/>
            <a:endCxn id="106" idx="4"/>
          </p:cNvCxnSpPr>
          <p:nvPr/>
        </p:nvCxnSpPr>
        <p:spPr>
          <a:xfrm>
            <a:off x="5139025" y="2067825"/>
            <a:ext cx="1657200" cy="362700"/>
          </a:xfrm>
          <a:prstGeom prst="curvedConnector3">
            <a:avLst>
              <a:gd fmla="val 49999" name="adj1"/>
            </a:avLst>
          </a:prstGeom>
          <a:noFill/>
          <a:ln cap="flat" cmpd="sng" w="38100">
            <a:solidFill>
              <a:srgbClr val="A0FCA0"/>
            </a:solidFill>
            <a:prstDash val="solid"/>
            <a:round/>
            <a:headEnd len="med" w="med" type="none"/>
            <a:tailEnd len="med" w="med" type="none"/>
          </a:ln>
        </p:spPr>
      </p:cxnSp>
      <p:cxnSp>
        <p:nvCxnSpPr>
          <p:cNvPr id="107" name="Google Shape;107;p16"/>
          <p:cNvCxnSpPr/>
          <p:nvPr/>
        </p:nvCxnSpPr>
        <p:spPr>
          <a:xfrm flipH="1" rot="-5400000">
            <a:off x="7552615" y="3075945"/>
            <a:ext cx="600000" cy="168000"/>
          </a:xfrm>
          <a:prstGeom prst="curvedConnector3">
            <a:avLst>
              <a:gd fmla="val 50000" name="adj1"/>
            </a:avLst>
          </a:prstGeom>
          <a:noFill/>
          <a:ln cap="flat" cmpd="sng" w="38100">
            <a:solidFill>
              <a:srgbClr val="00D2D2"/>
            </a:solidFill>
            <a:prstDash val="solid"/>
            <a:round/>
            <a:headEnd len="med" w="med" type="none"/>
            <a:tailEnd len="med" w="med" type="none"/>
          </a:ln>
        </p:spPr>
      </p:cxnSp>
      <p:sp>
        <p:nvSpPr>
          <p:cNvPr id="108" name="Google Shape;108;p16"/>
          <p:cNvSpPr txBox="1"/>
          <p:nvPr>
            <p:ph type="ctrTitle"/>
          </p:nvPr>
        </p:nvSpPr>
        <p:spPr>
          <a:xfrm>
            <a:off x="6729550" y="788475"/>
            <a:ext cx="10113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начало</a:t>
            </a:r>
            <a:endParaRPr sz="1400">
              <a:latin typeface="Montserrat"/>
              <a:ea typeface="Montserrat"/>
              <a:cs typeface="Montserrat"/>
              <a:sym typeface="Montserrat"/>
            </a:endParaRPr>
          </a:p>
        </p:txBody>
      </p:sp>
      <p:sp>
        <p:nvSpPr>
          <p:cNvPr id="109" name="Google Shape;109;p16"/>
          <p:cNvSpPr/>
          <p:nvPr/>
        </p:nvSpPr>
        <p:spPr>
          <a:xfrm rot="-3822394">
            <a:off x="4747986" y="2672706"/>
            <a:ext cx="933927" cy="564034"/>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300"/>
              <a:t>гипотеза</a:t>
            </a:r>
            <a:endParaRPr sz="1300"/>
          </a:p>
        </p:txBody>
      </p:sp>
      <p:sp>
        <p:nvSpPr>
          <p:cNvPr id="110" name="Google Shape;110;p16"/>
          <p:cNvSpPr/>
          <p:nvPr/>
        </p:nvSpPr>
        <p:spPr>
          <a:xfrm>
            <a:off x="3013038" y="2430550"/>
            <a:ext cx="2113776" cy="659826"/>
          </a:xfrm>
          <a:prstGeom prst="flowChartTerminator">
            <a:avLst/>
          </a:prstGeom>
          <a:solidFill>
            <a:srgbClr val="33A29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700"/>
          </a:p>
        </p:txBody>
      </p:sp>
      <p:sp>
        <p:nvSpPr>
          <p:cNvPr id="111" name="Google Shape;111;p16"/>
          <p:cNvSpPr txBox="1"/>
          <p:nvPr>
            <p:ph type="ctrTitle"/>
          </p:nvPr>
        </p:nvSpPr>
        <p:spPr>
          <a:xfrm>
            <a:off x="3945388" y="892688"/>
            <a:ext cx="19431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названия стадий</a:t>
            </a:r>
            <a:endParaRPr sz="1400">
              <a:latin typeface="Montserrat"/>
              <a:ea typeface="Montserrat"/>
              <a:cs typeface="Montserrat"/>
              <a:sym typeface="Montserrat"/>
            </a:endParaRPr>
          </a:p>
        </p:txBody>
      </p:sp>
      <p:sp>
        <p:nvSpPr>
          <p:cNvPr id="112" name="Google Shape;112;p16"/>
          <p:cNvSpPr txBox="1"/>
          <p:nvPr>
            <p:ph type="ctrTitle"/>
          </p:nvPr>
        </p:nvSpPr>
        <p:spPr>
          <a:xfrm>
            <a:off x="3103600" y="2512663"/>
            <a:ext cx="1929300" cy="5655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 изменения после </a:t>
            </a:r>
            <a:endParaRPr sz="1200">
              <a:solidFill>
                <a:schemeClr val="lt1"/>
              </a:solidFill>
              <a:latin typeface="Montserrat"/>
              <a:ea typeface="Montserrat"/>
              <a:cs typeface="Montserrat"/>
              <a:sym typeface="Montserrat"/>
            </a:endParaRPr>
          </a:p>
          <a:p>
            <a:pPr indent="0" lvl="0" marL="0" rtl="0" algn="r">
              <a:spcBef>
                <a:spcPts val="0"/>
              </a:spcBef>
              <a:spcAft>
                <a:spcPts val="0"/>
              </a:spcAft>
              <a:buNone/>
            </a:pPr>
            <a:r>
              <a:rPr lang="ru" sz="1200">
                <a:solidFill>
                  <a:schemeClr val="lt1"/>
                </a:solidFill>
                <a:latin typeface="Montserrat"/>
                <a:ea typeface="Montserrat"/>
                <a:cs typeface="Montserrat"/>
                <a:sym typeface="Montserrat"/>
              </a:rPr>
              <a:t>гипосенсибилизации</a:t>
            </a:r>
            <a:endParaRPr sz="1200">
              <a:solidFill>
                <a:schemeClr val="lt1"/>
              </a:solidFill>
              <a:latin typeface="Montserrat"/>
              <a:ea typeface="Montserrat"/>
              <a:cs typeface="Montserrat"/>
              <a:sym typeface="Montserrat"/>
            </a:endParaRPr>
          </a:p>
        </p:txBody>
      </p:sp>
      <p:sp>
        <p:nvSpPr>
          <p:cNvPr id="113" name="Google Shape;113;p16"/>
          <p:cNvSpPr txBox="1"/>
          <p:nvPr>
            <p:ph type="ctrTitle"/>
          </p:nvPr>
        </p:nvSpPr>
        <p:spPr>
          <a:xfrm>
            <a:off x="2799300" y="3403000"/>
            <a:ext cx="15420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описание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200">
                <a:solidFill>
                  <a:schemeClr val="lt1"/>
                </a:solidFill>
                <a:latin typeface="Montserrat"/>
                <a:ea typeface="Montserrat"/>
                <a:cs typeface="Montserrat"/>
                <a:sym typeface="Montserrat"/>
              </a:rPr>
              <a:t>метода</a:t>
            </a:r>
            <a:endParaRPr sz="1200">
              <a:solidFill>
                <a:schemeClr val="lt1"/>
              </a:solidFill>
              <a:latin typeface="Montserrat"/>
              <a:ea typeface="Montserrat"/>
              <a:cs typeface="Montserrat"/>
              <a:sym typeface="Montserrat"/>
            </a:endParaRPr>
          </a:p>
        </p:txBody>
      </p:sp>
      <p:sp>
        <p:nvSpPr>
          <p:cNvPr id="114" name="Google Shape;114;p16"/>
          <p:cNvSpPr txBox="1"/>
          <p:nvPr>
            <p:ph type="ctrTitle"/>
          </p:nvPr>
        </p:nvSpPr>
        <p:spPr>
          <a:xfrm>
            <a:off x="6892450" y="2120450"/>
            <a:ext cx="8973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solidFill>
                  <a:schemeClr val="lt1"/>
                </a:solidFill>
                <a:latin typeface="Montserrat"/>
                <a:ea typeface="Montserrat"/>
                <a:cs typeface="Montserrat"/>
                <a:sym typeface="Montserrat"/>
              </a:rPr>
              <a:t>2 </a:t>
            </a:r>
            <a:endParaRPr sz="14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400">
                <a:solidFill>
                  <a:schemeClr val="lt1"/>
                </a:solidFill>
                <a:latin typeface="Montserrat"/>
                <a:ea typeface="Montserrat"/>
                <a:cs typeface="Montserrat"/>
                <a:sym typeface="Montserrat"/>
              </a:rPr>
              <a:t>стадия</a:t>
            </a:r>
            <a:endParaRPr sz="1400">
              <a:solidFill>
                <a:schemeClr val="lt1"/>
              </a:solidFill>
              <a:latin typeface="Montserrat"/>
              <a:ea typeface="Montserrat"/>
              <a:cs typeface="Montserrat"/>
              <a:sym typeface="Montserrat"/>
            </a:endParaRPr>
          </a:p>
        </p:txBody>
      </p:sp>
      <p:sp>
        <p:nvSpPr>
          <p:cNvPr id="115" name="Google Shape;115;p16"/>
          <p:cNvSpPr txBox="1"/>
          <p:nvPr>
            <p:ph type="ctrTitle"/>
          </p:nvPr>
        </p:nvSpPr>
        <p:spPr>
          <a:xfrm>
            <a:off x="7789750" y="1786400"/>
            <a:ext cx="7698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116" name="Google Shape;116;p16"/>
          <p:cNvSpPr txBox="1"/>
          <p:nvPr>
            <p:ph type="ctrTitle"/>
          </p:nvPr>
        </p:nvSpPr>
        <p:spPr>
          <a:xfrm>
            <a:off x="7947400" y="2295575"/>
            <a:ext cx="769800" cy="2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117" name="Google Shape;117;p16"/>
          <p:cNvSpPr txBox="1"/>
          <p:nvPr>
            <p:ph type="ctrTitle"/>
          </p:nvPr>
        </p:nvSpPr>
        <p:spPr>
          <a:xfrm>
            <a:off x="8274725" y="2670150"/>
            <a:ext cx="403800" cy="2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90" name="Google Shape;90;p16"/>
          <p:cNvSpPr/>
          <p:nvPr/>
        </p:nvSpPr>
        <p:spPr>
          <a:xfrm>
            <a:off x="2889813" y="4568675"/>
            <a:ext cx="17235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6"/>
          <p:cNvSpPr/>
          <p:nvPr/>
        </p:nvSpPr>
        <p:spPr>
          <a:xfrm>
            <a:off x="2508600" y="3974275"/>
            <a:ext cx="16302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6"/>
          <p:cNvSpPr txBox="1"/>
          <p:nvPr>
            <p:ph type="ctrTitle"/>
          </p:nvPr>
        </p:nvSpPr>
        <p:spPr>
          <a:xfrm>
            <a:off x="2889825" y="4621625"/>
            <a:ext cx="1723500" cy="4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1700">
                <a:latin typeface="Montserrat"/>
                <a:ea typeface="Montserrat"/>
                <a:cs typeface="Montserrat"/>
                <a:sym typeface="Montserrat"/>
              </a:rPr>
              <a:t>3 механизма</a:t>
            </a:r>
            <a:endParaRPr sz="1700">
              <a:latin typeface="Montserrat"/>
              <a:ea typeface="Montserrat"/>
              <a:cs typeface="Montserrat"/>
              <a:sym typeface="Montserrat"/>
            </a:endParaRPr>
          </a:p>
        </p:txBody>
      </p:sp>
      <p:sp>
        <p:nvSpPr>
          <p:cNvPr id="119" name="Google Shape;119;p16"/>
          <p:cNvSpPr txBox="1"/>
          <p:nvPr>
            <p:ph type="ctrTitle"/>
          </p:nvPr>
        </p:nvSpPr>
        <p:spPr>
          <a:xfrm>
            <a:off x="2491175" y="4006375"/>
            <a:ext cx="1723500" cy="5124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2 отличия </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от аллергии</a:t>
            </a:r>
            <a:endParaRPr sz="1400">
              <a:latin typeface="Montserrat"/>
              <a:ea typeface="Montserrat"/>
              <a:cs typeface="Montserrat"/>
              <a:sym typeface="Montserrat"/>
            </a:endParaRPr>
          </a:p>
        </p:txBody>
      </p:sp>
      <p:grpSp>
        <p:nvGrpSpPr>
          <p:cNvPr id="120" name="Google Shape;120;p16"/>
          <p:cNvGrpSpPr/>
          <p:nvPr/>
        </p:nvGrpSpPr>
        <p:grpSpPr>
          <a:xfrm rot="1995357">
            <a:off x="5520779" y="2938511"/>
            <a:ext cx="1118257" cy="2013251"/>
            <a:chOff x="5671600" y="3047241"/>
            <a:chExt cx="1025125" cy="1877958"/>
          </a:xfrm>
        </p:grpSpPr>
        <p:sp>
          <p:nvSpPr>
            <p:cNvPr id="78" name="Google Shape;78;p16"/>
            <p:cNvSpPr/>
            <p:nvPr/>
          </p:nvSpPr>
          <p:spPr>
            <a:xfrm rot="-5400000">
              <a:off x="5284330" y="3577386"/>
              <a:ext cx="1877958" cy="817668"/>
            </a:xfrm>
            <a:prstGeom prst="flowChartTerminator">
              <a:avLst/>
            </a:prstGeom>
            <a:solidFill>
              <a:srgbClr val="BBFFB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p:txBody>
        </p:sp>
        <p:cxnSp>
          <p:nvCxnSpPr>
            <p:cNvPr id="121" name="Google Shape;121;p16"/>
            <p:cNvCxnSpPr/>
            <p:nvPr/>
          </p:nvCxnSpPr>
          <p:spPr>
            <a:xfrm flipH="1" rot="8783910">
              <a:off x="6299429" y="3283223"/>
              <a:ext cx="376753" cy="124916"/>
            </a:xfrm>
            <a:prstGeom prst="straightConnector1">
              <a:avLst/>
            </a:prstGeom>
            <a:noFill/>
            <a:ln cap="flat" cmpd="sng" w="76200">
              <a:solidFill>
                <a:schemeClr val="lt1"/>
              </a:solidFill>
              <a:prstDash val="solid"/>
              <a:round/>
              <a:headEnd len="med" w="med" type="none"/>
              <a:tailEnd len="med" w="med" type="none"/>
            </a:ln>
          </p:spPr>
        </p:cxnSp>
        <p:cxnSp>
          <p:nvCxnSpPr>
            <p:cNvPr id="122" name="Google Shape;122;p16"/>
            <p:cNvCxnSpPr/>
            <p:nvPr/>
          </p:nvCxnSpPr>
          <p:spPr>
            <a:xfrm rot="-2012767">
              <a:off x="6519851" y="4407673"/>
              <a:ext cx="99347" cy="318904"/>
            </a:xfrm>
            <a:prstGeom prst="straightConnector1">
              <a:avLst/>
            </a:prstGeom>
            <a:noFill/>
            <a:ln cap="flat" cmpd="sng" w="76200">
              <a:solidFill>
                <a:schemeClr val="lt1"/>
              </a:solidFill>
              <a:prstDash val="solid"/>
              <a:round/>
              <a:headEnd len="med" w="med" type="none"/>
              <a:tailEnd len="med" w="med" type="none"/>
            </a:ln>
          </p:spPr>
        </p:cxnSp>
        <p:cxnSp>
          <p:nvCxnSpPr>
            <p:cNvPr id="123" name="Google Shape;123;p16"/>
            <p:cNvCxnSpPr/>
            <p:nvPr/>
          </p:nvCxnSpPr>
          <p:spPr>
            <a:xfrm flipH="1" rot="10800000">
              <a:off x="5671600" y="4469425"/>
              <a:ext cx="332700" cy="270000"/>
            </a:xfrm>
            <a:prstGeom prst="straightConnector1">
              <a:avLst/>
            </a:prstGeom>
            <a:noFill/>
            <a:ln cap="flat" cmpd="sng" w="76200">
              <a:solidFill>
                <a:schemeClr val="lt1"/>
              </a:solidFill>
              <a:prstDash val="solid"/>
              <a:round/>
              <a:headEnd len="med" w="med" type="none"/>
              <a:tailEnd len="med" w="med" type="none"/>
            </a:ln>
          </p:spPr>
        </p:cxnSp>
        <p:cxnSp>
          <p:nvCxnSpPr>
            <p:cNvPr id="124" name="Google Shape;124;p16"/>
            <p:cNvCxnSpPr/>
            <p:nvPr/>
          </p:nvCxnSpPr>
          <p:spPr>
            <a:xfrm rot="-2014893">
              <a:off x="5936489" y="3101352"/>
              <a:ext cx="43932" cy="359354"/>
            </a:xfrm>
            <a:prstGeom prst="straightConnector1">
              <a:avLst/>
            </a:prstGeom>
            <a:noFill/>
            <a:ln cap="flat" cmpd="sng" w="76200">
              <a:solidFill>
                <a:schemeClr val="lt1"/>
              </a:solidFill>
              <a:prstDash val="solid"/>
              <a:round/>
              <a:headEnd len="med" w="med" type="none"/>
              <a:tailEnd len="med" w="med" type="none"/>
            </a:ln>
          </p:spPr>
        </p:cxnSp>
        <p:sp>
          <p:nvSpPr>
            <p:cNvPr id="125" name="Google Shape;125;p16"/>
            <p:cNvSpPr/>
            <p:nvPr/>
          </p:nvSpPr>
          <p:spPr>
            <a:xfrm rot="-5400000">
              <a:off x="5590157" y="3728715"/>
              <a:ext cx="1266300" cy="511218"/>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2200"/>
                <a:t>Атопия</a:t>
              </a:r>
              <a:endParaRPr sz="2200"/>
            </a:p>
          </p:txBody>
        </p:sp>
      </p:grpSp>
      <p:cxnSp>
        <p:nvCxnSpPr>
          <p:cNvPr id="126" name="Google Shape;126;p16"/>
          <p:cNvCxnSpPr>
            <a:stCxn id="83" idx="1"/>
            <a:endCxn id="112" idx="1"/>
          </p:cNvCxnSpPr>
          <p:nvPr/>
        </p:nvCxnSpPr>
        <p:spPr>
          <a:xfrm flipH="1" rot="10800000">
            <a:off x="2661450" y="2795325"/>
            <a:ext cx="442200" cy="39900"/>
          </a:xfrm>
          <a:prstGeom prst="curvedConnector3">
            <a:avLst>
              <a:gd fmla="val 49994" name="adj1"/>
            </a:avLst>
          </a:prstGeom>
          <a:noFill/>
          <a:ln cap="flat" cmpd="sng" w="38100">
            <a:solidFill>
              <a:srgbClr val="33A293"/>
            </a:solidFill>
            <a:prstDash val="solid"/>
            <a:round/>
            <a:headEnd len="med" w="med" type="none"/>
            <a:tailEnd len="med" w="med" type="none"/>
          </a:ln>
        </p:spPr>
      </p:cxnSp>
      <p:sp>
        <p:nvSpPr>
          <p:cNvPr id="127" name="Google Shape;127;p16"/>
          <p:cNvSpPr/>
          <p:nvPr/>
        </p:nvSpPr>
        <p:spPr>
          <a:xfrm>
            <a:off x="7586975" y="3392725"/>
            <a:ext cx="1208400" cy="11508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6"/>
          <p:cNvSpPr/>
          <p:nvPr/>
        </p:nvSpPr>
        <p:spPr>
          <a:xfrm>
            <a:off x="7019950" y="4362900"/>
            <a:ext cx="769800" cy="700800"/>
          </a:xfrm>
          <a:prstGeom prst="ellipse">
            <a:avLst/>
          </a:prstGeom>
          <a:solidFill>
            <a:schemeClr val="lt1"/>
          </a:solidFill>
          <a:ln cap="flat" cmpd="sng" w="114300">
            <a:solidFill>
              <a:srgbClr val="BB62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6"/>
          <p:cNvSpPr txBox="1"/>
          <p:nvPr>
            <p:ph type="ctrTitle"/>
          </p:nvPr>
        </p:nvSpPr>
        <p:spPr>
          <a:xfrm>
            <a:off x="7384888" y="4330213"/>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ru" sz="1200">
                <a:solidFill>
                  <a:srgbClr val="666666"/>
                </a:solidFill>
                <a:latin typeface="Montserrat"/>
                <a:ea typeface="Montserrat"/>
                <a:cs typeface="Montserrat"/>
                <a:sym typeface="Montserrat"/>
              </a:rPr>
              <a:t>3</a:t>
            </a:r>
            <a:r>
              <a:rPr lang="ru" sz="1200">
                <a:solidFill>
                  <a:srgbClr val="666666"/>
                </a:solidFill>
                <a:latin typeface="Montserrat"/>
                <a:ea typeface="Montserrat"/>
                <a:cs typeface="Montserrat"/>
                <a:sym typeface="Montserrat"/>
              </a:rPr>
              <a:t> стадия</a:t>
            </a:r>
            <a:endParaRPr sz="1200">
              <a:solidFill>
                <a:srgbClr val="666666"/>
              </a:solidFill>
              <a:latin typeface="Montserrat"/>
              <a:ea typeface="Montserrat"/>
              <a:cs typeface="Montserrat"/>
              <a:sym typeface="Montserrat"/>
            </a:endParaRPr>
          </a:p>
        </p:txBody>
      </p:sp>
      <p:sp>
        <p:nvSpPr>
          <p:cNvPr id="106" name="Google Shape;106;p16"/>
          <p:cNvSpPr/>
          <p:nvPr/>
        </p:nvSpPr>
        <p:spPr>
          <a:xfrm rot="10800000">
            <a:off x="6796181" y="2001036"/>
            <a:ext cx="1487668" cy="858910"/>
          </a:xfrm>
          <a:prstGeom prst="flowChartMagneticDrum">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6"/>
          <p:cNvSpPr/>
          <p:nvPr/>
        </p:nvSpPr>
        <p:spPr>
          <a:xfrm>
            <a:off x="7694238" y="1901750"/>
            <a:ext cx="1038366" cy="406512"/>
          </a:xfrm>
          <a:prstGeom prst="flowChartTerminator">
            <a:avLst/>
          </a:prstGeom>
          <a:solidFill>
            <a:srgbClr val="00D2D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16"/>
          <p:cNvSpPr/>
          <p:nvPr/>
        </p:nvSpPr>
        <p:spPr>
          <a:xfrm>
            <a:off x="7846638" y="2227338"/>
            <a:ext cx="1038366" cy="406512"/>
          </a:xfrm>
          <a:prstGeom prst="flowChartTerminator">
            <a:avLst/>
          </a:prstGeom>
          <a:solidFill>
            <a:srgbClr val="279D9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16"/>
          <p:cNvSpPr/>
          <p:nvPr/>
        </p:nvSpPr>
        <p:spPr>
          <a:xfrm>
            <a:off x="8080738" y="2556725"/>
            <a:ext cx="1038366" cy="406512"/>
          </a:xfrm>
          <a:prstGeom prst="flowChartTerminator">
            <a:avLst/>
          </a:prstGeom>
          <a:solidFill>
            <a:srgbClr val="C970E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33" name="Google Shape;133;p16"/>
          <p:cNvGrpSpPr/>
          <p:nvPr/>
        </p:nvGrpSpPr>
        <p:grpSpPr>
          <a:xfrm>
            <a:off x="8717205" y="2547006"/>
            <a:ext cx="511752" cy="512384"/>
            <a:chOff x="9259050" y="2714075"/>
            <a:chExt cx="473100" cy="462900"/>
          </a:xfrm>
        </p:grpSpPr>
        <p:sp>
          <p:nvSpPr>
            <p:cNvPr id="134" name="Google Shape;134;p16"/>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6"/>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136" name="Google Shape;136;p16"/>
            <p:cNvCxnSpPr>
              <a:stCxn id="135"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137" name="Google Shape;137;p16"/>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38" name="Google Shape;138;p16"/>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16"/>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40" name="Google Shape;140;p16"/>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141" name="Google Shape;141;p16"/>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16"/>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16"/>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6"/>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16"/>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146" name="Google Shape;146;p16"/>
          <p:cNvSpPr txBox="1"/>
          <p:nvPr>
            <p:ph type="ctrTitle"/>
          </p:nvPr>
        </p:nvSpPr>
        <p:spPr>
          <a:xfrm>
            <a:off x="6364613" y="20411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ru" sz="1200">
                <a:solidFill>
                  <a:schemeClr val="lt1"/>
                </a:solidFill>
                <a:latin typeface="Montserrat"/>
                <a:ea typeface="Montserrat"/>
                <a:cs typeface="Montserrat"/>
                <a:sym typeface="Montserrat"/>
              </a:rPr>
              <a:t>2</a:t>
            </a:r>
            <a:r>
              <a:rPr lang="ru" sz="1200">
                <a:solidFill>
                  <a:schemeClr val="lt1"/>
                </a:solidFill>
                <a:latin typeface="Montserrat"/>
                <a:ea typeface="Montserrat"/>
                <a:cs typeface="Montserrat"/>
                <a:sym typeface="Montserrat"/>
              </a:rPr>
              <a:t> стадия</a:t>
            </a:r>
            <a:endParaRPr sz="1200">
              <a:solidFill>
                <a:schemeClr val="lt1"/>
              </a:solidFill>
              <a:latin typeface="Montserrat"/>
              <a:ea typeface="Montserrat"/>
              <a:cs typeface="Montserrat"/>
              <a:sym typeface="Montserrat"/>
            </a:endParaRPr>
          </a:p>
        </p:txBody>
      </p:sp>
      <p:sp>
        <p:nvSpPr>
          <p:cNvPr id="147" name="Google Shape;147;p16"/>
          <p:cNvSpPr txBox="1"/>
          <p:nvPr>
            <p:ph type="ctrTitle"/>
          </p:nvPr>
        </p:nvSpPr>
        <p:spPr>
          <a:xfrm>
            <a:off x="7984525" y="185642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148" name="Google Shape;148;p16"/>
          <p:cNvSpPr txBox="1"/>
          <p:nvPr>
            <p:ph type="ctrTitle"/>
          </p:nvPr>
        </p:nvSpPr>
        <p:spPr>
          <a:xfrm>
            <a:off x="8149700" y="2199950"/>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149" name="Google Shape;149;p16"/>
          <p:cNvSpPr txBox="1"/>
          <p:nvPr>
            <p:ph type="ctrTitle"/>
          </p:nvPr>
        </p:nvSpPr>
        <p:spPr>
          <a:xfrm>
            <a:off x="8247725" y="255187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150" name="Google Shape;150;p16"/>
          <p:cNvSpPr/>
          <p:nvPr/>
        </p:nvSpPr>
        <p:spPr>
          <a:xfrm>
            <a:off x="3257700" y="2067825"/>
            <a:ext cx="625200" cy="57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16"/>
          <p:cNvSpPr txBox="1"/>
          <p:nvPr>
            <p:ph type="ctrTitle"/>
          </p:nvPr>
        </p:nvSpPr>
        <p:spPr>
          <a:xfrm>
            <a:off x="3306350" y="2126975"/>
            <a:ext cx="442200" cy="502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2500">
                <a:latin typeface="Montserrat"/>
                <a:ea typeface="Montserrat"/>
                <a:cs typeface="Montserrat"/>
                <a:sym typeface="Montserrat"/>
              </a:rPr>
              <a:t>4</a:t>
            </a:r>
            <a:endParaRPr sz="2500">
              <a:latin typeface="Montserrat"/>
              <a:ea typeface="Montserrat"/>
              <a:cs typeface="Montserrat"/>
              <a:sym typeface="Montserrat"/>
            </a:endParaRPr>
          </a:p>
        </p:txBody>
      </p:sp>
      <p:sp>
        <p:nvSpPr>
          <p:cNvPr id="152" name="Google Shape;152;p16"/>
          <p:cNvSpPr/>
          <p:nvPr/>
        </p:nvSpPr>
        <p:spPr>
          <a:xfrm rot="3387075">
            <a:off x="3277247" y="1170952"/>
            <a:ext cx="236137" cy="185714"/>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153" name="Google Shape;153;p16"/>
          <p:cNvSpPr/>
          <p:nvPr/>
        </p:nvSpPr>
        <p:spPr>
          <a:xfrm rot="4274559">
            <a:off x="6118348" y="968542"/>
            <a:ext cx="236036" cy="185660"/>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154" name="Google Shape;154;p16"/>
          <p:cNvSpPr/>
          <p:nvPr/>
        </p:nvSpPr>
        <p:spPr>
          <a:xfrm rot="-7111054">
            <a:off x="5849488" y="1743681"/>
            <a:ext cx="236266" cy="185652"/>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155" name="Google Shape;155;p16"/>
          <p:cNvSpPr/>
          <p:nvPr/>
        </p:nvSpPr>
        <p:spPr>
          <a:xfrm rot="5391264">
            <a:off x="6522262" y="2337411"/>
            <a:ext cx="236101" cy="186000"/>
          </a:xfrm>
          <a:prstGeom prst="triangle">
            <a:avLst>
              <a:gd fmla="val 50000" name="adj"/>
            </a:avLst>
          </a:prstGeom>
          <a:solidFill>
            <a:srgbClr val="A0FCA0"/>
          </a:solidFill>
          <a:ln cap="flat" cmpd="sng" w="9525">
            <a:solidFill>
              <a:srgbClr val="A0FC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43"/>
          <p:cNvPicPr preferRelativeResize="0"/>
          <p:nvPr/>
        </p:nvPicPr>
        <p:blipFill>
          <a:blip r:embed="rId3">
            <a:alphaModFix/>
          </a:blip>
          <a:stretch>
            <a:fillRect/>
          </a:stretch>
        </p:blipFill>
        <p:spPr>
          <a:xfrm>
            <a:off x="873950" y="225225"/>
            <a:ext cx="2784894" cy="4838701"/>
          </a:xfrm>
          <a:prstGeom prst="rect">
            <a:avLst/>
          </a:prstGeom>
          <a:noFill/>
          <a:ln>
            <a:noFill/>
          </a:ln>
        </p:spPr>
      </p:pic>
      <p:sp>
        <p:nvSpPr>
          <p:cNvPr id="506" name="Google Shape;506;p43"/>
          <p:cNvSpPr/>
          <p:nvPr/>
        </p:nvSpPr>
        <p:spPr>
          <a:xfrm rot="-5400000">
            <a:off x="2917775" y="689800"/>
            <a:ext cx="818400" cy="547200"/>
          </a:xfrm>
          <a:prstGeom prst="triangle">
            <a:avLst>
              <a:gd fmla="val 50000" name="adj"/>
            </a:avLst>
          </a:prstGeom>
          <a:solidFill>
            <a:srgbClr val="C8BF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43"/>
          <p:cNvSpPr/>
          <p:nvPr/>
        </p:nvSpPr>
        <p:spPr>
          <a:xfrm rot="10800000">
            <a:off x="2013550" y="1917825"/>
            <a:ext cx="439500" cy="312300"/>
          </a:xfrm>
          <a:prstGeom prst="triangle">
            <a:avLst>
              <a:gd fmla="val 50000" name="adj"/>
            </a:avLst>
          </a:prstGeom>
          <a:solidFill>
            <a:srgbClr val="BBFFB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43"/>
          <p:cNvSpPr txBox="1"/>
          <p:nvPr/>
        </p:nvSpPr>
        <p:spPr>
          <a:xfrm>
            <a:off x="6253725" y="100007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rgbClr val="999999"/>
              </a:solidFill>
              <a:latin typeface="Montserrat"/>
              <a:ea typeface="Montserrat"/>
              <a:cs typeface="Montserrat"/>
              <a:sym typeface="Montserrat"/>
            </a:endParaRPr>
          </a:p>
        </p:txBody>
      </p:sp>
      <p:sp>
        <p:nvSpPr>
          <p:cNvPr id="509" name="Google Shape;509;p43"/>
          <p:cNvSpPr txBox="1"/>
          <p:nvPr/>
        </p:nvSpPr>
        <p:spPr>
          <a:xfrm>
            <a:off x="4395025" y="1613450"/>
            <a:ext cx="24360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10" name="Google Shape;510;p43"/>
          <p:cNvSpPr txBox="1"/>
          <p:nvPr/>
        </p:nvSpPr>
        <p:spPr>
          <a:xfrm>
            <a:off x="2846550" y="3229450"/>
            <a:ext cx="6725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400">
                <a:solidFill>
                  <a:srgbClr val="A0FCA0"/>
                </a:solidFill>
                <a:latin typeface="Montserrat"/>
                <a:ea typeface="Montserrat"/>
                <a:cs typeface="Montserrat"/>
                <a:sym typeface="Montserrat"/>
              </a:rPr>
              <a:t>В-клетка превращается в плазматическую клетку и </a:t>
            </a:r>
            <a:endParaRPr sz="2400">
              <a:solidFill>
                <a:srgbClr val="A0FCA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2400">
                <a:solidFill>
                  <a:srgbClr val="A0FCA0"/>
                </a:solidFill>
                <a:latin typeface="Montserrat"/>
                <a:ea typeface="Montserrat"/>
                <a:cs typeface="Montserrat"/>
                <a:sym typeface="Montserrat"/>
              </a:rPr>
              <a:t>производит</a:t>
            </a:r>
            <a:endParaRPr sz="2400">
              <a:solidFill>
                <a:srgbClr val="A0FCA0"/>
              </a:solidFill>
              <a:latin typeface="Montserrat"/>
              <a:ea typeface="Montserrat"/>
              <a:cs typeface="Montserrat"/>
              <a:sym typeface="Montserrat"/>
            </a:endParaRPr>
          </a:p>
        </p:txBody>
      </p:sp>
      <p:grpSp>
        <p:nvGrpSpPr>
          <p:cNvPr id="511" name="Google Shape;511;p43"/>
          <p:cNvGrpSpPr/>
          <p:nvPr/>
        </p:nvGrpSpPr>
        <p:grpSpPr>
          <a:xfrm>
            <a:off x="1015296" y="3740421"/>
            <a:ext cx="1359520" cy="1285245"/>
            <a:chOff x="422750" y="400700"/>
            <a:chExt cx="529800" cy="487500"/>
          </a:xfrm>
        </p:grpSpPr>
        <p:sp>
          <p:nvSpPr>
            <p:cNvPr id="512" name="Google Shape;512;p43"/>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43"/>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A0FCA0"/>
                  </a:solidFill>
                </a:rPr>
                <a:t>?</a:t>
              </a:r>
              <a:endParaRPr sz="7200">
                <a:solidFill>
                  <a:srgbClr val="A0FCA0"/>
                </a:solidFill>
              </a:endParaRPr>
            </a:p>
          </p:txBody>
        </p:sp>
      </p:grpSp>
      <p:sp>
        <p:nvSpPr>
          <p:cNvPr id="514" name="Google Shape;514;p43"/>
          <p:cNvSpPr txBox="1"/>
          <p:nvPr/>
        </p:nvSpPr>
        <p:spPr>
          <a:xfrm>
            <a:off x="3753750" y="501700"/>
            <a:ext cx="6725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4800">
                <a:solidFill>
                  <a:srgbClr val="AA9ADA"/>
                </a:solidFill>
                <a:latin typeface="Montserrat"/>
                <a:ea typeface="Montserrat"/>
                <a:cs typeface="Montserrat"/>
                <a:sym typeface="Montserrat"/>
              </a:rPr>
              <a:t>ИЛ-4, ИЛ-13</a:t>
            </a:r>
            <a:endParaRPr sz="4800">
              <a:solidFill>
                <a:srgbClr val="AA9ADA"/>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44"/>
          <p:cNvPicPr preferRelativeResize="0"/>
          <p:nvPr/>
        </p:nvPicPr>
        <p:blipFill>
          <a:blip r:embed="rId3">
            <a:alphaModFix/>
          </a:blip>
          <a:stretch>
            <a:fillRect/>
          </a:stretch>
        </p:blipFill>
        <p:spPr>
          <a:xfrm>
            <a:off x="2475925" y="385475"/>
            <a:ext cx="2156577" cy="3981376"/>
          </a:xfrm>
          <a:prstGeom prst="rect">
            <a:avLst/>
          </a:prstGeom>
          <a:noFill/>
          <a:ln>
            <a:noFill/>
          </a:ln>
        </p:spPr>
      </p:pic>
      <p:pic>
        <p:nvPicPr>
          <p:cNvPr id="520" name="Google Shape;520;p44"/>
          <p:cNvPicPr preferRelativeResize="0"/>
          <p:nvPr/>
        </p:nvPicPr>
        <p:blipFill>
          <a:blip r:embed="rId4">
            <a:alphaModFix/>
          </a:blip>
          <a:stretch>
            <a:fillRect/>
          </a:stretch>
        </p:blipFill>
        <p:spPr>
          <a:xfrm>
            <a:off x="5217350" y="225225"/>
            <a:ext cx="2784894" cy="4838701"/>
          </a:xfrm>
          <a:prstGeom prst="rect">
            <a:avLst/>
          </a:prstGeom>
          <a:noFill/>
          <a:ln>
            <a:noFill/>
          </a:ln>
        </p:spPr>
      </p:pic>
      <p:sp>
        <p:nvSpPr>
          <p:cNvPr id="521" name="Google Shape;521;p44"/>
          <p:cNvSpPr/>
          <p:nvPr/>
        </p:nvSpPr>
        <p:spPr>
          <a:xfrm rot="-5400000">
            <a:off x="7396500" y="933525"/>
            <a:ext cx="453000" cy="338700"/>
          </a:xfrm>
          <a:prstGeom prst="triangle">
            <a:avLst>
              <a:gd fmla="val 50000" name="adj"/>
            </a:avLst>
          </a:prstGeom>
          <a:solidFill>
            <a:srgbClr val="C8BF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44"/>
          <p:cNvSpPr/>
          <p:nvPr/>
        </p:nvSpPr>
        <p:spPr>
          <a:xfrm rot="10800000">
            <a:off x="6356950" y="1917825"/>
            <a:ext cx="439500" cy="312300"/>
          </a:xfrm>
          <a:prstGeom prst="triangle">
            <a:avLst>
              <a:gd fmla="val 50000" name="adj"/>
            </a:avLst>
          </a:prstGeom>
          <a:solidFill>
            <a:srgbClr val="BBFFB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23" name="Google Shape;523;p44"/>
          <p:cNvGrpSpPr/>
          <p:nvPr/>
        </p:nvGrpSpPr>
        <p:grpSpPr>
          <a:xfrm>
            <a:off x="5358696" y="3740421"/>
            <a:ext cx="1359520" cy="1285245"/>
            <a:chOff x="422750" y="400700"/>
            <a:chExt cx="529800" cy="487500"/>
          </a:xfrm>
        </p:grpSpPr>
        <p:sp>
          <p:nvSpPr>
            <p:cNvPr id="524" name="Google Shape;524;p44"/>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p44"/>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A0FCA0"/>
                  </a:solidFill>
                </a:rPr>
                <a:t>?</a:t>
              </a:r>
              <a:endParaRPr sz="7200">
                <a:solidFill>
                  <a:srgbClr val="A0FCA0"/>
                </a:solidFill>
              </a:endParaRPr>
            </a:p>
          </p:txBody>
        </p:sp>
      </p:grpSp>
      <p:sp>
        <p:nvSpPr>
          <p:cNvPr id="526" name="Google Shape;526;p44"/>
          <p:cNvSpPr txBox="1"/>
          <p:nvPr/>
        </p:nvSpPr>
        <p:spPr>
          <a:xfrm>
            <a:off x="7792350" y="501700"/>
            <a:ext cx="209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rgbClr val="AA9ADA"/>
                </a:solidFill>
                <a:latin typeface="Montserrat"/>
                <a:ea typeface="Montserrat"/>
                <a:cs typeface="Montserrat"/>
                <a:sym typeface="Montserrat"/>
              </a:rPr>
              <a:t>ИЛ-4 </a:t>
            </a:r>
            <a:endParaRPr sz="3000">
              <a:solidFill>
                <a:srgbClr val="AA9AD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3000">
                <a:solidFill>
                  <a:srgbClr val="AA9ADA"/>
                </a:solidFill>
                <a:latin typeface="Montserrat"/>
                <a:ea typeface="Montserrat"/>
                <a:cs typeface="Montserrat"/>
                <a:sym typeface="Montserrat"/>
              </a:rPr>
              <a:t>ИЛ-13</a:t>
            </a:r>
            <a:endParaRPr sz="3000">
              <a:solidFill>
                <a:srgbClr val="AA9ADA"/>
              </a:solidFill>
              <a:latin typeface="Montserrat"/>
              <a:ea typeface="Montserrat"/>
              <a:cs typeface="Montserrat"/>
              <a:sym typeface="Montserrat"/>
            </a:endParaRPr>
          </a:p>
        </p:txBody>
      </p:sp>
      <p:sp>
        <p:nvSpPr>
          <p:cNvPr id="527" name="Google Shape;527;p44"/>
          <p:cNvSpPr/>
          <p:nvPr/>
        </p:nvSpPr>
        <p:spPr>
          <a:xfrm rot="-5400000">
            <a:off x="-760025" y="705700"/>
            <a:ext cx="1664100" cy="1713300"/>
          </a:xfrm>
          <a:prstGeom prst="ellipse">
            <a:avLst/>
          </a:prstGeom>
          <a:solidFill>
            <a:srgbClr val="74C9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solidFill>
                <a:schemeClr val="lt1"/>
              </a:solidFill>
            </a:endParaRPr>
          </a:p>
          <a:p>
            <a:pPr indent="0" lvl="0" marL="0" rtl="0" algn="ctr">
              <a:spcBef>
                <a:spcPts val="0"/>
              </a:spcBef>
              <a:spcAft>
                <a:spcPts val="0"/>
              </a:spcAft>
              <a:buNone/>
            </a:pPr>
            <a:r>
              <a:rPr lang="ru" sz="3200">
                <a:solidFill>
                  <a:schemeClr val="lt1"/>
                </a:solidFill>
              </a:rPr>
              <a:t>T reg</a:t>
            </a:r>
            <a:endParaRPr sz="3200">
              <a:solidFill>
                <a:schemeClr val="lt1"/>
              </a:solidFill>
            </a:endParaRPr>
          </a:p>
        </p:txBody>
      </p:sp>
      <p:sp>
        <p:nvSpPr>
          <p:cNvPr id="528" name="Google Shape;528;p44"/>
          <p:cNvSpPr/>
          <p:nvPr/>
        </p:nvSpPr>
        <p:spPr>
          <a:xfrm rot="5400000">
            <a:off x="2207400" y="994975"/>
            <a:ext cx="453000" cy="338700"/>
          </a:xfrm>
          <a:prstGeom prst="triangle">
            <a:avLst>
              <a:gd fmla="val 50000" name="adj"/>
            </a:avLst>
          </a:prstGeom>
          <a:solidFill>
            <a:srgbClr val="74C9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p44"/>
          <p:cNvSpPr txBox="1"/>
          <p:nvPr/>
        </p:nvSpPr>
        <p:spPr>
          <a:xfrm>
            <a:off x="1004875" y="1281950"/>
            <a:ext cx="156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rgbClr val="74C94E"/>
                </a:solidFill>
                <a:latin typeface="Montserrat"/>
                <a:ea typeface="Montserrat"/>
                <a:cs typeface="Montserrat"/>
                <a:sym typeface="Montserrat"/>
              </a:rPr>
              <a:t>ИЛ-10</a:t>
            </a:r>
            <a:endParaRPr sz="3000">
              <a:solidFill>
                <a:srgbClr val="74C94E"/>
              </a:solidFill>
              <a:latin typeface="Montserrat"/>
              <a:ea typeface="Montserrat"/>
              <a:cs typeface="Montserrat"/>
              <a:sym typeface="Montserrat"/>
            </a:endParaRPr>
          </a:p>
        </p:txBody>
      </p:sp>
      <p:sp>
        <p:nvSpPr>
          <p:cNvPr id="530" name="Google Shape;530;p44"/>
          <p:cNvSpPr txBox="1"/>
          <p:nvPr/>
        </p:nvSpPr>
        <p:spPr>
          <a:xfrm>
            <a:off x="2358700" y="4196850"/>
            <a:ext cx="30000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500">
                <a:solidFill>
                  <a:srgbClr val="74C94E"/>
                </a:solidFill>
                <a:latin typeface="Montserrat"/>
                <a:ea typeface="Montserrat"/>
                <a:cs typeface="Montserrat"/>
                <a:sym typeface="Montserrat"/>
              </a:rPr>
              <a:t>IgG4</a:t>
            </a:r>
            <a:endParaRPr sz="1900"/>
          </a:p>
        </p:txBody>
      </p:sp>
      <p:grpSp>
        <p:nvGrpSpPr>
          <p:cNvPr id="531" name="Google Shape;531;p44"/>
          <p:cNvGrpSpPr/>
          <p:nvPr/>
        </p:nvGrpSpPr>
        <p:grpSpPr>
          <a:xfrm>
            <a:off x="2298071" y="3740421"/>
            <a:ext cx="1359520" cy="1285245"/>
            <a:chOff x="422750" y="400700"/>
            <a:chExt cx="529800" cy="487500"/>
          </a:xfrm>
        </p:grpSpPr>
        <p:sp>
          <p:nvSpPr>
            <p:cNvPr id="532" name="Google Shape;532;p44"/>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44"/>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74C94E"/>
                  </a:solidFill>
                </a:rPr>
                <a:t>?</a:t>
              </a:r>
              <a:endParaRPr sz="7200">
                <a:solidFill>
                  <a:srgbClr val="74C94E"/>
                </a:solidFill>
              </a:endParaRPr>
            </a:p>
          </p:txBody>
        </p:sp>
      </p:grpSp>
      <p:sp>
        <p:nvSpPr>
          <p:cNvPr id="534" name="Google Shape;534;p44"/>
          <p:cNvSpPr txBox="1"/>
          <p:nvPr/>
        </p:nvSpPr>
        <p:spPr>
          <a:xfrm>
            <a:off x="966700" y="-118450"/>
            <a:ext cx="14712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rgbClr val="AA9ADA"/>
                </a:solidFill>
                <a:latin typeface="Montserrat"/>
                <a:ea typeface="Montserrat"/>
                <a:cs typeface="Montserrat"/>
                <a:sym typeface="Montserrat"/>
              </a:rPr>
              <a:t>ИЛ-4 </a:t>
            </a:r>
            <a:endParaRPr sz="3000">
              <a:solidFill>
                <a:srgbClr val="AA9AD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3000">
                <a:solidFill>
                  <a:srgbClr val="AA9ADA"/>
                </a:solidFill>
                <a:latin typeface="Montserrat"/>
                <a:ea typeface="Montserrat"/>
                <a:cs typeface="Montserrat"/>
                <a:sym typeface="Montserrat"/>
              </a:rPr>
              <a:t>ИЛ-13</a:t>
            </a:r>
            <a:endParaRPr sz="3000">
              <a:solidFill>
                <a:srgbClr val="AA9ADA"/>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ru" sz="3400">
                <a:solidFill>
                  <a:srgbClr val="74C94E"/>
                </a:solidFill>
                <a:latin typeface="Montserrat"/>
                <a:ea typeface="Montserrat"/>
                <a:cs typeface="Montserrat"/>
                <a:sym typeface="Montserrat"/>
              </a:rPr>
              <a:t>+</a:t>
            </a:r>
            <a:endParaRPr sz="3400">
              <a:solidFill>
                <a:srgbClr val="74C94E"/>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2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5"/>
          <p:cNvSpPr txBox="1"/>
          <p:nvPr>
            <p:ph idx="1" type="subTitle"/>
          </p:nvPr>
        </p:nvSpPr>
        <p:spPr>
          <a:xfrm>
            <a:off x="176550" y="168050"/>
            <a:ext cx="8561400" cy="49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5100">
                <a:solidFill>
                  <a:srgbClr val="74C94E"/>
                </a:solidFill>
                <a:latin typeface="Montserrat"/>
                <a:ea typeface="Montserrat"/>
                <a:cs typeface="Montserrat"/>
                <a:sym typeface="Montserrat"/>
              </a:rPr>
              <a:t>IgG4  </a:t>
            </a:r>
            <a:endParaRPr b="1" sz="5100">
              <a:solidFill>
                <a:srgbClr val="74C94E"/>
              </a:solidFill>
              <a:latin typeface="Montserrat"/>
              <a:ea typeface="Montserrat"/>
              <a:cs typeface="Montserrat"/>
              <a:sym typeface="Montserrat"/>
            </a:endParaRPr>
          </a:p>
          <a:p>
            <a:pPr indent="0" lvl="0" marL="0" rtl="0" algn="l">
              <a:spcBef>
                <a:spcPts val="0"/>
              </a:spcBef>
              <a:spcAft>
                <a:spcPts val="0"/>
              </a:spcAft>
              <a:buNone/>
            </a:pPr>
            <a:r>
              <a:t/>
            </a:r>
            <a:endParaRPr b="1" sz="3000">
              <a:solidFill>
                <a:srgbClr val="74C94E"/>
              </a:solidFill>
              <a:latin typeface="Montserrat"/>
              <a:ea typeface="Montserrat"/>
              <a:cs typeface="Montserrat"/>
              <a:sym typeface="Montserrat"/>
            </a:endParaRPr>
          </a:p>
          <a:p>
            <a:pPr indent="0" lvl="0" marL="0" rtl="0" algn="l">
              <a:spcBef>
                <a:spcPts val="0"/>
              </a:spcBef>
              <a:spcAft>
                <a:spcPts val="0"/>
              </a:spcAft>
              <a:buNone/>
            </a:pPr>
            <a:r>
              <a:rPr lang="ru" sz="2900">
                <a:solidFill>
                  <a:srgbClr val="999999"/>
                </a:solidFill>
                <a:latin typeface="Montserrat"/>
                <a:ea typeface="Montserrat"/>
                <a:cs typeface="Montserrat"/>
                <a:sym typeface="Montserrat"/>
              </a:rPr>
              <a:t>- менее агрессивные, чем другие IgG</a:t>
            </a:r>
            <a:endParaRPr sz="29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900">
                <a:solidFill>
                  <a:srgbClr val="999999"/>
                </a:solidFill>
                <a:latin typeface="Montserrat"/>
                <a:ea typeface="Montserrat"/>
                <a:cs typeface="Montserrat"/>
                <a:sym typeface="Montserrat"/>
              </a:rPr>
              <a:t>- имеют скорее анти-иммунные функции</a:t>
            </a:r>
            <a:endParaRPr sz="29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900">
                <a:solidFill>
                  <a:srgbClr val="999999"/>
                </a:solidFill>
                <a:latin typeface="Montserrat"/>
                <a:ea typeface="Montserrat"/>
                <a:cs typeface="Montserrat"/>
                <a:sym typeface="Montserrat"/>
              </a:rPr>
              <a:t>- напр. присоединяются к тучной клетке и  </a:t>
            </a:r>
            <a:endParaRPr sz="29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900">
                <a:solidFill>
                  <a:srgbClr val="999999"/>
                </a:solidFill>
                <a:latin typeface="Montserrat"/>
                <a:ea typeface="Montserrat"/>
                <a:cs typeface="Montserrat"/>
                <a:sym typeface="Montserrat"/>
              </a:rPr>
              <a:t>  тормозят аллергию</a:t>
            </a:r>
            <a:endParaRPr sz="29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1200">
                <a:solidFill>
                  <a:srgbClr val="999999"/>
                </a:solidFill>
                <a:latin typeface="Montserrat"/>
                <a:ea typeface="Montserrat"/>
                <a:cs typeface="Montserrat"/>
                <a:sym typeface="Montserrat"/>
              </a:rPr>
              <a:t>* но редко могут вредить организму (блокировать белки-контакты между клетками, откладываться в составе иммунных комплексов при эозинофильном эзофагите, мешать лекарствам, помогать опухоли уклоняться от иммунитета)</a:t>
            </a:r>
            <a:endParaRPr sz="12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6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1200">
                <a:solidFill>
                  <a:srgbClr val="999999"/>
                </a:solidFill>
                <a:latin typeface="Montserrat"/>
                <a:ea typeface="Montserrat"/>
                <a:cs typeface="Montserrat"/>
                <a:sym typeface="Montserrat"/>
              </a:rPr>
              <a:t>* еще есть болезни при которых очень много IgG4 (IgG4-связанные болезни), но вредят ли при этом IgG4 или только повышаются неизвестно </a:t>
            </a:r>
            <a:endParaRPr sz="1200">
              <a:solidFill>
                <a:srgbClr val="999999"/>
              </a:solidFill>
              <a:latin typeface="Montserrat"/>
              <a:ea typeface="Montserrat"/>
              <a:cs typeface="Montserrat"/>
              <a:sym typeface="Montserrat"/>
            </a:endParaRPr>
          </a:p>
          <a:p>
            <a:pPr indent="0" lvl="0" marL="0" rtl="0" algn="l">
              <a:spcBef>
                <a:spcPts val="0"/>
              </a:spcBef>
              <a:spcAft>
                <a:spcPts val="0"/>
              </a:spcAft>
              <a:buNone/>
            </a:pPr>
            <a:r>
              <a:rPr b="1" lang="ru" sz="4700">
                <a:solidFill>
                  <a:srgbClr val="999999"/>
                </a:solidFill>
                <a:latin typeface="Montserrat"/>
                <a:ea typeface="Montserrat"/>
                <a:cs typeface="Montserrat"/>
                <a:sym typeface="Montserrat"/>
              </a:rPr>
              <a:t> </a:t>
            </a:r>
            <a:r>
              <a:rPr lang="ru" sz="3000">
                <a:latin typeface="Montserrat"/>
                <a:ea typeface="Montserrat"/>
                <a:cs typeface="Montserrat"/>
                <a:sym typeface="Montserrat"/>
              </a:rPr>
              <a:t> </a:t>
            </a:r>
            <a:endParaRPr sz="30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46"/>
          <p:cNvPicPr preferRelativeResize="0"/>
          <p:nvPr/>
        </p:nvPicPr>
        <p:blipFill>
          <a:blip r:embed="rId3">
            <a:alphaModFix/>
          </a:blip>
          <a:stretch>
            <a:fillRect/>
          </a:stretch>
        </p:blipFill>
        <p:spPr>
          <a:xfrm>
            <a:off x="1787475" y="23250"/>
            <a:ext cx="6129684" cy="5097000"/>
          </a:xfrm>
          <a:prstGeom prst="rect">
            <a:avLst/>
          </a:prstGeom>
          <a:noFill/>
          <a:ln>
            <a:noFill/>
          </a:ln>
        </p:spPr>
      </p:pic>
      <p:grpSp>
        <p:nvGrpSpPr>
          <p:cNvPr id="545" name="Google Shape;545;p46"/>
          <p:cNvGrpSpPr/>
          <p:nvPr/>
        </p:nvGrpSpPr>
        <p:grpSpPr>
          <a:xfrm>
            <a:off x="1973466" y="1347382"/>
            <a:ext cx="921269" cy="872284"/>
            <a:chOff x="422750" y="400700"/>
            <a:chExt cx="529800" cy="487500"/>
          </a:xfrm>
        </p:grpSpPr>
        <p:sp>
          <p:nvSpPr>
            <p:cNvPr id="546" name="Google Shape;546;p46"/>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7" name="Google Shape;547;p46"/>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3600">
                  <a:solidFill>
                    <a:srgbClr val="A0FCA0"/>
                  </a:solidFill>
                </a:rPr>
                <a:t>?</a:t>
              </a:r>
              <a:endParaRPr sz="3600">
                <a:solidFill>
                  <a:srgbClr val="A0FCA0"/>
                </a:solidFill>
              </a:endParaRPr>
            </a:p>
          </p:txBody>
        </p:sp>
      </p:grpSp>
      <p:grpSp>
        <p:nvGrpSpPr>
          <p:cNvPr id="548" name="Google Shape;548;p46"/>
          <p:cNvGrpSpPr/>
          <p:nvPr/>
        </p:nvGrpSpPr>
        <p:grpSpPr>
          <a:xfrm>
            <a:off x="3983241" y="1314582"/>
            <a:ext cx="921269" cy="872284"/>
            <a:chOff x="422750" y="400700"/>
            <a:chExt cx="529800" cy="487500"/>
          </a:xfrm>
        </p:grpSpPr>
        <p:sp>
          <p:nvSpPr>
            <p:cNvPr id="549" name="Google Shape;549;p46"/>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p46"/>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3600">
                  <a:solidFill>
                    <a:srgbClr val="A0FCA0"/>
                  </a:solidFill>
                </a:rPr>
                <a:t>?</a:t>
              </a:r>
              <a:endParaRPr sz="3600">
                <a:solidFill>
                  <a:srgbClr val="A0FCA0"/>
                </a:solidFill>
              </a:endParaRPr>
            </a:p>
          </p:txBody>
        </p:sp>
      </p:grpSp>
      <p:grpSp>
        <p:nvGrpSpPr>
          <p:cNvPr id="551" name="Google Shape;551;p46"/>
          <p:cNvGrpSpPr/>
          <p:nvPr/>
        </p:nvGrpSpPr>
        <p:grpSpPr>
          <a:xfrm>
            <a:off x="3680566" y="3451357"/>
            <a:ext cx="921269" cy="872284"/>
            <a:chOff x="422750" y="400700"/>
            <a:chExt cx="529800" cy="487500"/>
          </a:xfrm>
        </p:grpSpPr>
        <p:sp>
          <p:nvSpPr>
            <p:cNvPr id="552" name="Google Shape;552;p46"/>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46"/>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3600">
                  <a:solidFill>
                    <a:srgbClr val="A0FCA0"/>
                  </a:solidFill>
                </a:rPr>
                <a:t>?</a:t>
              </a:r>
              <a:endParaRPr sz="3600">
                <a:solidFill>
                  <a:srgbClr val="A0FCA0"/>
                </a:solidFill>
              </a:endParaRPr>
            </a:p>
          </p:txBody>
        </p:sp>
      </p:grpSp>
      <p:sp>
        <p:nvSpPr>
          <p:cNvPr id="554" name="Google Shape;554;p46"/>
          <p:cNvSpPr txBox="1"/>
          <p:nvPr/>
        </p:nvSpPr>
        <p:spPr>
          <a:xfrm>
            <a:off x="99425" y="112500"/>
            <a:ext cx="672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chemeClr val="dk1"/>
                </a:solidFill>
                <a:latin typeface="Montserrat"/>
                <a:ea typeface="Montserrat"/>
                <a:cs typeface="Montserrat"/>
                <a:sym typeface="Montserrat"/>
              </a:rPr>
              <a:t>Части Ig </a:t>
            </a:r>
            <a:endParaRPr sz="3000">
              <a:solidFill>
                <a:schemeClr val="dk1"/>
              </a:solidFill>
              <a:latin typeface="Montserrat"/>
              <a:ea typeface="Montserrat"/>
              <a:cs typeface="Montserrat"/>
              <a:sym typeface="Montserrat"/>
            </a:endParaRPr>
          </a:p>
        </p:txBody>
      </p:sp>
      <p:sp>
        <p:nvSpPr>
          <p:cNvPr id="555" name="Google Shape;555;p46"/>
          <p:cNvSpPr txBox="1"/>
          <p:nvPr/>
        </p:nvSpPr>
        <p:spPr>
          <a:xfrm>
            <a:off x="5039075" y="2186875"/>
            <a:ext cx="3003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1800">
                <a:solidFill>
                  <a:srgbClr val="999999"/>
                </a:solidFill>
                <a:latin typeface="Montserrat"/>
                <a:ea typeface="Montserrat"/>
                <a:cs typeface="Montserrat"/>
                <a:sym typeface="Montserrat"/>
              </a:rPr>
              <a:t>может присоединяться к антигену как ключ к замку</a:t>
            </a:r>
            <a:endParaRPr sz="1800">
              <a:solidFill>
                <a:srgbClr val="999999"/>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47"/>
          <p:cNvPicPr preferRelativeResize="0"/>
          <p:nvPr/>
        </p:nvPicPr>
        <p:blipFill>
          <a:blip r:embed="rId3">
            <a:alphaModFix/>
          </a:blip>
          <a:stretch>
            <a:fillRect/>
          </a:stretch>
        </p:blipFill>
        <p:spPr>
          <a:xfrm>
            <a:off x="1787475" y="23250"/>
            <a:ext cx="6129684" cy="5097000"/>
          </a:xfrm>
          <a:prstGeom prst="rect">
            <a:avLst/>
          </a:prstGeom>
          <a:noFill/>
          <a:ln>
            <a:noFill/>
          </a:ln>
        </p:spPr>
      </p:pic>
      <p:sp>
        <p:nvSpPr>
          <p:cNvPr id="561" name="Google Shape;561;p47"/>
          <p:cNvSpPr txBox="1"/>
          <p:nvPr/>
        </p:nvSpPr>
        <p:spPr>
          <a:xfrm>
            <a:off x="99425" y="112500"/>
            <a:ext cx="672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chemeClr val="dk1"/>
                </a:solidFill>
                <a:latin typeface="Montserrat"/>
                <a:ea typeface="Montserrat"/>
                <a:cs typeface="Montserrat"/>
                <a:sym typeface="Montserrat"/>
              </a:rPr>
              <a:t>Части Ig </a:t>
            </a:r>
            <a:endParaRPr sz="3000">
              <a:solidFill>
                <a:schemeClr val="dk1"/>
              </a:solidFill>
              <a:latin typeface="Montserrat"/>
              <a:ea typeface="Montserrat"/>
              <a:cs typeface="Montserrat"/>
              <a:sym typeface="Montserrat"/>
            </a:endParaRPr>
          </a:p>
        </p:txBody>
      </p:sp>
      <p:sp>
        <p:nvSpPr>
          <p:cNvPr id="562" name="Google Shape;562;p47"/>
          <p:cNvSpPr txBox="1"/>
          <p:nvPr/>
        </p:nvSpPr>
        <p:spPr>
          <a:xfrm>
            <a:off x="5318625" y="1840250"/>
            <a:ext cx="3003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1800">
                <a:solidFill>
                  <a:srgbClr val="999999"/>
                </a:solidFill>
                <a:latin typeface="Montserrat"/>
                <a:ea typeface="Montserrat"/>
                <a:cs typeface="Montserrat"/>
                <a:sym typeface="Montserrat"/>
              </a:rPr>
              <a:t>может присоединяться к антигену как ключ к замку</a:t>
            </a:r>
            <a:endParaRPr sz="1800">
              <a:solidFill>
                <a:srgbClr val="999999"/>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48"/>
          <p:cNvPicPr preferRelativeResize="0"/>
          <p:nvPr/>
        </p:nvPicPr>
        <p:blipFill>
          <a:blip r:embed="rId3">
            <a:alphaModFix/>
          </a:blip>
          <a:stretch>
            <a:fillRect/>
          </a:stretch>
        </p:blipFill>
        <p:spPr>
          <a:xfrm>
            <a:off x="52625" y="124575"/>
            <a:ext cx="7798748" cy="5018924"/>
          </a:xfrm>
          <a:prstGeom prst="rect">
            <a:avLst/>
          </a:prstGeom>
          <a:noFill/>
          <a:ln>
            <a:noFill/>
          </a:ln>
        </p:spPr>
      </p:pic>
      <p:sp>
        <p:nvSpPr>
          <p:cNvPr id="568" name="Google Shape;568;p48"/>
          <p:cNvSpPr txBox="1"/>
          <p:nvPr/>
        </p:nvSpPr>
        <p:spPr>
          <a:xfrm rot="5400000">
            <a:off x="-2216700" y="3466600"/>
            <a:ext cx="6725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300">
                <a:solidFill>
                  <a:srgbClr val="A0FCA0"/>
                </a:solidFill>
                <a:latin typeface="Montserrat"/>
                <a:ea typeface="Montserrat"/>
                <a:cs typeface="Montserrat"/>
                <a:sym typeface="Montserrat"/>
              </a:rPr>
              <a:t>IgE прикрепляются к</a:t>
            </a:r>
            <a:endParaRPr sz="2300">
              <a:solidFill>
                <a:srgbClr val="A0FCA0"/>
              </a:solidFill>
              <a:latin typeface="Montserrat"/>
              <a:ea typeface="Montserrat"/>
              <a:cs typeface="Montserrat"/>
              <a:sym typeface="Montserrat"/>
            </a:endParaRPr>
          </a:p>
        </p:txBody>
      </p:sp>
      <p:sp>
        <p:nvSpPr>
          <p:cNvPr id="569" name="Google Shape;569;p48"/>
          <p:cNvSpPr txBox="1"/>
          <p:nvPr/>
        </p:nvSpPr>
        <p:spPr>
          <a:xfrm>
            <a:off x="1865300" y="2004286"/>
            <a:ext cx="3795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700">
                <a:solidFill>
                  <a:srgbClr val="00D2D2"/>
                </a:solidFill>
                <a:latin typeface="Montserrat"/>
                <a:ea typeface="Montserrat"/>
                <a:cs typeface="Montserrat"/>
                <a:sym typeface="Montserrat"/>
              </a:rPr>
              <a:t>При </a:t>
            </a:r>
            <a:endParaRPr sz="2700">
              <a:solidFill>
                <a:srgbClr val="00D2D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2700">
                <a:solidFill>
                  <a:srgbClr val="00D2D2"/>
                </a:solidFill>
                <a:latin typeface="Montserrat"/>
                <a:ea typeface="Montserrat"/>
                <a:cs typeface="Montserrat"/>
                <a:sym typeface="Montserrat"/>
              </a:rPr>
              <a:t>помощи</a:t>
            </a:r>
            <a:endParaRPr sz="2700">
              <a:solidFill>
                <a:srgbClr val="00D2D2"/>
              </a:solidFill>
              <a:latin typeface="Montserrat"/>
              <a:ea typeface="Montserrat"/>
              <a:cs typeface="Montserrat"/>
              <a:sym typeface="Montserrat"/>
            </a:endParaRPr>
          </a:p>
        </p:txBody>
      </p:sp>
      <p:sp>
        <p:nvSpPr>
          <p:cNvPr id="570" name="Google Shape;570;p48"/>
          <p:cNvSpPr txBox="1"/>
          <p:nvPr/>
        </p:nvSpPr>
        <p:spPr>
          <a:xfrm>
            <a:off x="4803125" y="2806449"/>
            <a:ext cx="3795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2700">
              <a:solidFill>
                <a:srgbClr val="00D2D2"/>
              </a:solidFill>
              <a:latin typeface="Montserrat"/>
              <a:ea typeface="Montserrat"/>
              <a:cs typeface="Montserrat"/>
              <a:sym typeface="Montserrat"/>
            </a:endParaRPr>
          </a:p>
        </p:txBody>
      </p:sp>
      <p:sp>
        <p:nvSpPr>
          <p:cNvPr id="571" name="Google Shape;571;p48"/>
          <p:cNvSpPr txBox="1"/>
          <p:nvPr/>
        </p:nvSpPr>
        <p:spPr>
          <a:xfrm>
            <a:off x="4636550" y="2412875"/>
            <a:ext cx="2364900" cy="118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1800">
                <a:solidFill>
                  <a:srgbClr val="00D2D2"/>
                </a:solidFill>
                <a:latin typeface="Montserrat"/>
                <a:ea typeface="Montserrat"/>
                <a:cs typeface="Montserrat"/>
                <a:sym typeface="Montserrat"/>
              </a:rPr>
              <a:t>Fc</a:t>
            </a:r>
            <a:r>
              <a:rPr lang="ru" sz="2300">
                <a:solidFill>
                  <a:srgbClr val="00D2D2"/>
                </a:solidFill>
                <a:highlight>
                  <a:srgbClr val="FFFFFF"/>
                </a:highlight>
              </a:rPr>
              <a:t>ε</a:t>
            </a:r>
            <a:r>
              <a:rPr lang="ru" sz="1800">
                <a:solidFill>
                  <a:srgbClr val="00D2D2"/>
                </a:solidFill>
                <a:latin typeface="Montserrat"/>
                <a:ea typeface="Montserrat"/>
                <a:cs typeface="Montserrat"/>
                <a:sym typeface="Montserrat"/>
              </a:rPr>
              <a:t>-рецептора </a:t>
            </a:r>
            <a:endParaRPr sz="1800">
              <a:solidFill>
                <a:srgbClr val="00D2D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1800">
                <a:solidFill>
                  <a:srgbClr val="00D2D2"/>
                </a:solidFill>
                <a:latin typeface="Montserrat"/>
                <a:ea typeface="Montserrat"/>
                <a:cs typeface="Montserrat"/>
                <a:sym typeface="Montserrat"/>
              </a:rPr>
              <a:t>1 типа</a:t>
            </a:r>
            <a:endParaRPr sz="1800">
              <a:solidFill>
                <a:srgbClr val="00D2D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2400">
                <a:solidFill>
                  <a:srgbClr val="00D2D2"/>
                </a:solidFill>
                <a:latin typeface="Montserrat"/>
                <a:ea typeface="Montserrat"/>
                <a:cs typeface="Montserrat"/>
                <a:sym typeface="Montserrat"/>
              </a:rPr>
              <a:t>(Fc</a:t>
            </a:r>
            <a:r>
              <a:rPr lang="ru" sz="2400">
                <a:solidFill>
                  <a:srgbClr val="00D2D2"/>
                </a:solidFill>
                <a:highlight>
                  <a:srgbClr val="FFFFFF"/>
                </a:highlight>
                <a:latin typeface="Montserrat"/>
                <a:ea typeface="Montserrat"/>
                <a:cs typeface="Montserrat"/>
                <a:sym typeface="Montserrat"/>
              </a:rPr>
              <a:t>εR1)</a:t>
            </a:r>
            <a:endParaRPr sz="2400">
              <a:solidFill>
                <a:srgbClr val="00D2D2"/>
              </a:solidFill>
              <a:latin typeface="Montserrat"/>
              <a:ea typeface="Montserrat"/>
              <a:cs typeface="Montserrat"/>
              <a:sym typeface="Montserrat"/>
            </a:endParaRPr>
          </a:p>
        </p:txBody>
      </p:sp>
      <p:grpSp>
        <p:nvGrpSpPr>
          <p:cNvPr id="572" name="Google Shape;572;p48"/>
          <p:cNvGrpSpPr/>
          <p:nvPr/>
        </p:nvGrpSpPr>
        <p:grpSpPr>
          <a:xfrm>
            <a:off x="4739278" y="2212819"/>
            <a:ext cx="1734353" cy="1585399"/>
            <a:chOff x="422750" y="400700"/>
            <a:chExt cx="529800" cy="487500"/>
          </a:xfrm>
        </p:grpSpPr>
        <p:sp>
          <p:nvSpPr>
            <p:cNvPr id="573" name="Google Shape;573;p48"/>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48"/>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00D2D2"/>
                  </a:solidFill>
                </a:rPr>
                <a:t>?</a:t>
              </a:r>
              <a:endParaRPr sz="7200">
                <a:solidFill>
                  <a:srgbClr val="00D2D2"/>
                </a:solidFill>
              </a:endParaRPr>
            </a:p>
          </p:txBody>
        </p:sp>
      </p:grpSp>
      <p:sp>
        <p:nvSpPr>
          <p:cNvPr id="575" name="Google Shape;575;p48"/>
          <p:cNvSpPr txBox="1"/>
          <p:nvPr/>
        </p:nvSpPr>
        <p:spPr>
          <a:xfrm>
            <a:off x="589450" y="3939000"/>
            <a:ext cx="6725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200">
                <a:solidFill>
                  <a:schemeClr val="dk1"/>
                </a:solidFill>
                <a:latin typeface="Montserrat"/>
                <a:ea typeface="Montserrat"/>
                <a:cs typeface="Montserrat"/>
                <a:sym typeface="Montserrat"/>
              </a:rPr>
              <a:t>тучной </a:t>
            </a:r>
            <a:endParaRPr sz="2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2200">
                <a:solidFill>
                  <a:schemeClr val="dk1"/>
                </a:solidFill>
                <a:latin typeface="Montserrat"/>
                <a:ea typeface="Montserrat"/>
                <a:cs typeface="Montserrat"/>
                <a:sym typeface="Montserrat"/>
              </a:rPr>
              <a:t>клетке</a:t>
            </a:r>
            <a:r>
              <a:rPr lang="ru" sz="3000">
                <a:solidFill>
                  <a:schemeClr val="dk1"/>
                </a:solidFill>
                <a:latin typeface="Montserrat"/>
                <a:ea typeface="Montserrat"/>
                <a:cs typeface="Montserrat"/>
                <a:sym typeface="Montserrat"/>
              </a:rPr>
              <a:t> </a:t>
            </a:r>
            <a:endParaRPr sz="3000">
              <a:solidFill>
                <a:schemeClr val="dk1"/>
              </a:solidFill>
              <a:latin typeface="Montserrat"/>
              <a:ea typeface="Montserrat"/>
              <a:cs typeface="Montserrat"/>
              <a:sym typeface="Montserrat"/>
            </a:endParaRPr>
          </a:p>
        </p:txBody>
      </p:sp>
      <p:grpSp>
        <p:nvGrpSpPr>
          <p:cNvPr id="576" name="Google Shape;576;p48"/>
          <p:cNvGrpSpPr/>
          <p:nvPr/>
        </p:nvGrpSpPr>
        <p:grpSpPr>
          <a:xfrm>
            <a:off x="501374" y="3838954"/>
            <a:ext cx="1288950" cy="1185307"/>
            <a:chOff x="422750" y="400700"/>
            <a:chExt cx="529800" cy="487500"/>
          </a:xfrm>
        </p:grpSpPr>
        <p:sp>
          <p:nvSpPr>
            <p:cNvPr id="577" name="Google Shape;577;p48"/>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48"/>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3600">
                  <a:solidFill>
                    <a:srgbClr val="A0FCA0"/>
                  </a:solidFill>
                </a:rPr>
                <a:t>?</a:t>
              </a:r>
              <a:endParaRPr sz="3600">
                <a:solidFill>
                  <a:srgbClr val="A0FCA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9"/>
          <p:cNvSpPr/>
          <p:nvPr/>
        </p:nvSpPr>
        <p:spPr>
          <a:xfrm>
            <a:off x="2687375" y="1946700"/>
            <a:ext cx="1282800" cy="1250100"/>
          </a:xfrm>
          <a:prstGeom prst="ellipse">
            <a:avLst/>
          </a:prstGeom>
          <a:solidFill>
            <a:srgbClr val="C8BF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3000">
                <a:solidFill>
                  <a:srgbClr val="A0FCA0"/>
                </a:solidFill>
              </a:rPr>
              <a:t>Tx2</a:t>
            </a:r>
            <a:endParaRPr sz="3000">
              <a:solidFill>
                <a:srgbClr val="A0FCA0"/>
              </a:solidFill>
            </a:endParaRPr>
          </a:p>
        </p:txBody>
      </p:sp>
      <p:grpSp>
        <p:nvGrpSpPr>
          <p:cNvPr id="584" name="Google Shape;584;p49"/>
          <p:cNvGrpSpPr/>
          <p:nvPr/>
        </p:nvGrpSpPr>
        <p:grpSpPr>
          <a:xfrm>
            <a:off x="355303" y="1706280"/>
            <a:ext cx="1646049" cy="1730933"/>
            <a:chOff x="159575" y="1399800"/>
            <a:chExt cx="2448748" cy="2553376"/>
          </a:xfrm>
        </p:grpSpPr>
        <p:pic>
          <p:nvPicPr>
            <p:cNvPr id="585" name="Google Shape;585;p49"/>
            <p:cNvPicPr preferRelativeResize="0"/>
            <p:nvPr/>
          </p:nvPicPr>
          <p:blipFill rotWithShape="1">
            <a:blip r:embed="rId3">
              <a:alphaModFix/>
            </a:blip>
            <a:srcRect b="3513" l="6448" r="54610" t="44667"/>
            <a:stretch/>
          </p:blipFill>
          <p:spPr>
            <a:xfrm>
              <a:off x="159575" y="1515600"/>
              <a:ext cx="2448748" cy="2437575"/>
            </a:xfrm>
            <a:prstGeom prst="rect">
              <a:avLst/>
            </a:prstGeom>
            <a:noFill/>
            <a:ln>
              <a:noFill/>
            </a:ln>
          </p:spPr>
        </p:pic>
        <p:sp>
          <p:nvSpPr>
            <p:cNvPr id="586" name="Google Shape;586;p49"/>
            <p:cNvSpPr/>
            <p:nvPr/>
          </p:nvSpPr>
          <p:spPr>
            <a:xfrm>
              <a:off x="1537325" y="2264850"/>
              <a:ext cx="121800" cy="115800"/>
            </a:xfrm>
            <a:prstGeom prst="ellipse">
              <a:avLst/>
            </a:prstGeom>
            <a:solidFill>
              <a:srgbClr val="99D9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49"/>
            <p:cNvSpPr/>
            <p:nvPr/>
          </p:nvSpPr>
          <p:spPr>
            <a:xfrm rot="-1185494">
              <a:off x="1320656" y="1420164"/>
              <a:ext cx="254695" cy="771671"/>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588" name="Google Shape;588;p49"/>
          <p:cNvPicPr preferRelativeResize="0"/>
          <p:nvPr/>
        </p:nvPicPr>
        <p:blipFill rotWithShape="1">
          <a:blip r:embed="rId4">
            <a:alphaModFix/>
          </a:blip>
          <a:srcRect b="0" l="0" r="0" t="39445"/>
          <a:stretch/>
        </p:blipFill>
        <p:spPr>
          <a:xfrm>
            <a:off x="6221600" y="1612025"/>
            <a:ext cx="2356350" cy="2479125"/>
          </a:xfrm>
          <a:prstGeom prst="rect">
            <a:avLst/>
          </a:prstGeom>
          <a:noFill/>
          <a:ln>
            <a:noFill/>
          </a:ln>
        </p:spPr>
      </p:pic>
      <p:sp>
        <p:nvSpPr>
          <p:cNvPr id="589" name="Google Shape;589;p49"/>
          <p:cNvSpPr/>
          <p:nvPr/>
        </p:nvSpPr>
        <p:spPr>
          <a:xfrm>
            <a:off x="4731700" y="1946700"/>
            <a:ext cx="1282800" cy="1250100"/>
          </a:xfrm>
          <a:prstGeom prst="ellipse">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3000">
                <a:solidFill>
                  <a:schemeClr val="lt1"/>
                </a:solidFill>
              </a:rPr>
              <a:t>В</a:t>
            </a:r>
            <a:endParaRPr sz="3000">
              <a:solidFill>
                <a:schemeClr val="lt1"/>
              </a:solidFill>
            </a:endParaRPr>
          </a:p>
        </p:txBody>
      </p:sp>
      <p:pic>
        <p:nvPicPr>
          <p:cNvPr id="590" name="Google Shape;590;p49"/>
          <p:cNvPicPr preferRelativeResize="0"/>
          <p:nvPr/>
        </p:nvPicPr>
        <p:blipFill rotWithShape="1">
          <a:blip r:embed="rId3">
            <a:alphaModFix/>
          </a:blip>
          <a:srcRect b="63204" l="71850" r="0" t="0"/>
          <a:stretch/>
        </p:blipFill>
        <p:spPr>
          <a:xfrm>
            <a:off x="246400" y="1314950"/>
            <a:ext cx="554624" cy="545326"/>
          </a:xfrm>
          <a:prstGeom prst="rect">
            <a:avLst/>
          </a:prstGeom>
          <a:noFill/>
          <a:ln>
            <a:noFill/>
          </a:ln>
        </p:spPr>
      </p:pic>
      <p:pic>
        <p:nvPicPr>
          <p:cNvPr id="591" name="Google Shape;591;p49"/>
          <p:cNvPicPr preferRelativeResize="0"/>
          <p:nvPr/>
        </p:nvPicPr>
        <p:blipFill rotWithShape="1">
          <a:blip r:embed="rId5">
            <a:alphaModFix/>
          </a:blip>
          <a:srcRect b="59561" l="48609" r="0" t="0"/>
          <a:stretch/>
        </p:blipFill>
        <p:spPr>
          <a:xfrm>
            <a:off x="7896846" y="846225"/>
            <a:ext cx="1549752" cy="1014051"/>
          </a:xfrm>
          <a:prstGeom prst="rect">
            <a:avLst/>
          </a:prstGeom>
          <a:noFill/>
          <a:ln>
            <a:noFill/>
          </a:ln>
        </p:spPr>
      </p:pic>
      <p:sp>
        <p:nvSpPr>
          <p:cNvPr id="592" name="Google Shape;592;p49"/>
          <p:cNvSpPr txBox="1"/>
          <p:nvPr/>
        </p:nvSpPr>
        <p:spPr>
          <a:xfrm>
            <a:off x="99425" y="112500"/>
            <a:ext cx="672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3000">
                <a:solidFill>
                  <a:schemeClr val="dk1"/>
                </a:solidFill>
                <a:latin typeface="Montserrat"/>
                <a:ea typeface="Montserrat"/>
                <a:cs typeface="Montserrat"/>
                <a:sym typeface="Montserrat"/>
              </a:rPr>
              <a:t>Кратко то, что мы изучили</a:t>
            </a:r>
            <a:endParaRPr sz="3000">
              <a:solidFill>
                <a:schemeClr val="dk1"/>
              </a:solidFill>
              <a:latin typeface="Montserrat"/>
              <a:ea typeface="Montserrat"/>
              <a:cs typeface="Montserrat"/>
              <a:sym typeface="Montserrat"/>
            </a:endParaRPr>
          </a:p>
        </p:txBody>
      </p:sp>
      <p:sp>
        <p:nvSpPr>
          <p:cNvPr id="593" name="Google Shape;593;p49"/>
          <p:cNvSpPr/>
          <p:nvPr/>
        </p:nvSpPr>
        <p:spPr>
          <a:xfrm>
            <a:off x="2245225" y="2224500"/>
            <a:ext cx="327300" cy="6945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4" name="Google Shape;594;p49"/>
          <p:cNvSpPr/>
          <p:nvPr/>
        </p:nvSpPr>
        <p:spPr>
          <a:xfrm>
            <a:off x="4187288" y="2224500"/>
            <a:ext cx="327300" cy="6945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5" name="Google Shape;595;p49"/>
          <p:cNvSpPr/>
          <p:nvPr/>
        </p:nvSpPr>
        <p:spPr>
          <a:xfrm>
            <a:off x="6285675" y="2224500"/>
            <a:ext cx="327300" cy="694500"/>
          </a:xfrm>
          <a:prstGeom prst="rightArrow">
            <a:avLst>
              <a:gd fmla="val 50000" name="adj1"/>
              <a:gd fmla="val 50000" name="adj2"/>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96" name="Google Shape;596;p49"/>
          <p:cNvGrpSpPr/>
          <p:nvPr/>
        </p:nvGrpSpPr>
        <p:grpSpPr>
          <a:xfrm>
            <a:off x="7632374" y="3287141"/>
            <a:ext cx="2520202" cy="2336637"/>
            <a:chOff x="8795149" y="2224549"/>
            <a:chExt cx="2877600" cy="2718600"/>
          </a:xfrm>
        </p:grpSpPr>
        <p:sp>
          <p:nvSpPr>
            <p:cNvPr id="597" name="Google Shape;597;p49"/>
            <p:cNvSpPr/>
            <p:nvPr/>
          </p:nvSpPr>
          <p:spPr>
            <a:xfrm rot="-9091017">
              <a:off x="9205743" y="2563383"/>
              <a:ext cx="2056412" cy="2040934"/>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49"/>
            <p:cNvSpPr/>
            <p:nvPr/>
          </p:nvSpPr>
          <p:spPr>
            <a:xfrm rot="-9090694">
              <a:off x="9852497" y="4019328"/>
              <a:ext cx="359762" cy="35127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49"/>
            <p:cNvSpPr/>
            <p:nvPr/>
          </p:nvSpPr>
          <p:spPr>
            <a:xfrm rot="-9090316">
              <a:off x="10002684" y="3385624"/>
              <a:ext cx="474136" cy="459837"/>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p49"/>
            <p:cNvSpPr/>
            <p:nvPr/>
          </p:nvSpPr>
          <p:spPr>
            <a:xfrm rot="-9090319">
              <a:off x="9434429" y="3549887"/>
              <a:ext cx="450242" cy="459837"/>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49"/>
            <p:cNvSpPr/>
            <p:nvPr/>
          </p:nvSpPr>
          <p:spPr>
            <a:xfrm rot="-9090694">
              <a:off x="9566167" y="3110107"/>
              <a:ext cx="359762" cy="35127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2" name="Google Shape;602;p49"/>
            <p:cNvSpPr/>
            <p:nvPr/>
          </p:nvSpPr>
          <p:spPr>
            <a:xfrm rot="-9090093">
              <a:off x="10032804" y="2803004"/>
              <a:ext cx="306203" cy="31438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49"/>
            <p:cNvSpPr/>
            <p:nvPr/>
          </p:nvSpPr>
          <p:spPr>
            <a:xfrm rot="-9090319">
              <a:off x="10377454" y="2931702"/>
              <a:ext cx="450242" cy="431535"/>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p49"/>
            <p:cNvSpPr/>
            <p:nvPr/>
          </p:nvSpPr>
          <p:spPr>
            <a:xfrm rot="-9090316">
              <a:off x="10350031" y="3858051"/>
              <a:ext cx="474136" cy="459837"/>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p49"/>
            <p:cNvSpPr/>
            <p:nvPr/>
          </p:nvSpPr>
          <p:spPr>
            <a:xfrm rot="-9090694">
              <a:off x="10692238" y="3449563"/>
              <a:ext cx="359762" cy="35127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06" name="Google Shape;606;p49"/>
            <p:cNvGrpSpPr/>
            <p:nvPr/>
          </p:nvGrpSpPr>
          <p:grpSpPr>
            <a:xfrm rot="-5776212">
              <a:off x="9118052" y="2557328"/>
              <a:ext cx="493474" cy="571366"/>
              <a:chOff x="3860525" y="3512625"/>
              <a:chExt cx="264975" cy="292888"/>
            </a:xfrm>
          </p:grpSpPr>
          <p:cxnSp>
            <p:nvCxnSpPr>
              <p:cNvPr id="607" name="Google Shape;607;p49"/>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608" name="Google Shape;608;p49"/>
              <p:cNvCxnSpPr/>
              <p:nvPr/>
            </p:nvCxnSpPr>
            <p:spPr>
              <a:xfrm rot="-4871356">
                <a:off x="3858909" y="3527799"/>
                <a:ext cx="121433" cy="100152"/>
              </a:xfrm>
              <a:prstGeom prst="straightConnector1">
                <a:avLst/>
              </a:prstGeom>
              <a:noFill/>
              <a:ln cap="flat" cmpd="sng" w="76200">
                <a:solidFill>
                  <a:srgbClr val="00D2D2"/>
                </a:solidFill>
                <a:prstDash val="solid"/>
                <a:round/>
                <a:headEnd len="med" w="med" type="none"/>
                <a:tailEnd len="med" w="med" type="none"/>
              </a:ln>
            </p:spPr>
          </p:cxnSp>
          <p:cxnSp>
            <p:nvCxnSpPr>
              <p:cNvPr id="609" name="Google Shape;609;p49"/>
              <p:cNvCxnSpPr/>
              <p:nvPr/>
            </p:nvCxnSpPr>
            <p:spPr>
              <a:xfrm rot="-4874507">
                <a:off x="4009218" y="3690824"/>
                <a:ext cx="108364" cy="108302"/>
              </a:xfrm>
              <a:prstGeom prst="straightConnector1">
                <a:avLst/>
              </a:prstGeom>
              <a:noFill/>
              <a:ln cap="flat" cmpd="sng" w="76200">
                <a:solidFill>
                  <a:srgbClr val="00D2D2"/>
                </a:solidFill>
                <a:prstDash val="solid"/>
                <a:round/>
                <a:headEnd len="med" w="med" type="none"/>
                <a:tailEnd len="med" w="med" type="none"/>
              </a:ln>
            </p:spPr>
          </p:cxn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0"/>
          <p:cNvSpPr/>
          <p:nvPr/>
        </p:nvSpPr>
        <p:spPr>
          <a:xfrm rot="-5400000">
            <a:off x="-317561" y="1012725"/>
            <a:ext cx="1739448" cy="897426"/>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2700"/>
              <a:t>А</a:t>
            </a:r>
            <a:r>
              <a:rPr lang="ru" sz="2700">
                <a:solidFill>
                  <a:schemeClr val="dk1"/>
                </a:solidFill>
              </a:rPr>
              <a:t>топ</a:t>
            </a:r>
            <a:r>
              <a:rPr lang="ru" sz="2700"/>
              <a:t>ия</a:t>
            </a:r>
            <a:endParaRPr sz="2700"/>
          </a:p>
        </p:txBody>
      </p:sp>
      <p:cxnSp>
        <p:nvCxnSpPr>
          <p:cNvPr id="615" name="Google Shape;615;p50"/>
          <p:cNvCxnSpPr/>
          <p:nvPr/>
        </p:nvCxnSpPr>
        <p:spPr>
          <a:xfrm>
            <a:off x="1066450" y="1460675"/>
            <a:ext cx="508800" cy="5700"/>
          </a:xfrm>
          <a:prstGeom prst="straightConnector1">
            <a:avLst/>
          </a:prstGeom>
          <a:noFill/>
          <a:ln cap="flat" cmpd="sng" w="114300">
            <a:solidFill>
              <a:srgbClr val="D8FFD8"/>
            </a:solidFill>
            <a:prstDash val="solid"/>
            <a:round/>
            <a:headEnd len="med" w="med" type="none"/>
            <a:tailEnd len="med" w="med" type="none"/>
          </a:ln>
        </p:spPr>
      </p:cxnSp>
      <p:sp>
        <p:nvSpPr>
          <p:cNvPr id="616" name="Google Shape;616;p50"/>
          <p:cNvSpPr txBox="1"/>
          <p:nvPr/>
        </p:nvSpPr>
        <p:spPr>
          <a:xfrm>
            <a:off x="1669275" y="513775"/>
            <a:ext cx="4080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200">
                <a:solidFill>
                  <a:schemeClr val="dk1"/>
                </a:solidFill>
                <a:latin typeface="Montserrat"/>
                <a:ea typeface="Montserrat"/>
                <a:cs typeface="Montserrat"/>
                <a:sym typeface="Montserrat"/>
              </a:rPr>
              <a:t>генная предрасположенность к синтезу </a:t>
            </a:r>
            <a:r>
              <a:rPr b="1" lang="ru" sz="2200">
                <a:solidFill>
                  <a:srgbClr val="A0FCA0"/>
                </a:solidFill>
                <a:latin typeface="Montserrat"/>
                <a:ea typeface="Montserrat"/>
                <a:cs typeface="Montserrat"/>
                <a:sym typeface="Montserrat"/>
              </a:rPr>
              <a:t>IgE</a:t>
            </a:r>
            <a:r>
              <a:rPr lang="ru" sz="2200">
                <a:solidFill>
                  <a:schemeClr val="dk1"/>
                </a:solidFill>
                <a:latin typeface="Montserrat"/>
                <a:ea typeface="Montserrat"/>
                <a:cs typeface="Montserrat"/>
                <a:sym typeface="Montserrat"/>
              </a:rPr>
              <a:t> в ответ на аллергены</a:t>
            </a:r>
            <a:endParaRPr sz="2200">
              <a:solidFill>
                <a:schemeClr val="dk1"/>
              </a:solidFill>
              <a:latin typeface="Montserrat"/>
              <a:ea typeface="Montserrat"/>
              <a:cs typeface="Montserrat"/>
              <a:sym typeface="Montserrat"/>
            </a:endParaRPr>
          </a:p>
        </p:txBody>
      </p:sp>
      <p:sp>
        <p:nvSpPr>
          <p:cNvPr id="617" name="Google Shape;617;p50"/>
          <p:cNvSpPr txBox="1"/>
          <p:nvPr/>
        </p:nvSpPr>
        <p:spPr>
          <a:xfrm>
            <a:off x="459100" y="3139200"/>
            <a:ext cx="4646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chemeClr val="dk1"/>
                </a:solidFill>
                <a:latin typeface="Montserrat"/>
                <a:ea typeface="Montserrat"/>
                <a:cs typeface="Montserrat"/>
                <a:sym typeface="Montserrat"/>
              </a:rPr>
              <a:t>Болезни: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800">
                <a:solidFill>
                  <a:schemeClr val="dk1"/>
                </a:solidFill>
                <a:latin typeface="Montserrat"/>
                <a:ea typeface="Montserrat"/>
                <a:cs typeface="Montserrat"/>
                <a:sym typeface="Montserrat"/>
              </a:rPr>
              <a:t>атопический дерматит</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800">
                <a:solidFill>
                  <a:schemeClr val="dk1"/>
                </a:solidFill>
                <a:latin typeface="Montserrat"/>
                <a:ea typeface="Montserrat"/>
                <a:cs typeface="Montserrat"/>
                <a:sym typeface="Montserrat"/>
              </a:rPr>
              <a:t>аллергический ринит/конъюнктивит</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800">
                <a:solidFill>
                  <a:schemeClr val="dk1"/>
                </a:solidFill>
                <a:latin typeface="Montserrat"/>
                <a:ea typeface="Montserrat"/>
                <a:cs typeface="Montserrat"/>
                <a:sym typeface="Montserrat"/>
              </a:rPr>
              <a:t>аллергическая астма (Т2-астма)</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618" name="Google Shape;618;p50"/>
          <p:cNvSpPr txBox="1"/>
          <p:nvPr/>
        </p:nvSpPr>
        <p:spPr>
          <a:xfrm>
            <a:off x="6025150" y="513763"/>
            <a:ext cx="30357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sz="2200">
                <a:solidFill>
                  <a:schemeClr val="dk1"/>
                </a:solidFill>
                <a:latin typeface="Montserrat"/>
                <a:ea typeface="Montserrat"/>
                <a:cs typeface="Montserrat"/>
                <a:sym typeface="Montserrat"/>
              </a:rPr>
              <a:t>например, из-за “полиморфизмов” генов ИЛ-13, TSLP</a:t>
            </a:r>
            <a:endParaRPr i="1" sz="2200">
              <a:solidFill>
                <a:schemeClr val="dk1"/>
              </a:solidFill>
              <a:latin typeface="Montserrat"/>
              <a:ea typeface="Montserrat"/>
              <a:cs typeface="Montserrat"/>
              <a:sym typeface="Montserrat"/>
            </a:endParaRPr>
          </a:p>
          <a:p>
            <a:pPr indent="0" lvl="0" marL="0" rtl="0" algn="l">
              <a:spcBef>
                <a:spcPts val="0"/>
              </a:spcBef>
              <a:spcAft>
                <a:spcPts val="0"/>
              </a:spcAft>
              <a:buNone/>
            </a:pPr>
            <a:r>
              <a:rPr i="1" lang="ru" sz="2200">
                <a:solidFill>
                  <a:schemeClr val="dk1"/>
                </a:solidFill>
                <a:latin typeface="Montserrat"/>
                <a:ea typeface="Montserrat"/>
                <a:cs typeface="Montserrat"/>
                <a:sym typeface="Montserrat"/>
              </a:rPr>
              <a:t>STAT </a:t>
            </a:r>
            <a:r>
              <a:rPr i="1" lang="ru">
                <a:solidFill>
                  <a:srgbClr val="999999"/>
                </a:solidFill>
                <a:latin typeface="Montserrat"/>
                <a:ea typeface="Montserrat"/>
                <a:cs typeface="Montserrat"/>
                <a:sym typeface="Montserrat"/>
              </a:rPr>
              <a:t>(передает сигнал от ИЛ-рецепторов внутрь</a:t>
            </a:r>
            <a:br>
              <a:rPr i="1" lang="ru">
                <a:solidFill>
                  <a:srgbClr val="999999"/>
                </a:solidFill>
                <a:latin typeface="Montserrat"/>
                <a:ea typeface="Montserrat"/>
                <a:cs typeface="Montserrat"/>
                <a:sym typeface="Montserrat"/>
              </a:rPr>
            </a:br>
            <a:r>
              <a:rPr i="1" lang="ru">
                <a:solidFill>
                  <a:srgbClr val="999999"/>
                </a:solidFill>
                <a:latin typeface="Montserrat"/>
                <a:ea typeface="Montserrat"/>
                <a:cs typeface="Montserrat"/>
                <a:sym typeface="Montserrat"/>
              </a:rPr>
              <a:t>клетки),</a:t>
            </a:r>
            <a:r>
              <a:rPr i="1" lang="ru">
                <a:solidFill>
                  <a:schemeClr val="dk1"/>
                </a:solidFill>
                <a:latin typeface="Montserrat"/>
                <a:ea typeface="Montserrat"/>
                <a:cs typeface="Montserrat"/>
                <a:sym typeface="Montserrat"/>
              </a:rPr>
              <a:t> </a:t>
            </a:r>
            <a:endParaRPr i="1">
              <a:solidFill>
                <a:schemeClr val="dk1"/>
              </a:solidFill>
              <a:latin typeface="Montserrat"/>
              <a:ea typeface="Montserrat"/>
              <a:cs typeface="Montserrat"/>
              <a:sym typeface="Montserrat"/>
            </a:endParaRPr>
          </a:p>
          <a:p>
            <a:pPr indent="0" lvl="0" marL="0" rtl="0" algn="l">
              <a:spcBef>
                <a:spcPts val="0"/>
              </a:spcBef>
              <a:spcAft>
                <a:spcPts val="0"/>
              </a:spcAft>
              <a:buNone/>
            </a:pPr>
            <a:r>
              <a:rPr i="1" lang="ru" sz="2200">
                <a:solidFill>
                  <a:schemeClr val="dk1"/>
                </a:solidFill>
                <a:latin typeface="Montserrat"/>
                <a:ea typeface="Montserrat"/>
                <a:cs typeface="Montserrat"/>
                <a:sym typeface="Montserrat"/>
              </a:rPr>
              <a:t>TLR2</a:t>
            </a:r>
            <a:r>
              <a:rPr i="1" lang="ru">
                <a:solidFill>
                  <a:srgbClr val="999999"/>
                </a:solidFill>
                <a:latin typeface="Montserrat"/>
                <a:ea typeface="Montserrat"/>
                <a:cs typeface="Montserrat"/>
                <a:sym typeface="Montserrat"/>
              </a:rPr>
              <a:t> (рецептор дендритных клеток)</a:t>
            </a:r>
            <a:endParaRPr i="1">
              <a:solidFill>
                <a:srgbClr val="999999"/>
              </a:solidFill>
              <a:latin typeface="Montserrat"/>
              <a:ea typeface="Montserrat"/>
              <a:cs typeface="Montserrat"/>
              <a:sym typeface="Montserrat"/>
            </a:endParaRPr>
          </a:p>
        </p:txBody>
      </p:sp>
      <p:sp>
        <p:nvSpPr>
          <p:cNvPr id="619" name="Google Shape;619;p50"/>
          <p:cNvSpPr txBox="1"/>
          <p:nvPr/>
        </p:nvSpPr>
        <p:spPr>
          <a:xfrm>
            <a:off x="9472275" y="4335525"/>
            <a:ext cx="3110100" cy="251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4800">
                <a:solidFill>
                  <a:schemeClr val="dk1"/>
                </a:solidFill>
                <a:latin typeface="Montserrat"/>
                <a:ea typeface="Montserrat"/>
                <a:cs typeface="Montserrat"/>
                <a:sym typeface="Montserrat"/>
              </a:rPr>
              <a:t>+</a:t>
            </a:r>
            <a:endParaRPr sz="4800">
              <a:solidFill>
                <a:schemeClr val="dk1"/>
              </a:solidFill>
              <a:latin typeface="Montserrat"/>
              <a:ea typeface="Montserrat"/>
              <a:cs typeface="Montserrat"/>
              <a:sym typeface="Montserrat"/>
            </a:endParaRPr>
          </a:p>
          <a:p>
            <a:pPr indent="0" lvl="0" marL="0" rtl="0" algn="ctr">
              <a:spcBef>
                <a:spcPts val="0"/>
              </a:spcBef>
              <a:spcAft>
                <a:spcPts val="0"/>
              </a:spcAft>
              <a:buNone/>
            </a:pPr>
            <a:r>
              <a:rPr lang="ru" sz="2200">
                <a:solidFill>
                  <a:schemeClr val="dk1"/>
                </a:solidFill>
                <a:latin typeface="Montserrat"/>
                <a:ea typeface="Montserrat"/>
                <a:cs typeface="Montserrat"/>
                <a:sym typeface="Montserrat"/>
              </a:rPr>
              <a:t>на это наслаиваются несколько других негативных факторов:</a:t>
            </a:r>
            <a:endParaRPr sz="2200">
              <a:solidFill>
                <a:schemeClr val="dk1"/>
              </a:solidFill>
              <a:latin typeface="Montserrat"/>
              <a:ea typeface="Montserrat"/>
              <a:cs typeface="Montserrat"/>
              <a:sym typeface="Montserrat"/>
            </a:endParaRPr>
          </a:p>
        </p:txBody>
      </p:sp>
      <p:sp>
        <p:nvSpPr>
          <p:cNvPr id="620" name="Google Shape;620;p50"/>
          <p:cNvSpPr/>
          <p:nvPr/>
        </p:nvSpPr>
        <p:spPr>
          <a:xfrm flipH="1">
            <a:off x="11659747" y="1931337"/>
            <a:ext cx="774036" cy="744444"/>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50"/>
          <p:cNvSpPr/>
          <p:nvPr/>
        </p:nvSpPr>
        <p:spPr>
          <a:xfrm flipH="1">
            <a:off x="11659747" y="2676378"/>
            <a:ext cx="774036" cy="744444"/>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2" name="Google Shape;622;p50"/>
          <p:cNvSpPr/>
          <p:nvPr/>
        </p:nvSpPr>
        <p:spPr>
          <a:xfrm flipH="1">
            <a:off x="11659747" y="3434708"/>
            <a:ext cx="774036" cy="744444"/>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3" name="Google Shape;623;p50"/>
          <p:cNvSpPr/>
          <p:nvPr/>
        </p:nvSpPr>
        <p:spPr>
          <a:xfrm flipH="1">
            <a:off x="11792326" y="2178803"/>
            <a:ext cx="189300" cy="1857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4" name="Google Shape;624;p50"/>
          <p:cNvSpPr/>
          <p:nvPr/>
        </p:nvSpPr>
        <p:spPr>
          <a:xfrm flipH="1">
            <a:off x="11792326" y="2925743"/>
            <a:ext cx="189300" cy="1857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5" name="Google Shape;625;p50"/>
          <p:cNvSpPr/>
          <p:nvPr/>
        </p:nvSpPr>
        <p:spPr>
          <a:xfrm flipH="1">
            <a:off x="11792326" y="3713413"/>
            <a:ext cx="189300" cy="1857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6" name="Google Shape;626;p50"/>
          <p:cNvSpPr txBox="1"/>
          <p:nvPr/>
        </p:nvSpPr>
        <p:spPr>
          <a:xfrm flipH="1">
            <a:off x="11033750" y="1620325"/>
            <a:ext cx="10221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1200">
                <a:solidFill>
                  <a:srgbClr val="2E2A25"/>
                </a:solidFill>
                <a:latin typeface="Montserrat"/>
                <a:ea typeface="Montserrat"/>
                <a:cs typeface="Montserrat"/>
                <a:sym typeface="Montserrat"/>
              </a:rPr>
              <a:t>эпителий</a:t>
            </a:r>
            <a:endParaRPr sz="1200">
              <a:solidFill>
                <a:srgbClr val="2E2A25"/>
              </a:solidFill>
              <a:latin typeface="Montserrat"/>
              <a:ea typeface="Montserrat"/>
              <a:cs typeface="Montserrat"/>
              <a:sym typeface="Montserrat"/>
            </a:endParaRPr>
          </a:p>
        </p:txBody>
      </p:sp>
      <p:cxnSp>
        <p:nvCxnSpPr>
          <p:cNvPr id="627" name="Google Shape;627;p50"/>
          <p:cNvCxnSpPr/>
          <p:nvPr/>
        </p:nvCxnSpPr>
        <p:spPr>
          <a:xfrm>
            <a:off x="5187175" y="1465500"/>
            <a:ext cx="772800" cy="900"/>
          </a:xfrm>
          <a:prstGeom prst="straightConnector1">
            <a:avLst/>
          </a:prstGeom>
          <a:noFill/>
          <a:ln cap="flat" cmpd="sng" w="114300">
            <a:solidFill>
              <a:srgbClr val="D8FFD8"/>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1"/>
          <p:cNvSpPr/>
          <p:nvPr/>
        </p:nvSpPr>
        <p:spPr>
          <a:xfrm rot="-5400000">
            <a:off x="2656166" y="1064327"/>
            <a:ext cx="4348620" cy="2587626"/>
          </a:xfrm>
          <a:prstGeom prst="flowChartTerminator">
            <a:avLst/>
          </a:prstGeom>
          <a:solidFill>
            <a:srgbClr val="BBFFB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p>
        </p:txBody>
      </p:sp>
      <p:sp>
        <p:nvSpPr>
          <p:cNvPr id="633" name="Google Shape;633;p51"/>
          <p:cNvSpPr txBox="1"/>
          <p:nvPr/>
        </p:nvSpPr>
        <p:spPr>
          <a:xfrm>
            <a:off x="117750" y="-6550"/>
            <a:ext cx="3110100" cy="131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a:t>
            </a:r>
            <a:endParaRPr sz="2700">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 это </a:t>
            </a:r>
            <a:endParaRPr>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наслаиваются несколько других негативных факторов</a:t>
            </a:r>
            <a:endParaRPr>
              <a:solidFill>
                <a:srgbClr val="999999"/>
              </a:solidFill>
              <a:latin typeface="Montserrat"/>
              <a:ea typeface="Montserrat"/>
              <a:cs typeface="Montserrat"/>
              <a:sym typeface="Montserrat"/>
            </a:endParaRPr>
          </a:p>
        </p:txBody>
      </p:sp>
      <p:sp>
        <p:nvSpPr>
          <p:cNvPr id="634" name="Google Shape;634;p51"/>
          <p:cNvSpPr/>
          <p:nvPr/>
        </p:nvSpPr>
        <p:spPr>
          <a:xfrm rot="-5400000">
            <a:off x="3922529" y="1938573"/>
            <a:ext cx="1739448" cy="839106"/>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2800"/>
              <a:t>А</a:t>
            </a:r>
            <a:r>
              <a:rPr lang="ru" sz="2800">
                <a:solidFill>
                  <a:schemeClr val="dk1"/>
                </a:solidFill>
              </a:rPr>
              <a:t>топ</a:t>
            </a:r>
            <a:r>
              <a:rPr lang="ru" sz="2800"/>
              <a:t>ия</a:t>
            </a:r>
            <a:endParaRPr sz="2800"/>
          </a:p>
        </p:txBody>
      </p:sp>
      <p:cxnSp>
        <p:nvCxnSpPr>
          <p:cNvPr id="635" name="Google Shape;635;p51"/>
          <p:cNvCxnSpPr/>
          <p:nvPr/>
        </p:nvCxnSpPr>
        <p:spPr>
          <a:xfrm flipH="1" rot="10800000">
            <a:off x="5182463" y="598375"/>
            <a:ext cx="998400" cy="1032900"/>
          </a:xfrm>
          <a:prstGeom prst="straightConnector1">
            <a:avLst/>
          </a:prstGeom>
          <a:noFill/>
          <a:ln cap="flat" cmpd="sng" w="76200">
            <a:solidFill>
              <a:schemeClr val="lt1"/>
            </a:solidFill>
            <a:prstDash val="solid"/>
            <a:round/>
            <a:headEnd len="med" w="med" type="none"/>
            <a:tailEnd len="med" w="med" type="none"/>
          </a:ln>
        </p:spPr>
      </p:cxnSp>
      <p:cxnSp>
        <p:nvCxnSpPr>
          <p:cNvPr id="636" name="Google Shape;636;p51"/>
          <p:cNvCxnSpPr/>
          <p:nvPr/>
        </p:nvCxnSpPr>
        <p:spPr>
          <a:xfrm>
            <a:off x="5141150" y="3137475"/>
            <a:ext cx="932700" cy="1183500"/>
          </a:xfrm>
          <a:prstGeom prst="straightConnector1">
            <a:avLst/>
          </a:prstGeom>
          <a:noFill/>
          <a:ln cap="flat" cmpd="sng" w="76200">
            <a:solidFill>
              <a:schemeClr val="lt1"/>
            </a:solidFill>
            <a:prstDash val="solid"/>
            <a:round/>
            <a:headEnd len="med" w="med" type="none"/>
            <a:tailEnd len="med" w="med" type="none"/>
          </a:ln>
        </p:spPr>
      </p:cxnSp>
      <p:cxnSp>
        <p:nvCxnSpPr>
          <p:cNvPr id="637" name="Google Shape;637;p51"/>
          <p:cNvCxnSpPr/>
          <p:nvPr/>
        </p:nvCxnSpPr>
        <p:spPr>
          <a:xfrm flipH="1" rot="10800000">
            <a:off x="3440000" y="3162175"/>
            <a:ext cx="1037100" cy="1523700"/>
          </a:xfrm>
          <a:prstGeom prst="straightConnector1">
            <a:avLst/>
          </a:prstGeom>
          <a:noFill/>
          <a:ln cap="flat" cmpd="sng" w="76200">
            <a:solidFill>
              <a:schemeClr val="lt1"/>
            </a:solidFill>
            <a:prstDash val="solid"/>
            <a:round/>
            <a:headEnd len="med" w="med" type="none"/>
            <a:tailEnd len="med" w="med" type="none"/>
          </a:ln>
        </p:spPr>
      </p:cxnSp>
      <p:cxnSp>
        <p:nvCxnSpPr>
          <p:cNvPr id="638" name="Google Shape;638;p51"/>
          <p:cNvCxnSpPr/>
          <p:nvPr/>
        </p:nvCxnSpPr>
        <p:spPr>
          <a:xfrm>
            <a:off x="3765450" y="268600"/>
            <a:ext cx="734400" cy="1283400"/>
          </a:xfrm>
          <a:prstGeom prst="straightConnector1">
            <a:avLst/>
          </a:prstGeom>
          <a:noFill/>
          <a:ln cap="flat" cmpd="sng" w="76200">
            <a:solidFill>
              <a:schemeClr val="lt1"/>
            </a:solidFill>
            <a:prstDash val="solid"/>
            <a:round/>
            <a:headEnd len="med" w="med" type="none"/>
            <a:tailEnd len="med" w="med" type="none"/>
          </a:ln>
        </p:spPr>
      </p:cxnSp>
      <p:sp>
        <p:nvSpPr>
          <p:cNvPr id="639" name="Google Shape;639;p51"/>
          <p:cNvSpPr txBox="1"/>
          <p:nvPr/>
        </p:nvSpPr>
        <p:spPr>
          <a:xfrm>
            <a:off x="4192613" y="268600"/>
            <a:ext cx="1390800" cy="11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solidFill>
                  <a:schemeClr val="dk1"/>
                </a:solidFill>
                <a:latin typeface="Montserrat"/>
                <a:ea typeface="Montserrat"/>
                <a:cs typeface="Montserrat"/>
                <a:sym typeface="Montserrat"/>
              </a:rPr>
              <a:t>генные нарушения иммунитета (ИЛ-13, TSLP, STAT, TLR2 и др.)</a:t>
            </a:r>
            <a:endParaRPr sz="1200">
              <a:solidFill>
                <a:schemeClr val="dk1"/>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2"/>
          <p:cNvSpPr/>
          <p:nvPr/>
        </p:nvSpPr>
        <p:spPr>
          <a:xfrm rot="-5400000">
            <a:off x="2656166" y="1064327"/>
            <a:ext cx="4348620" cy="2587626"/>
          </a:xfrm>
          <a:prstGeom prst="flowChartTerminator">
            <a:avLst/>
          </a:prstGeom>
          <a:solidFill>
            <a:srgbClr val="BBFFB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p>
        </p:txBody>
      </p:sp>
      <p:sp>
        <p:nvSpPr>
          <p:cNvPr id="645" name="Google Shape;645;p52"/>
          <p:cNvSpPr txBox="1"/>
          <p:nvPr/>
        </p:nvSpPr>
        <p:spPr>
          <a:xfrm>
            <a:off x="117750" y="-6550"/>
            <a:ext cx="3110100" cy="131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a:t>
            </a:r>
            <a:endParaRPr sz="2700">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 это </a:t>
            </a:r>
            <a:endParaRPr>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наслаиваются несколько других негативных факторов</a:t>
            </a:r>
            <a:endParaRPr>
              <a:solidFill>
                <a:srgbClr val="999999"/>
              </a:solidFill>
              <a:latin typeface="Montserrat"/>
              <a:ea typeface="Montserrat"/>
              <a:cs typeface="Montserrat"/>
              <a:sym typeface="Montserrat"/>
            </a:endParaRPr>
          </a:p>
        </p:txBody>
      </p:sp>
      <p:sp>
        <p:nvSpPr>
          <p:cNvPr id="646" name="Google Shape;646;p52"/>
          <p:cNvSpPr/>
          <p:nvPr/>
        </p:nvSpPr>
        <p:spPr>
          <a:xfrm flipH="1">
            <a:off x="-102890" y="2437950"/>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52"/>
          <p:cNvSpPr/>
          <p:nvPr/>
        </p:nvSpPr>
        <p:spPr>
          <a:xfrm flipH="1">
            <a:off x="-2842" y="253949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p52"/>
          <p:cNvSpPr/>
          <p:nvPr/>
        </p:nvSpPr>
        <p:spPr>
          <a:xfrm rot="-5400000">
            <a:off x="3922529" y="1938573"/>
            <a:ext cx="1739448" cy="839106"/>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2800"/>
              <a:t>А</a:t>
            </a:r>
            <a:r>
              <a:rPr lang="ru" sz="2800">
                <a:solidFill>
                  <a:schemeClr val="dk1"/>
                </a:solidFill>
              </a:rPr>
              <a:t>топ</a:t>
            </a:r>
            <a:r>
              <a:rPr lang="ru" sz="2800"/>
              <a:t>ия</a:t>
            </a:r>
            <a:endParaRPr sz="2800"/>
          </a:p>
        </p:txBody>
      </p:sp>
      <p:cxnSp>
        <p:nvCxnSpPr>
          <p:cNvPr id="649" name="Google Shape;649;p52"/>
          <p:cNvCxnSpPr/>
          <p:nvPr/>
        </p:nvCxnSpPr>
        <p:spPr>
          <a:xfrm flipH="1" rot="10800000">
            <a:off x="5182463" y="598375"/>
            <a:ext cx="998400" cy="1032900"/>
          </a:xfrm>
          <a:prstGeom prst="straightConnector1">
            <a:avLst/>
          </a:prstGeom>
          <a:noFill/>
          <a:ln cap="flat" cmpd="sng" w="76200">
            <a:solidFill>
              <a:schemeClr val="lt1"/>
            </a:solidFill>
            <a:prstDash val="solid"/>
            <a:round/>
            <a:headEnd len="med" w="med" type="none"/>
            <a:tailEnd len="med" w="med" type="none"/>
          </a:ln>
        </p:spPr>
      </p:cxnSp>
      <p:cxnSp>
        <p:nvCxnSpPr>
          <p:cNvPr id="650" name="Google Shape;650;p52"/>
          <p:cNvCxnSpPr/>
          <p:nvPr/>
        </p:nvCxnSpPr>
        <p:spPr>
          <a:xfrm>
            <a:off x="5141150" y="3137475"/>
            <a:ext cx="932700" cy="1183500"/>
          </a:xfrm>
          <a:prstGeom prst="straightConnector1">
            <a:avLst/>
          </a:prstGeom>
          <a:noFill/>
          <a:ln cap="flat" cmpd="sng" w="76200">
            <a:solidFill>
              <a:schemeClr val="lt1"/>
            </a:solidFill>
            <a:prstDash val="solid"/>
            <a:round/>
            <a:headEnd len="med" w="med" type="none"/>
            <a:tailEnd len="med" w="med" type="none"/>
          </a:ln>
        </p:spPr>
      </p:cxnSp>
      <p:cxnSp>
        <p:nvCxnSpPr>
          <p:cNvPr id="651" name="Google Shape;651;p52"/>
          <p:cNvCxnSpPr/>
          <p:nvPr/>
        </p:nvCxnSpPr>
        <p:spPr>
          <a:xfrm flipH="1" rot="10800000">
            <a:off x="3440000" y="3162175"/>
            <a:ext cx="1037100" cy="1523700"/>
          </a:xfrm>
          <a:prstGeom prst="straightConnector1">
            <a:avLst/>
          </a:prstGeom>
          <a:noFill/>
          <a:ln cap="flat" cmpd="sng" w="76200">
            <a:solidFill>
              <a:schemeClr val="lt1"/>
            </a:solidFill>
            <a:prstDash val="solid"/>
            <a:round/>
            <a:headEnd len="med" w="med" type="none"/>
            <a:tailEnd len="med" w="med" type="none"/>
          </a:ln>
        </p:spPr>
      </p:cxnSp>
      <p:cxnSp>
        <p:nvCxnSpPr>
          <p:cNvPr id="652" name="Google Shape;652;p52"/>
          <p:cNvCxnSpPr/>
          <p:nvPr/>
        </p:nvCxnSpPr>
        <p:spPr>
          <a:xfrm>
            <a:off x="3765450" y="268600"/>
            <a:ext cx="734400" cy="1283400"/>
          </a:xfrm>
          <a:prstGeom prst="straightConnector1">
            <a:avLst/>
          </a:prstGeom>
          <a:noFill/>
          <a:ln cap="flat" cmpd="sng" w="76200">
            <a:solidFill>
              <a:schemeClr val="lt1"/>
            </a:solidFill>
            <a:prstDash val="solid"/>
            <a:round/>
            <a:headEnd len="med" w="med" type="none"/>
            <a:tailEnd len="med" w="med" type="none"/>
          </a:ln>
        </p:spPr>
      </p:cxnSp>
      <p:sp>
        <p:nvSpPr>
          <p:cNvPr id="653" name="Google Shape;653;p52"/>
          <p:cNvSpPr txBox="1"/>
          <p:nvPr/>
        </p:nvSpPr>
        <p:spPr>
          <a:xfrm>
            <a:off x="4192613" y="268600"/>
            <a:ext cx="1390800" cy="11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solidFill>
                  <a:schemeClr val="dk1"/>
                </a:solidFill>
                <a:latin typeface="Montserrat"/>
                <a:ea typeface="Montserrat"/>
                <a:cs typeface="Montserrat"/>
                <a:sym typeface="Montserrat"/>
              </a:rPr>
              <a:t>генные нарушения иммунитета (ИЛ-13, TSLP, STAT, TLR2 и др.)</a:t>
            </a:r>
            <a:endParaRPr sz="1200">
              <a:solidFill>
                <a:schemeClr val="dk1"/>
              </a:solidFill>
              <a:latin typeface="Montserrat"/>
              <a:ea typeface="Montserrat"/>
              <a:cs typeface="Montserrat"/>
              <a:sym typeface="Montserrat"/>
            </a:endParaRPr>
          </a:p>
        </p:txBody>
      </p:sp>
      <p:sp>
        <p:nvSpPr>
          <p:cNvPr id="654" name="Google Shape;654;p52"/>
          <p:cNvSpPr/>
          <p:nvPr/>
        </p:nvSpPr>
        <p:spPr>
          <a:xfrm flipH="1">
            <a:off x="-102890" y="2821794"/>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5" name="Google Shape;655;p52"/>
          <p:cNvSpPr/>
          <p:nvPr/>
        </p:nvSpPr>
        <p:spPr>
          <a:xfrm flipH="1">
            <a:off x="-2842" y="292333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6" name="Google Shape;656;p52"/>
          <p:cNvSpPr/>
          <p:nvPr/>
        </p:nvSpPr>
        <p:spPr>
          <a:xfrm flipH="1">
            <a:off x="-102890" y="320216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p52"/>
          <p:cNvSpPr/>
          <p:nvPr/>
        </p:nvSpPr>
        <p:spPr>
          <a:xfrm flipH="1">
            <a:off x="-2842" y="330370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8" name="Google Shape;658;p52"/>
          <p:cNvSpPr/>
          <p:nvPr/>
        </p:nvSpPr>
        <p:spPr>
          <a:xfrm flipH="1">
            <a:off x="-102890" y="358253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p52"/>
          <p:cNvSpPr/>
          <p:nvPr/>
        </p:nvSpPr>
        <p:spPr>
          <a:xfrm flipH="1">
            <a:off x="-2842" y="3684073"/>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0" name="Google Shape;660;p52"/>
          <p:cNvSpPr/>
          <p:nvPr/>
        </p:nvSpPr>
        <p:spPr>
          <a:xfrm flipH="1">
            <a:off x="-102890" y="396290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p52"/>
          <p:cNvSpPr/>
          <p:nvPr/>
        </p:nvSpPr>
        <p:spPr>
          <a:xfrm flipH="1">
            <a:off x="-2842" y="4064443"/>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2" name="Google Shape;662;p52"/>
          <p:cNvSpPr/>
          <p:nvPr/>
        </p:nvSpPr>
        <p:spPr>
          <a:xfrm flipH="1">
            <a:off x="217827" y="2631111"/>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3" name="Google Shape;663;p52"/>
          <p:cNvSpPr/>
          <p:nvPr/>
        </p:nvSpPr>
        <p:spPr>
          <a:xfrm flipH="1">
            <a:off x="317875" y="273265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4" name="Google Shape;664;p52"/>
          <p:cNvSpPr/>
          <p:nvPr/>
        </p:nvSpPr>
        <p:spPr>
          <a:xfrm flipH="1">
            <a:off x="217827" y="3014955"/>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5" name="Google Shape;665;p52"/>
          <p:cNvSpPr/>
          <p:nvPr/>
        </p:nvSpPr>
        <p:spPr>
          <a:xfrm flipH="1">
            <a:off x="317875" y="3116495"/>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6" name="Google Shape;666;p52"/>
          <p:cNvSpPr/>
          <p:nvPr/>
        </p:nvSpPr>
        <p:spPr>
          <a:xfrm flipH="1">
            <a:off x="217827" y="3395324"/>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7" name="Google Shape;667;p52"/>
          <p:cNvSpPr/>
          <p:nvPr/>
        </p:nvSpPr>
        <p:spPr>
          <a:xfrm flipH="1">
            <a:off x="317875" y="349686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8" name="Google Shape;668;p52"/>
          <p:cNvSpPr/>
          <p:nvPr/>
        </p:nvSpPr>
        <p:spPr>
          <a:xfrm flipH="1">
            <a:off x="217827" y="3775694"/>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52"/>
          <p:cNvSpPr/>
          <p:nvPr/>
        </p:nvSpPr>
        <p:spPr>
          <a:xfrm flipH="1">
            <a:off x="317875" y="387723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0" name="Google Shape;670;p52"/>
          <p:cNvSpPr/>
          <p:nvPr/>
        </p:nvSpPr>
        <p:spPr>
          <a:xfrm flipH="1">
            <a:off x="217827" y="415606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1" name="Google Shape;671;p52"/>
          <p:cNvSpPr/>
          <p:nvPr/>
        </p:nvSpPr>
        <p:spPr>
          <a:xfrm flipH="1">
            <a:off x="317875" y="425760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p52"/>
          <p:cNvSpPr/>
          <p:nvPr/>
        </p:nvSpPr>
        <p:spPr>
          <a:xfrm flipH="1">
            <a:off x="538544" y="2439687"/>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p52"/>
          <p:cNvSpPr/>
          <p:nvPr/>
        </p:nvSpPr>
        <p:spPr>
          <a:xfrm flipH="1">
            <a:off x="638592" y="2541227"/>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p52"/>
          <p:cNvSpPr/>
          <p:nvPr/>
        </p:nvSpPr>
        <p:spPr>
          <a:xfrm flipH="1">
            <a:off x="538544" y="2823531"/>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52"/>
          <p:cNvSpPr/>
          <p:nvPr/>
        </p:nvSpPr>
        <p:spPr>
          <a:xfrm flipH="1">
            <a:off x="638592" y="292507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6" name="Google Shape;676;p52"/>
          <p:cNvSpPr/>
          <p:nvPr/>
        </p:nvSpPr>
        <p:spPr>
          <a:xfrm flipH="1">
            <a:off x="538544" y="3203900"/>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7" name="Google Shape;677;p52"/>
          <p:cNvSpPr/>
          <p:nvPr/>
        </p:nvSpPr>
        <p:spPr>
          <a:xfrm flipH="1">
            <a:off x="638592" y="330544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8" name="Google Shape;678;p52"/>
          <p:cNvSpPr/>
          <p:nvPr/>
        </p:nvSpPr>
        <p:spPr>
          <a:xfrm flipH="1">
            <a:off x="538544" y="3584270"/>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9" name="Google Shape;679;p52"/>
          <p:cNvSpPr/>
          <p:nvPr/>
        </p:nvSpPr>
        <p:spPr>
          <a:xfrm flipH="1">
            <a:off x="638592" y="368581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0" name="Google Shape;680;p52"/>
          <p:cNvSpPr/>
          <p:nvPr/>
        </p:nvSpPr>
        <p:spPr>
          <a:xfrm flipH="1">
            <a:off x="538544" y="3964640"/>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52"/>
          <p:cNvSpPr/>
          <p:nvPr/>
        </p:nvSpPr>
        <p:spPr>
          <a:xfrm flipH="1">
            <a:off x="638592" y="406618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52"/>
          <p:cNvSpPr/>
          <p:nvPr/>
        </p:nvSpPr>
        <p:spPr>
          <a:xfrm flipH="1">
            <a:off x="217819" y="2247262"/>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3" name="Google Shape;683;p52"/>
          <p:cNvSpPr/>
          <p:nvPr/>
        </p:nvSpPr>
        <p:spPr>
          <a:xfrm flipH="1">
            <a:off x="317867" y="2348802"/>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52"/>
          <p:cNvSpPr/>
          <p:nvPr/>
        </p:nvSpPr>
        <p:spPr>
          <a:xfrm rot="7078425">
            <a:off x="579310" y="2337292"/>
            <a:ext cx="790774" cy="789539"/>
          </a:xfrm>
          <a:prstGeom prst="lightningBolt">
            <a:avLst/>
          </a:prstGeom>
          <a:solidFill>
            <a:schemeClr val="lt1"/>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52"/>
          <p:cNvSpPr txBox="1"/>
          <p:nvPr/>
        </p:nvSpPr>
        <p:spPr>
          <a:xfrm rot="-5400000">
            <a:off x="2721338" y="1914975"/>
            <a:ext cx="2411700" cy="7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solidFill>
                  <a:srgbClr val="C27BA0"/>
                </a:solidFill>
                <a:latin typeface="Montserrat"/>
                <a:ea typeface="Montserrat"/>
                <a:cs typeface="Montserrat"/>
                <a:sym typeface="Montserrat"/>
              </a:rPr>
              <a:t>проблемы с барьерами</a:t>
            </a:r>
            <a:endParaRPr sz="2100">
              <a:solidFill>
                <a:srgbClr val="C27BA0"/>
              </a:solidFill>
              <a:latin typeface="Montserrat"/>
              <a:ea typeface="Montserrat"/>
              <a:cs typeface="Montserrat"/>
              <a:sym typeface="Montserrat"/>
            </a:endParaRPr>
          </a:p>
        </p:txBody>
      </p:sp>
      <p:sp>
        <p:nvSpPr>
          <p:cNvPr id="686" name="Google Shape;686;p52"/>
          <p:cNvSpPr txBox="1"/>
          <p:nvPr/>
        </p:nvSpPr>
        <p:spPr>
          <a:xfrm>
            <a:off x="1338464" y="2175150"/>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100">
                <a:solidFill>
                  <a:schemeClr val="dk1"/>
                </a:solidFill>
                <a:latin typeface="Montserrat"/>
                <a:ea typeface="Montserrat"/>
                <a:cs typeface="Montserrat"/>
                <a:sym typeface="Montserrat"/>
              </a:rPr>
              <a:t>механическое (чешет),</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микробное</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пылевое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и другое повреждение</a:t>
            </a:r>
            <a:endParaRPr sz="1100">
              <a:solidFill>
                <a:schemeClr val="dk1"/>
              </a:solidFill>
              <a:latin typeface="Montserrat"/>
              <a:ea typeface="Montserrat"/>
              <a:cs typeface="Montserrat"/>
              <a:sym typeface="Montserrat"/>
            </a:endParaRPr>
          </a:p>
        </p:txBody>
      </p:sp>
      <p:sp>
        <p:nvSpPr>
          <p:cNvPr id="687" name="Google Shape;687;p52"/>
          <p:cNvSpPr txBox="1"/>
          <p:nvPr/>
        </p:nvSpPr>
        <p:spPr>
          <a:xfrm>
            <a:off x="1179977" y="314487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500">
                <a:solidFill>
                  <a:schemeClr val="dk1"/>
                </a:solidFill>
                <a:latin typeface="Montserrat"/>
                <a:ea typeface="Montserrat"/>
                <a:cs typeface="Montserrat"/>
                <a:sym typeface="Montserrat"/>
              </a:rPr>
              <a:t>+</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генный дефект структуры, напр. белка </a:t>
            </a:r>
            <a:endParaRPr sz="1100">
              <a:solidFill>
                <a:schemeClr val="dk1"/>
              </a:solidFill>
              <a:latin typeface="Montserrat"/>
              <a:ea typeface="Montserrat"/>
              <a:cs typeface="Montserrat"/>
              <a:sym typeface="Montserrat"/>
            </a:endParaRPr>
          </a:p>
        </p:txBody>
      </p:sp>
      <p:sp>
        <p:nvSpPr>
          <p:cNvPr id="688" name="Google Shape;688;p52"/>
          <p:cNvSpPr txBox="1"/>
          <p:nvPr/>
        </p:nvSpPr>
        <p:spPr>
          <a:xfrm>
            <a:off x="-2861" y="160372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ru" sz="1200">
                <a:solidFill>
                  <a:srgbClr val="C27BA0"/>
                </a:solidFill>
                <a:latin typeface="Montserrat"/>
                <a:ea typeface="Montserrat"/>
                <a:cs typeface="Montserrat"/>
                <a:sym typeface="Montserrat"/>
              </a:rPr>
              <a:t>Эпителиальные барьеры</a:t>
            </a:r>
            <a:endParaRPr b="1" sz="1200">
              <a:solidFill>
                <a:srgbClr val="C27BA0"/>
              </a:solidFill>
              <a:latin typeface="Montserrat"/>
              <a:ea typeface="Montserrat"/>
              <a:cs typeface="Montserrat"/>
              <a:sym typeface="Montserrat"/>
            </a:endParaRPr>
          </a:p>
        </p:txBody>
      </p:sp>
      <p:sp>
        <p:nvSpPr>
          <p:cNvPr id="689" name="Google Shape;689;p52"/>
          <p:cNvSpPr txBox="1"/>
          <p:nvPr/>
        </p:nvSpPr>
        <p:spPr>
          <a:xfrm>
            <a:off x="1196927" y="368407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800">
                <a:solidFill>
                  <a:srgbClr val="E06666"/>
                </a:solidFill>
                <a:latin typeface="Montserrat"/>
                <a:ea typeface="Montserrat"/>
                <a:cs typeface="Montserrat"/>
                <a:sym typeface="Montserrat"/>
              </a:rPr>
              <a:t>ФИЛАГГРИНА (ген </a:t>
            </a:r>
            <a:r>
              <a:rPr i="1" lang="ru" sz="1800">
                <a:solidFill>
                  <a:srgbClr val="E06666"/>
                </a:solidFill>
                <a:latin typeface="Montserrat"/>
                <a:ea typeface="Montserrat"/>
                <a:cs typeface="Montserrat"/>
                <a:sym typeface="Montserrat"/>
              </a:rPr>
              <a:t>FLG</a:t>
            </a:r>
            <a:r>
              <a:rPr lang="ru" sz="1800">
                <a:solidFill>
                  <a:srgbClr val="E06666"/>
                </a:solidFill>
                <a:latin typeface="Montserrat"/>
                <a:ea typeface="Montserrat"/>
                <a:cs typeface="Montserrat"/>
                <a:sym typeface="Montserrat"/>
              </a:rPr>
              <a:t>)</a:t>
            </a:r>
            <a:endParaRPr sz="1800">
              <a:solidFill>
                <a:srgbClr val="E06666"/>
              </a:solidFill>
              <a:latin typeface="Montserrat"/>
              <a:ea typeface="Montserrat"/>
              <a:cs typeface="Montserrat"/>
              <a:sym typeface="Montserrat"/>
            </a:endParaRPr>
          </a:p>
        </p:txBody>
      </p:sp>
      <p:sp>
        <p:nvSpPr>
          <p:cNvPr id="690" name="Google Shape;690;p52"/>
          <p:cNvSpPr txBox="1"/>
          <p:nvPr/>
        </p:nvSpPr>
        <p:spPr>
          <a:xfrm>
            <a:off x="1015875" y="4346775"/>
            <a:ext cx="23838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000">
                <a:solidFill>
                  <a:srgbClr val="B7B7B7"/>
                </a:solidFill>
                <a:latin typeface="Montserrat"/>
                <a:ea typeface="Montserrat"/>
                <a:cs typeface="Montserrat"/>
                <a:sym typeface="Montserrat"/>
              </a:rPr>
              <a:t>в норме увлажняет и защищает;</a:t>
            </a:r>
            <a:endParaRPr sz="1000">
              <a:solidFill>
                <a:srgbClr val="B7B7B7"/>
              </a:solidFill>
              <a:latin typeface="Montserrat"/>
              <a:ea typeface="Montserrat"/>
              <a:cs typeface="Montserrat"/>
              <a:sym typeface="Montserrat"/>
            </a:endParaRPr>
          </a:p>
          <a:p>
            <a:pPr indent="0" lvl="0" marL="0" rtl="0" algn="l">
              <a:spcBef>
                <a:spcPts val="0"/>
              </a:spcBef>
              <a:spcAft>
                <a:spcPts val="0"/>
              </a:spcAft>
              <a:buNone/>
            </a:pPr>
            <a:r>
              <a:rPr lang="ru" sz="1000">
                <a:solidFill>
                  <a:srgbClr val="B7B7B7"/>
                </a:solidFill>
                <a:latin typeface="Montserrat"/>
                <a:ea typeface="Montserrat"/>
                <a:cs typeface="Montserrat"/>
                <a:sym typeface="Montserrat"/>
              </a:rPr>
              <a:t>его дефект, возможно, главный генный фактор атопического дерматита</a:t>
            </a:r>
            <a:endParaRPr sz="1000">
              <a:solidFill>
                <a:srgbClr val="B7B7B7"/>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p:nvPr/>
        </p:nvSpPr>
        <p:spPr>
          <a:xfrm rot="-5400000">
            <a:off x="7491850" y="463100"/>
            <a:ext cx="1365600" cy="1085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t>гипотеза</a:t>
            </a:r>
            <a:endParaRPr sz="2100"/>
          </a:p>
        </p:txBody>
      </p:sp>
      <p:sp>
        <p:nvSpPr>
          <p:cNvPr id="161" name="Google Shape;161;p17"/>
          <p:cNvSpPr/>
          <p:nvPr/>
        </p:nvSpPr>
        <p:spPr>
          <a:xfrm rot="10800000">
            <a:off x="5263000" y="63575"/>
            <a:ext cx="2228850" cy="555600"/>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 name="Google Shape;162;p17"/>
          <p:cNvSpPr/>
          <p:nvPr/>
        </p:nvSpPr>
        <p:spPr>
          <a:xfrm>
            <a:off x="6517850" y="358250"/>
            <a:ext cx="1397100" cy="129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17"/>
          <p:cNvSpPr/>
          <p:nvPr/>
        </p:nvSpPr>
        <p:spPr>
          <a:xfrm rot="10800000">
            <a:off x="-797850" y="1108575"/>
            <a:ext cx="3439800" cy="91752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17"/>
          <p:cNvSpPr txBox="1"/>
          <p:nvPr>
            <p:ph type="ctrTitle"/>
          </p:nvPr>
        </p:nvSpPr>
        <p:spPr>
          <a:xfrm>
            <a:off x="434250" y="267825"/>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КАРТА</a:t>
            </a:r>
            <a:endParaRPr sz="2500">
              <a:latin typeface="Montserrat"/>
              <a:ea typeface="Montserrat"/>
              <a:cs typeface="Montserrat"/>
              <a:sym typeface="Montserrat"/>
            </a:endParaRPr>
          </a:p>
        </p:txBody>
      </p:sp>
      <p:sp>
        <p:nvSpPr>
          <p:cNvPr id="165" name="Google Shape;165;p17"/>
          <p:cNvSpPr txBox="1"/>
          <p:nvPr>
            <p:ph type="ctrTitle"/>
          </p:nvPr>
        </p:nvSpPr>
        <p:spPr>
          <a:xfrm>
            <a:off x="-81000" y="1115963"/>
            <a:ext cx="2589600" cy="7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гиперчувствительность I</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(аллергия)</a:t>
            </a:r>
            <a:endParaRPr sz="1400">
              <a:latin typeface="Montserrat"/>
              <a:ea typeface="Montserrat"/>
              <a:cs typeface="Montserrat"/>
              <a:sym typeface="Montserrat"/>
            </a:endParaRPr>
          </a:p>
        </p:txBody>
      </p:sp>
      <p:sp>
        <p:nvSpPr>
          <p:cNvPr id="166" name="Google Shape;166;p17"/>
          <p:cNvSpPr/>
          <p:nvPr/>
        </p:nvSpPr>
        <p:spPr>
          <a:xfrm rot="10800000">
            <a:off x="3002000" y="1724375"/>
            <a:ext cx="2137025" cy="686900"/>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7" name="Google Shape;167;p17"/>
          <p:cNvCxnSpPr>
            <a:stCxn id="168" idx="1"/>
            <a:endCxn id="169" idx="2"/>
          </p:cNvCxnSpPr>
          <p:nvPr/>
        </p:nvCxnSpPr>
        <p:spPr>
          <a:xfrm flipH="1" rot="10800000">
            <a:off x="5868875" y="1005663"/>
            <a:ext cx="715200" cy="102900"/>
          </a:xfrm>
          <a:prstGeom prst="curvedConnector3">
            <a:avLst>
              <a:gd fmla="val 50004" name="adj1"/>
            </a:avLst>
          </a:prstGeom>
          <a:noFill/>
          <a:ln cap="flat" cmpd="sng" w="38100">
            <a:solidFill>
              <a:srgbClr val="A0FCA0"/>
            </a:solidFill>
            <a:prstDash val="solid"/>
            <a:round/>
            <a:headEnd len="med" w="med" type="none"/>
            <a:tailEnd len="med" w="med" type="none"/>
          </a:ln>
        </p:spPr>
      </p:cxnSp>
      <p:sp>
        <p:nvSpPr>
          <p:cNvPr id="168" name="Google Shape;168;p17"/>
          <p:cNvSpPr/>
          <p:nvPr/>
        </p:nvSpPr>
        <p:spPr>
          <a:xfrm rot="10800000">
            <a:off x="3925925" y="833325"/>
            <a:ext cx="1942950" cy="55047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17"/>
          <p:cNvSpPr txBox="1"/>
          <p:nvPr>
            <p:ph type="ctrTitle"/>
          </p:nvPr>
        </p:nvSpPr>
        <p:spPr>
          <a:xfrm>
            <a:off x="3183663" y="19017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rgbClr val="666666"/>
                </a:solidFill>
                <a:latin typeface="Montserrat"/>
                <a:ea typeface="Montserrat"/>
                <a:cs typeface="Montserrat"/>
                <a:sym typeface="Montserrat"/>
              </a:rPr>
              <a:t>изменения в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результате</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a:t>
            </a:r>
            <a:r>
              <a:rPr b="1" lang="ru" sz="1200">
                <a:solidFill>
                  <a:srgbClr val="666666"/>
                </a:solidFill>
                <a:latin typeface="Montserrat"/>
                <a:ea typeface="Montserrat"/>
                <a:cs typeface="Montserrat"/>
                <a:sym typeface="Montserrat"/>
              </a:rPr>
              <a:t>1</a:t>
            </a:r>
            <a:r>
              <a:rPr lang="ru" sz="1200">
                <a:solidFill>
                  <a:srgbClr val="666666"/>
                </a:solidFill>
                <a:latin typeface="Montserrat"/>
                <a:ea typeface="Montserrat"/>
                <a:cs typeface="Montserrat"/>
                <a:sym typeface="Montserrat"/>
              </a:rPr>
              <a:t> стадии</a:t>
            </a:r>
            <a:endParaRPr sz="1200">
              <a:solidFill>
                <a:srgbClr val="666666"/>
              </a:solidFill>
              <a:latin typeface="Montserrat"/>
              <a:ea typeface="Montserrat"/>
              <a:cs typeface="Montserrat"/>
              <a:sym typeface="Montserrat"/>
            </a:endParaRPr>
          </a:p>
        </p:txBody>
      </p:sp>
      <p:sp>
        <p:nvSpPr>
          <p:cNvPr id="171" name="Google Shape;171;p17"/>
          <p:cNvSpPr/>
          <p:nvPr/>
        </p:nvSpPr>
        <p:spPr>
          <a:xfrm rot="10800000">
            <a:off x="3051563" y="61912"/>
            <a:ext cx="2083725" cy="558925"/>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17"/>
          <p:cNvSpPr txBox="1"/>
          <p:nvPr>
            <p:ph type="ctrTitle"/>
          </p:nvPr>
        </p:nvSpPr>
        <p:spPr>
          <a:xfrm>
            <a:off x="3121888" y="81750"/>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аллергии из 2-х частей</a:t>
            </a:r>
            <a:endParaRPr sz="1100">
              <a:latin typeface="Montserrat"/>
              <a:ea typeface="Montserrat"/>
              <a:cs typeface="Montserrat"/>
              <a:sym typeface="Montserrat"/>
            </a:endParaRPr>
          </a:p>
        </p:txBody>
      </p:sp>
      <p:sp>
        <p:nvSpPr>
          <p:cNvPr id="173" name="Google Shape;173;p17"/>
          <p:cNvSpPr txBox="1"/>
          <p:nvPr>
            <p:ph type="ctrTitle"/>
          </p:nvPr>
        </p:nvSpPr>
        <p:spPr>
          <a:xfrm>
            <a:off x="5199425" y="146449"/>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аллергена, виды, примеры</a:t>
            </a:r>
            <a:endParaRPr sz="1100">
              <a:latin typeface="Montserrat"/>
              <a:ea typeface="Montserrat"/>
              <a:cs typeface="Montserrat"/>
              <a:sym typeface="Montserrat"/>
            </a:endParaRPr>
          </a:p>
        </p:txBody>
      </p:sp>
      <p:cxnSp>
        <p:nvCxnSpPr>
          <p:cNvPr id="174" name="Google Shape;174;p17"/>
          <p:cNvCxnSpPr>
            <a:stCxn id="168" idx="4"/>
            <a:endCxn id="163" idx="1"/>
          </p:cNvCxnSpPr>
          <p:nvPr/>
        </p:nvCxnSpPr>
        <p:spPr>
          <a:xfrm flipH="1">
            <a:off x="2641925" y="1108563"/>
            <a:ext cx="1284000" cy="458700"/>
          </a:xfrm>
          <a:prstGeom prst="curvedConnector3">
            <a:avLst>
              <a:gd fmla="val 49999" name="adj1"/>
            </a:avLst>
          </a:prstGeom>
          <a:noFill/>
          <a:ln cap="flat" cmpd="sng" w="38100">
            <a:solidFill>
              <a:srgbClr val="BBFFBB"/>
            </a:solidFill>
            <a:prstDash val="solid"/>
            <a:round/>
            <a:headEnd len="med" w="med" type="none"/>
            <a:tailEnd len="med" w="med" type="none"/>
          </a:ln>
        </p:spPr>
      </p:cxnSp>
      <p:cxnSp>
        <p:nvCxnSpPr>
          <p:cNvPr id="175" name="Google Shape;175;p17"/>
          <p:cNvCxnSpPr>
            <a:stCxn id="171" idx="4"/>
            <a:endCxn id="163" idx="1"/>
          </p:cNvCxnSpPr>
          <p:nvPr/>
        </p:nvCxnSpPr>
        <p:spPr>
          <a:xfrm flipH="1">
            <a:off x="2642063" y="341375"/>
            <a:ext cx="409500" cy="1226100"/>
          </a:xfrm>
          <a:prstGeom prst="curvedConnector3">
            <a:avLst>
              <a:gd fmla="val 50014" name="adj1"/>
            </a:avLst>
          </a:prstGeom>
          <a:noFill/>
          <a:ln cap="flat" cmpd="sng" w="38100">
            <a:solidFill>
              <a:srgbClr val="EFEFEF"/>
            </a:solidFill>
            <a:prstDash val="solid"/>
            <a:round/>
            <a:headEnd len="med" w="med" type="none"/>
            <a:tailEnd len="med" w="med" type="none"/>
          </a:ln>
        </p:spPr>
      </p:cxnSp>
      <p:sp>
        <p:nvSpPr>
          <p:cNvPr id="169" name="Google Shape;169;p17"/>
          <p:cNvSpPr/>
          <p:nvPr/>
        </p:nvSpPr>
        <p:spPr>
          <a:xfrm>
            <a:off x="6584138" y="410750"/>
            <a:ext cx="1264500" cy="1189800"/>
          </a:xfrm>
          <a:prstGeom prst="ellipse">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6" name="Google Shape;176;p17"/>
          <p:cNvCxnSpPr>
            <a:stCxn id="166" idx="1"/>
          </p:cNvCxnSpPr>
          <p:nvPr/>
        </p:nvCxnSpPr>
        <p:spPr>
          <a:xfrm flipH="1" rot="10800000">
            <a:off x="5139025" y="1437225"/>
            <a:ext cx="1871100" cy="630600"/>
          </a:xfrm>
          <a:prstGeom prst="curvedConnector3">
            <a:avLst>
              <a:gd fmla="val 50000" name="adj1"/>
            </a:avLst>
          </a:prstGeom>
          <a:noFill/>
          <a:ln cap="flat" cmpd="sng" w="38100">
            <a:solidFill>
              <a:srgbClr val="A0FCA0"/>
            </a:solidFill>
            <a:prstDash val="solid"/>
            <a:round/>
            <a:headEnd len="med" w="med" type="none"/>
            <a:tailEnd len="med" w="med" type="none"/>
          </a:ln>
        </p:spPr>
      </p:cxnSp>
      <p:cxnSp>
        <p:nvCxnSpPr>
          <p:cNvPr id="177" name="Google Shape;177;p17"/>
          <p:cNvCxnSpPr>
            <a:stCxn id="166" idx="1"/>
            <a:endCxn id="178" idx="4"/>
          </p:cNvCxnSpPr>
          <p:nvPr/>
        </p:nvCxnSpPr>
        <p:spPr>
          <a:xfrm>
            <a:off x="5139025" y="2067825"/>
            <a:ext cx="1657200" cy="362700"/>
          </a:xfrm>
          <a:prstGeom prst="curvedConnector3">
            <a:avLst>
              <a:gd fmla="val 49999" name="adj1"/>
            </a:avLst>
          </a:prstGeom>
          <a:noFill/>
          <a:ln cap="flat" cmpd="sng" w="38100">
            <a:solidFill>
              <a:srgbClr val="A0FCA0"/>
            </a:solidFill>
            <a:prstDash val="solid"/>
            <a:round/>
            <a:headEnd len="med" w="med" type="none"/>
            <a:tailEnd len="med" w="med" type="none"/>
          </a:ln>
        </p:spPr>
      </p:cxnSp>
      <p:cxnSp>
        <p:nvCxnSpPr>
          <p:cNvPr id="179" name="Google Shape;179;p17"/>
          <p:cNvCxnSpPr/>
          <p:nvPr/>
        </p:nvCxnSpPr>
        <p:spPr>
          <a:xfrm flipH="1" rot="-5400000">
            <a:off x="7552615" y="3075945"/>
            <a:ext cx="600000" cy="168000"/>
          </a:xfrm>
          <a:prstGeom prst="curvedConnector3">
            <a:avLst>
              <a:gd fmla="val 50000" name="adj1"/>
            </a:avLst>
          </a:prstGeom>
          <a:noFill/>
          <a:ln cap="flat" cmpd="sng" w="38100">
            <a:solidFill>
              <a:srgbClr val="00D2D2"/>
            </a:solidFill>
            <a:prstDash val="solid"/>
            <a:round/>
            <a:headEnd len="med" w="med" type="none"/>
            <a:tailEnd len="med" w="med" type="none"/>
          </a:ln>
        </p:spPr>
      </p:cxnSp>
      <p:sp>
        <p:nvSpPr>
          <p:cNvPr id="180" name="Google Shape;180;p17"/>
          <p:cNvSpPr txBox="1"/>
          <p:nvPr>
            <p:ph type="ctrTitle"/>
          </p:nvPr>
        </p:nvSpPr>
        <p:spPr>
          <a:xfrm>
            <a:off x="6729550" y="788475"/>
            <a:ext cx="10113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начало</a:t>
            </a:r>
            <a:endParaRPr sz="1400">
              <a:latin typeface="Montserrat"/>
              <a:ea typeface="Montserrat"/>
              <a:cs typeface="Montserrat"/>
              <a:sym typeface="Montserrat"/>
            </a:endParaRPr>
          </a:p>
        </p:txBody>
      </p:sp>
      <p:sp>
        <p:nvSpPr>
          <p:cNvPr id="181" name="Google Shape;181;p17"/>
          <p:cNvSpPr txBox="1"/>
          <p:nvPr>
            <p:ph type="ctrTitle"/>
          </p:nvPr>
        </p:nvSpPr>
        <p:spPr>
          <a:xfrm>
            <a:off x="3945388" y="892688"/>
            <a:ext cx="19431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названия стадий</a:t>
            </a:r>
            <a:endParaRPr sz="1400">
              <a:latin typeface="Montserrat"/>
              <a:ea typeface="Montserrat"/>
              <a:cs typeface="Montserrat"/>
              <a:sym typeface="Montserrat"/>
            </a:endParaRPr>
          </a:p>
        </p:txBody>
      </p:sp>
      <p:sp>
        <p:nvSpPr>
          <p:cNvPr id="182" name="Google Shape;182;p17"/>
          <p:cNvSpPr txBox="1"/>
          <p:nvPr>
            <p:ph type="ctrTitle"/>
          </p:nvPr>
        </p:nvSpPr>
        <p:spPr>
          <a:xfrm>
            <a:off x="6892450" y="2120450"/>
            <a:ext cx="8973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solidFill>
                  <a:schemeClr val="lt1"/>
                </a:solidFill>
                <a:latin typeface="Montserrat"/>
                <a:ea typeface="Montserrat"/>
                <a:cs typeface="Montserrat"/>
                <a:sym typeface="Montserrat"/>
              </a:rPr>
              <a:t>2 </a:t>
            </a:r>
            <a:endParaRPr sz="14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400">
                <a:solidFill>
                  <a:schemeClr val="lt1"/>
                </a:solidFill>
                <a:latin typeface="Montserrat"/>
                <a:ea typeface="Montserrat"/>
                <a:cs typeface="Montserrat"/>
                <a:sym typeface="Montserrat"/>
              </a:rPr>
              <a:t>стадия</a:t>
            </a:r>
            <a:endParaRPr sz="1400">
              <a:solidFill>
                <a:schemeClr val="lt1"/>
              </a:solidFill>
              <a:latin typeface="Montserrat"/>
              <a:ea typeface="Montserrat"/>
              <a:cs typeface="Montserrat"/>
              <a:sym typeface="Montserrat"/>
            </a:endParaRPr>
          </a:p>
        </p:txBody>
      </p:sp>
      <p:sp>
        <p:nvSpPr>
          <p:cNvPr id="183" name="Google Shape;183;p17"/>
          <p:cNvSpPr txBox="1"/>
          <p:nvPr>
            <p:ph type="ctrTitle"/>
          </p:nvPr>
        </p:nvSpPr>
        <p:spPr>
          <a:xfrm>
            <a:off x="7789750" y="1786400"/>
            <a:ext cx="7698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184" name="Google Shape;184;p17"/>
          <p:cNvSpPr txBox="1"/>
          <p:nvPr>
            <p:ph type="ctrTitle"/>
          </p:nvPr>
        </p:nvSpPr>
        <p:spPr>
          <a:xfrm>
            <a:off x="7947400" y="2295575"/>
            <a:ext cx="769800" cy="2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185" name="Google Shape;185;p17"/>
          <p:cNvSpPr txBox="1"/>
          <p:nvPr>
            <p:ph type="ctrTitle"/>
          </p:nvPr>
        </p:nvSpPr>
        <p:spPr>
          <a:xfrm>
            <a:off x="8274725" y="2670150"/>
            <a:ext cx="403800" cy="2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186" name="Google Shape;186;p17"/>
          <p:cNvSpPr/>
          <p:nvPr/>
        </p:nvSpPr>
        <p:spPr>
          <a:xfrm>
            <a:off x="7586975" y="3392725"/>
            <a:ext cx="1208400" cy="11508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17"/>
          <p:cNvSpPr/>
          <p:nvPr/>
        </p:nvSpPr>
        <p:spPr>
          <a:xfrm>
            <a:off x="7019950" y="4362900"/>
            <a:ext cx="769800" cy="700800"/>
          </a:xfrm>
          <a:prstGeom prst="ellipse">
            <a:avLst/>
          </a:prstGeom>
          <a:solidFill>
            <a:schemeClr val="lt1"/>
          </a:solidFill>
          <a:ln cap="flat" cmpd="sng" w="114300">
            <a:solidFill>
              <a:srgbClr val="BB62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17"/>
          <p:cNvSpPr txBox="1"/>
          <p:nvPr>
            <p:ph type="ctrTitle"/>
          </p:nvPr>
        </p:nvSpPr>
        <p:spPr>
          <a:xfrm>
            <a:off x="7384888" y="4330213"/>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ru" sz="1200">
                <a:solidFill>
                  <a:srgbClr val="666666"/>
                </a:solidFill>
                <a:latin typeface="Montserrat"/>
                <a:ea typeface="Montserrat"/>
                <a:cs typeface="Montserrat"/>
                <a:sym typeface="Montserrat"/>
              </a:rPr>
              <a:t>3</a:t>
            </a:r>
            <a:r>
              <a:rPr lang="ru" sz="1200">
                <a:solidFill>
                  <a:srgbClr val="666666"/>
                </a:solidFill>
                <a:latin typeface="Montserrat"/>
                <a:ea typeface="Montserrat"/>
                <a:cs typeface="Montserrat"/>
                <a:sym typeface="Montserrat"/>
              </a:rPr>
              <a:t> стадия</a:t>
            </a:r>
            <a:endParaRPr sz="1200">
              <a:solidFill>
                <a:srgbClr val="666666"/>
              </a:solidFill>
              <a:latin typeface="Montserrat"/>
              <a:ea typeface="Montserrat"/>
              <a:cs typeface="Montserrat"/>
              <a:sym typeface="Montserrat"/>
            </a:endParaRPr>
          </a:p>
        </p:txBody>
      </p:sp>
      <p:sp>
        <p:nvSpPr>
          <p:cNvPr id="178" name="Google Shape;178;p17"/>
          <p:cNvSpPr/>
          <p:nvPr/>
        </p:nvSpPr>
        <p:spPr>
          <a:xfrm rot="10800000">
            <a:off x="6796181" y="2001036"/>
            <a:ext cx="1487668" cy="858910"/>
          </a:xfrm>
          <a:prstGeom prst="flowChartMagneticDrum">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17"/>
          <p:cNvSpPr/>
          <p:nvPr/>
        </p:nvSpPr>
        <p:spPr>
          <a:xfrm>
            <a:off x="7694238" y="1901750"/>
            <a:ext cx="1038366" cy="406512"/>
          </a:xfrm>
          <a:prstGeom prst="flowChartTerminator">
            <a:avLst/>
          </a:prstGeom>
          <a:solidFill>
            <a:srgbClr val="00D2D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7"/>
          <p:cNvSpPr/>
          <p:nvPr/>
        </p:nvSpPr>
        <p:spPr>
          <a:xfrm>
            <a:off x="7846638" y="2227338"/>
            <a:ext cx="1038366" cy="406512"/>
          </a:xfrm>
          <a:prstGeom prst="flowChartTerminator">
            <a:avLst/>
          </a:prstGeom>
          <a:solidFill>
            <a:srgbClr val="279D9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17"/>
          <p:cNvSpPr/>
          <p:nvPr/>
        </p:nvSpPr>
        <p:spPr>
          <a:xfrm>
            <a:off x="8080738" y="2556725"/>
            <a:ext cx="1038366" cy="406512"/>
          </a:xfrm>
          <a:prstGeom prst="flowChartTerminator">
            <a:avLst/>
          </a:prstGeom>
          <a:solidFill>
            <a:srgbClr val="C970E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2" name="Google Shape;192;p17"/>
          <p:cNvGrpSpPr/>
          <p:nvPr/>
        </p:nvGrpSpPr>
        <p:grpSpPr>
          <a:xfrm>
            <a:off x="8717205" y="2547006"/>
            <a:ext cx="511752" cy="512384"/>
            <a:chOff x="9259050" y="2714075"/>
            <a:chExt cx="473100" cy="462900"/>
          </a:xfrm>
        </p:grpSpPr>
        <p:sp>
          <p:nvSpPr>
            <p:cNvPr id="193" name="Google Shape;193;p17"/>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17"/>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195" name="Google Shape;195;p17"/>
            <p:cNvCxnSpPr>
              <a:stCxn id="194"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196" name="Google Shape;196;p17"/>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17"/>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17"/>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99" name="Google Shape;199;p17"/>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200" name="Google Shape;200;p17"/>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17"/>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17"/>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17"/>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17"/>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205" name="Google Shape;205;p17"/>
          <p:cNvSpPr txBox="1"/>
          <p:nvPr>
            <p:ph type="ctrTitle"/>
          </p:nvPr>
        </p:nvSpPr>
        <p:spPr>
          <a:xfrm>
            <a:off x="6364613" y="20411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ru" sz="1200">
                <a:solidFill>
                  <a:schemeClr val="lt1"/>
                </a:solidFill>
                <a:latin typeface="Montserrat"/>
                <a:ea typeface="Montserrat"/>
                <a:cs typeface="Montserrat"/>
                <a:sym typeface="Montserrat"/>
              </a:rPr>
              <a:t>2</a:t>
            </a:r>
            <a:r>
              <a:rPr lang="ru" sz="1200">
                <a:solidFill>
                  <a:schemeClr val="lt1"/>
                </a:solidFill>
                <a:latin typeface="Montserrat"/>
                <a:ea typeface="Montserrat"/>
                <a:cs typeface="Montserrat"/>
                <a:sym typeface="Montserrat"/>
              </a:rPr>
              <a:t> стадия</a:t>
            </a:r>
            <a:endParaRPr sz="1200">
              <a:solidFill>
                <a:schemeClr val="lt1"/>
              </a:solidFill>
              <a:latin typeface="Montserrat"/>
              <a:ea typeface="Montserrat"/>
              <a:cs typeface="Montserrat"/>
              <a:sym typeface="Montserrat"/>
            </a:endParaRPr>
          </a:p>
        </p:txBody>
      </p:sp>
      <p:sp>
        <p:nvSpPr>
          <p:cNvPr id="206" name="Google Shape;206;p17"/>
          <p:cNvSpPr txBox="1"/>
          <p:nvPr>
            <p:ph type="ctrTitle"/>
          </p:nvPr>
        </p:nvSpPr>
        <p:spPr>
          <a:xfrm>
            <a:off x="7984525" y="185642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07" name="Google Shape;207;p17"/>
          <p:cNvSpPr txBox="1"/>
          <p:nvPr>
            <p:ph type="ctrTitle"/>
          </p:nvPr>
        </p:nvSpPr>
        <p:spPr>
          <a:xfrm>
            <a:off x="8149700" y="2199950"/>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08" name="Google Shape;208;p17"/>
          <p:cNvSpPr txBox="1"/>
          <p:nvPr>
            <p:ph type="ctrTitle"/>
          </p:nvPr>
        </p:nvSpPr>
        <p:spPr>
          <a:xfrm>
            <a:off x="8247725" y="255187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09" name="Google Shape;209;p17"/>
          <p:cNvSpPr/>
          <p:nvPr/>
        </p:nvSpPr>
        <p:spPr>
          <a:xfrm>
            <a:off x="3257700" y="2067825"/>
            <a:ext cx="625200" cy="57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17"/>
          <p:cNvSpPr txBox="1"/>
          <p:nvPr>
            <p:ph type="ctrTitle"/>
          </p:nvPr>
        </p:nvSpPr>
        <p:spPr>
          <a:xfrm>
            <a:off x="3306350" y="2126975"/>
            <a:ext cx="442200" cy="502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2500">
                <a:latin typeface="Montserrat"/>
                <a:ea typeface="Montserrat"/>
                <a:cs typeface="Montserrat"/>
                <a:sym typeface="Montserrat"/>
              </a:rPr>
              <a:t>4</a:t>
            </a:r>
            <a:endParaRPr sz="2500">
              <a:latin typeface="Montserrat"/>
              <a:ea typeface="Montserrat"/>
              <a:cs typeface="Montserrat"/>
              <a:sym typeface="Montserrat"/>
            </a:endParaRPr>
          </a:p>
        </p:txBody>
      </p:sp>
      <p:sp>
        <p:nvSpPr>
          <p:cNvPr id="211" name="Google Shape;211;p17"/>
          <p:cNvSpPr/>
          <p:nvPr/>
        </p:nvSpPr>
        <p:spPr>
          <a:xfrm rot="3387075">
            <a:off x="3277247" y="1170952"/>
            <a:ext cx="236137" cy="185714"/>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12" name="Google Shape;212;p17"/>
          <p:cNvSpPr/>
          <p:nvPr/>
        </p:nvSpPr>
        <p:spPr>
          <a:xfrm rot="4274559">
            <a:off x="6118348" y="968542"/>
            <a:ext cx="236036" cy="185660"/>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13" name="Google Shape;213;p17"/>
          <p:cNvSpPr/>
          <p:nvPr/>
        </p:nvSpPr>
        <p:spPr>
          <a:xfrm rot="-7111054">
            <a:off x="5849488" y="1743681"/>
            <a:ext cx="236266" cy="185652"/>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14" name="Google Shape;214;p17"/>
          <p:cNvSpPr/>
          <p:nvPr/>
        </p:nvSpPr>
        <p:spPr>
          <a:xfrm rot="5391264">
            <a:off x="6522262" y="2337411"/>
            <a:ext cx="236101" cy="186000"/>
          </a:xfrm>
          <a:prstGeom prst="triangle">
            <a:avLst>
              <a:gd fmla="val 50000" name="adj"/>
            </a:avLst>
          </a:prstGeom>
          <a:solidFill>
            <a:srgbClr val="A0FCA0"/>
          </a:solidFill>
          <a:ln cap="flat" cmpd="sng" w="9525">
            <a:solidFill>
              <a:srgbClr val="A0FC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15" name="Google Shape;215;p17"/>
          <p:cNvSpPr txBox="1"/>
          <p:nvPr>
            <p:ph type="ctrTitle"/>
          </p:nvPr>
        </p:nvSpPr>
        <p:spPr>
          <a:xfrm>
            <a:off x="727300" y="2845300"/>
            <a:ext cx="5819700" cy="180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800">
                <a:latin typeface="Montserrat"/>
                <a:ea typeface="Montserrat"/>
                <a:cs typeface="Montserrat"/>
                <a:sym typeface="Montserrat"/>
              </a:rPr>
              <a:t>Про </a:t>
            </a:r>
            <a:endParaRPr sz="2800">
              <a:latin typeface="Montserrat"/>
              <a:ea typeface="Montserrat"/>
              <a:cs typeface="Montserrat"/>
              <a:sym typeface="Montserrat"/>
            </a:endParaRPr>
          </a:p>
          <a:p>
            <a:pPr indent="0" lvl="0" marL="0" rtl="0" algn="l">
              <a:spcBef>
                <a:spcPts val="0"/>
              </a:spcBef>
              <a:spcAft>
                <a:spcPts val="0"/>
              </a:spcAft>
              <a:buNone/>
            </a:pPr>
            <a:r>
              <a:rPr lang="ru" sz="2800">
                <a:latin typeface="Montserrat"/>
                <a:ea typeface="Montserrat"/>
                <a:cs typeface="Montserrat"/>
                <a:sym typeface="Montserrat"/>
              </a:rPr>
              <a:t>гиперчувствительность I типа</a:t>
            </a:r>
            <a:endParaRPr sz="2800">
              <a:latin typeface="Montserrat"/>
              <a:ea typeface="Montserrat"/>
              <a:cs typeface="Montserrat"/>
              <a:sym typeface="Montserrat"/>
            </a:endParaRPr>
          </a:p>
          <a:p>
            <a:pPr indent="0" lvl="0" marL="0" rtl="0" algn="l">
              <a:spcBef>
                <a:spcPts val="0"/>
              </a:spcBef>
              <a:spcAft>
                <a:spcPts val="0"/>
              </a:spcAft>
              <a:buNone/>
            </a:pPr>
            <a:r>
              <a:t/>
            </a:r>
            <a:endParaRPr sz="2800">
              <a:latin typeface="Montserrat"/>
              <a:ea typeface="Montserrat"/>
              <a:cs typeface="Montserrat"/>
              <a:sym typeface="Montserrat"/>
            </a:endParaRPr>
          </a:p>
          <a:p>
            <a:pPr indent="0" lvl="0" marL="0" rtl="0" algn="l">
              <a:spcBef>
                <a:spcPts val="0"/>
              </a:spcBef>
              <a:spcAft>
                <a:spcPts val="0"/>
              </a:spcAft>
              <a:buNone/>
            </a:pPr>
            <a:r>
              <a:rPr lang="ru" sz="2800">
                <a:latin typeface="Montserrat"/>
                <a:ea typeface="Montserrat"/>
                <a:cs typeface="Montserrat"/>
                <a:sym typeface="Montserrat"/>
              </a:rPr>
              <a:t>ее три стадии</a:t>
            </a:r>
            <a:endParaRPr sz="28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53"/>
          <p:cNvPicPr preferRelativeResize="0"/>
          <p:nvPr/>
        </p:nvPicPr>
        <p:blipFill>
          <a:blip r:embed="rId3">
            <a:alphaModFix/>
          </a:blip>
          <a:stretch>
            <a:fillRect/>
          </a:stretch>
        </p:blipFill>
        <p:spPr>
          <a:xfrm rot="3392625">
            <a:off x="5599350" y="701395"/>
            <a:ext cx="2168199" cy="1684549"/>
          </a:xfrm>
          <a:prstGeom prst="rect">
            <a:avLst/>
          </a:prstGeom>
          <a:noFill/>
          <a:ln>
            <a:noFill/>
          </a:ln>
        </p:spPr>
      </p:pic>
      <p:sp>
        <p:nvSpPr>
          <p:cNvPr id="696" name="Google Shape;696;p53"/>
          <p:cNvSpPr/>
          <p:nvPr/>
        </p:nvSpPr>
        <p:spPr>
          <a:xfrm rot="-5400000">
            <a:off x="2656166" y="1064327"/>
            <a:ext cx="4348620" cy="2587626"/>
          </a:xfrm>
          <a:prstGeom prst="flowChartTerminator">
            <a:avLst/>
          </a:prstGeom>
          <a:solidFill>
            <a:srgbClr val="BBFFB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p>
        </p:txBody>
      </p:sp>
      <p:sp>
        <p:nvSpPr>
          <p:cNvPr id="697" name="Google Shape;697;p53"/>
          <p:cNvSpPr txBox="1"/>
          <p:nvPr/>
        </p:nvSpPr>
        <p:spPr>
          <a:xfrm>
            <a:off x="117750" y="-6550"/>
            <a:ext cx="3110100" cy="131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a:t>
            </a:r>
            <a:endParaRPr sz="2700">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 это </a:t>
            </a:r>
            <a:endParaRPr>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наслаиваются несколько других негативных факторов</a:t>
            </a:r>
            <a:endParaRPr>
              <a:solidFill>
                <a:srgbClr val="999999"/>
              </a:solidFill>
              <a:latin typeface="Montserrat"/>
              <a:ea typeface="Montserrat"/>
              <a:cs typeface="Montserrat"/>
              <a:sym typeface="Montserrat"/>
            </a:endParaRPr>
          </a:p>
        </p:txBody>
      </p:sp>
      <p:sp>
        <p:nvSpPr>
          <p:cNvPr id="698" name="Google Shape;698;p53"/>
          <p:cNvSpPr/>
          <p:nvPr/>
        </p:nvSpPr>
        <p:spPr>
          <a:xfrm flipH="1">
            <a:off x="-102890" y="2437950"/>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53"/>
          <p:cNvSpPr/>
          <p:nvPr/>
        </p:nvSpPr>
        <p:spPr>
          <a:xfrm flipH="1">
            <a:off x="-2842" y="253949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53"/>
          <p:cNvSpPr txBox="1"/>
          <p:nvPr/>
        </p:nvSpPr>
        <p:spPr>
          <a:xfrm flipH="1">
            <a:off x="6911725" y="3500"/>
            <a:ext cx="2211000" cy="78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sz="1100">
                <a:solidFill>
                  <a:srgbClr val="2E2A25"/>
                </a:solidFill>
                <a:latin typeface="Montserrat"/>
                <a:ea typeface="Montserrat"/>
                <a:cs typeface="Montserrat"/>
                <a:sym typeface="Montserrat"/>
              </a:rPr>
              <a:t>“обеднение” микробиома;</a:t>
            </a:r>
            <a:endParaRPr sz="1100">
              <a:solidFill>
                <a:srgbClr val="2E2A25"/>
              </a:solidFill>
              <a:latin typeface="Montserrat"/>
              <a:ea typeface="Montserrat"/>
              <a:cs typeface="Montserrat"/>
              <a:sym typeface="Montserrat"/>
            </a:endParaRPr>
          </a:p>
          <a:p>
            <a:pPr indent="0" lvl="0" marL="0" rtl="0" algn="r">
              <a:spcBef>
                <a:spcPts val="0"/>
              </a:spcBef>
              <a:spcAft>
                <a:spcPts val="0"/>
              </a:spcAft>
              <a:buNone/>
            </a:pPr>
            <a:r>
              <a:rPr lang="ru" sz="1100">
                <a:solidFill>
                  <a:srgbClr val="2E2A25"/>
                </a:solidFill>
                <a:latin typeface="Montserrat"/>
                <a:ea typeface="Montserrat"/>
                <a:cs typeface="Montserrat"/>
                <a:sym typeface="Montserrat"/>
              </a:rPr>
              <a:t>напр. на коже стало мало </a:t>
            </a:r>
            <a:r>
              <a:rPr i="1" lang="ru" sz="1100">
                <a:solidFill>
                  <a:srgbClr val="2E2A25"/>
                </a:solidFill>
                <a:latin typeface="Montserrat"/>
                <a:ea typeface="Montserrat"/>
                <a:cs typeface="Montserrat"/>
                <a:sym typeface="Montserrat"/>
              </a:rPr>
              <a:t>S.</a:t>
            </a:r>
            <a:r>
              <a:rPr i="1" lang="ru" sz="1100">
                <a:solidFill>
                  <a:srgbClr val="555555"/>
                </a:solidFill>
                <a:highlight>
                  <a:srgbClr val="FFFFFF"/>
                </a:highlight>
                <a:latin typeface="Montserrat"/>
                <a:ea typeface="Montserrat"/>
                <a:cs typeface="Montserrat"/>
                <a:sym typeface="Montserrat"/>
              </a:rPr>
              <a:t>epidermidis </a:t>
            </a:r>
            <a:r>
              <a:rPr lang="ru" sz="1100">
                <a:solidFill>
                  <a:srgbClr val="555555"/>
                </a:solidFill>
                <a:highlight>
                  <a:srgbClr val="FFFFFF"/>
                </a:highlight>
                <a:latin typeface="Montserrat"/>
                <a:ea typeface="Montserrat"/>
                <a:cs typeface="Montserrat"/>
                <a:sym typeface="Montserrat"/>
              </a:rPr>
              <a:t>(хороший)</a:t>
            </a:r>
            <a:r>
              <a:rPr i="1" lang="ru" sz="1100">
                <a:solidFill>
                  <a:srgbClr val="555555"/>
                </a:solidFill>
                <a:highlight>
                  <a:srgbClr val="FFFFFF"/>
                </a:highlight>
                <a:latin typeface="Montserrat"/>
                <a:ea typeface="Montserrat"/>
                <a:cs typeface="Montserrat"/>
                <a:sym typeface="Montserrat"/>
              </a:rPr>
              <a:t>,</a:t>
            </a:r>
            <a:r>
              <a:rPr lang="ru" sz="1100">
                <a:solidFill>
                  <a:srgbClr val="555555"/>
                </a:solidFill>
                <a:highlight>
                  <a:srgbClr val="FFFFFF"/>
                </a:highlight>
                <a:latin typeface="Montserrat"/>
                <a:ea typeface="Montserrat"/>
                <a:cs typeface="Montserrat"/>
                <a:sym typeface="Montserrat"/>
              </a:rPr>
              <a:t> </a:t>
            </a:r>
            <a:endParaRPr sz="1100">
              <a:solidFill>
                <a:srgbClr val="555555"/>
              </a:solidFill>
              <a:highlight>
                <a:srgbClr val="FFFFFF"/>
              </a:highlight>
              <a:latin typeface="Montserrat"/>
              <a:ea typeface="Montserrat"/>
              <a:cs typeface="Montserrat"/>
              <a:sym typeface="Montserrat"/>
            </a:endParaRPr>
          </a:p>
          <a:p>
            <a:pPr indent="0" lvl="0" marL="0" rtl="0" algn="r">
              <a:spcBef>
                <a:spcPts val="0"/>
              </a:spcBef>
              <a:spcAft>
                <a:spcPts val="0"/>
              </a:spcAft>
              <a:buNone/>
            </a:pPr>
            <a:r>
              <a:rPr lang="ru" sz="1100">
                <a:solidFill>
                  <a:srgbClr val="2E2A25"/>
                </a:solidFill>
                <a:latin typeface="Montserrat"/>
                <a:ea typeface="Montserrat"/>
                <a:cs typeface="Montserrat"/>
                <a:sym typeface="Montserrat"/>
              </a:rPr>
              <a:t>много </a:t>
            </a:r>
            <a:r>
              <a:rPr b="1" i="1" lang="ru" sz="1100">
                <a:solidFill>
                  <a:srgbClr val="EA9999"/>
                </a:solidFill>
                <a:latin typeface="Montserrat"/>
                <a:ea typeface="Montserrat"/>
                <a:cs typeface="Montserrat"/>
                <a:sym typeface="Montserrat"/>
              </a:rPr>
              <a:t>S.aureus</a:t>
            </a:r>
            <a:r>
              <a:rPr b="1" lang="ru" sz="1100">
                <a:solidFill>
                  <a:srgbClr val="EA9999"/>
                </a:solidFill>
                <a:latin typeface="Montserrat"/>
                <a:ea typeface="Montserrat"/>
                <a:cs typeface="Montserrat"/>
                <a:sym typeface="Montserrat"/>
              </a:rPr>
              <a:t> (плохой)</a:t>
            </a:r>
            <a:endParaRPr b="1" sz="1100">
              <a:solidFill>
                <a:srgbClr val="EA9999"/>
              </a:solidFill>
              <a:latin typeface="Montserrat"/>
              <a:ea typeface="Montserrat"/>
              <a:cs typeface="Montserrat"/>
              <a:sym typeface="Montserrat"/>
            </a:endParaRPr>
          </a:p>
        </p:txBody>
      </p:sp>
      <p:sp>
        <p:nvSpPr>
          <p:cNvPr id="701" name="Google Shape;701;p53"/>
          <p:cNvSpPr/>
          <p:nvPr/>
        </p:nvSpPr>
        <p:spPr>
          <a:xfrm rot="-5400000">
            <a:off x="3922529" y="1938573"/>
            <a:ext cx="1739448" cy="839106"/>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2800"/>
              <a:t>А</a:t>
            </a:r>
            <a:r>
              <a:rPr lang="ru" sz="2800">
                <a:solidFill>
                  <a:schemeClr val="dk1"/>
                </a:solidFill>
              </a:rPr>
              <a:t>топ</a:t>
            </a:r>
            <a:r>
              <a:rPr lang="ru" sz="2800"/>
              <a:t>ия</a:t>
            </a:r>
            <a:endParaRPr sz="2800"/>
          </a:p>
        </p:txBody>
      </p:sp>
      <p:cxnSp>
        <p:nvCxnSpPr>
          <p:cNvPr id="702" name="Google Shape;702;p53"/>
          <p:cNvCxnSpPr/>
          <p:nvPr/>
        </p:nvCxnSpPr>
        <p:spPr>
          <a:xfrm flipH="1" rot="10800000">
            <a:off x="5182463" y="598375"/>
            <a:ext cx="998400" cy="1032900"/>
          </a:xfrm>
          <a:prstGeom prst="straightConnector1">
            <a:avLst/>
          </a:prstGeom>
          <a:noFill/>
          <a:ln cap="flat" cmpd="sng" w="76200">
            <a:solidFill>
              <a:schemeClr val="lt1"/>
            </a:solidFill>
            <a:prstDash val="solid"/>
            <a:round/>
            <a:headEnd len="med" w="med" type="none"/>
            <a:tailEnd len="med" w="med" type="none"/>
          </a:ln>
        </p:spPr>
      </p:cxnSp>
      <p:cxnSp>
        <p:nvCxnSpPr>
          <p:cNvPr id="703" name="Google Shape;703;p53"/>
          <p:cNvCxnSpPr/>
          <p:nvPr/>
        </p:nvCxnSpPr>
        <p:spPr>
          <a:xfrm>
            <a:off x="5141150" y="3137475"/>
            <a:ext cx="932700" cy="1183500"/>
          </a:xfrm>
          <a:prstGeom prst="straightConnector1">
            <a:avLst/>
          </a:prstGeom>
          <a:noFill/>
          <a:ln cap="flat" cmpd="sng" w="76200">
            <a:solidFill>
              <a:schemeClr val="lt1"/>
            </a:solidFill>
            <a:prstDash val="solid"/>
            <a:round/>
            <a:headEnd len="med" w="med" type="none"/>
            <a:tailEnd len="med" w="med" type="none"/>
          </a:ln>
        </p:spPr>
      </p:cxnSp>
      <p:cxnSp>
        <p:nvCxnSpPr>
          <p:cNvPr id="704" name="Google Shape;704;p53"/>
          <p:cNvCxnSpPr/>
          <p:nvPr/>
        </p:nvCxnSpPr>
        <p:spPr>
          <a:xfrm flipH="1" rot="10800000">
            <a:off x="3440000" y="3162175"/>
            <a:ext cx="1037100" cy="1523700"/>
          </a:xfrm>
          <a:prstGeom prst="straightConnector1">
            <a:avLst/>
          </a:prstGeom>
          <a:noFill/>
          <a:ln cap="flat" cmpd="sng" w="76200">
            <a:solidFill>
              <a:schemeClr val="lt1"/>
            </a:solidFill>
            <a:prstDash val="solid"/>
            <a:round/>
            <a:headEnd len="med" w="med" type="none"/>
            <a:tailEnd len="med" w="med" type="none"/>
          </a:ln>
        </p:spPr>
      </p:cxnSp>
      <p:cxnSp>
        <p:nvCxnSpPr>
          <p:cNvPr id="705" name="Google Shape;705;p53"/>
          <p:cNvCxnSpPr/>
          <p:nvPr/>
        </p:nvCxnSpPr>
        <p:spPr>
          <a:xfrm>
            <a:off x="3765450" y="268600"/>
            <a:ext cx="734400" cy="1283400"/>
          </a:xfrm>
          <a:prstGeom prst="straightConnector1">
            <a:avLst/>
          </a:prstGeom>
          <a:noFill/>
          <a:ln cap="flat" cmpd="sng" w="76200">
            <a:solidFill>
              <a:schemeClr val="lt1"/>
            </a:solidFill>
            <a:prstDash val="solid"/>
            <a:round/>
            <a:headEnd len="med" w="med" type="none"/>
            <a:tailEnd len="med" w="med" type="none"/>
          </a:ln>
        </p:spPr>
      </p:cxnSp>
      <p:sp>
        <p:nvSpPr>
          <p:cNvPr id="706" name="Google Shape;706;p53"/>
          <p:cNvSpPr txBox="1"/>
          <p:nvPr/>
        </p:nvSpPr>
        <p:spPr>
          <a:xfrm>
            <a:off x="4192613" y="268600"/>
            <a:ext cx="1390800" cy="11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solidFill>
                  <a:schemeClr val="dk1"/>
                </a:solidFill>
                <a:latin typeface="Montserrat"/>
                <a:ea typeface="Montserrat"/>
                <a:cs typeface="Montserrat"/>
                <a:sym typeface="Montserrat"/>
              </a:rPr>
              <a:t>генные нарушения иммунитета (ИЛ-13, TSLP, STAT, TLR2 и др.)</a:t>
            </a:r>
            <a:endParaRPr sz="1200">
              <a:solidFill>
                <a:schemeClr val="dk1"/>
              </a:solidFill>
              <a:latin typeface="Montserrat"/>
              <a:ea typeface="Montserrat"/>
              <a:cs typeface="Montserrat"/>
              <a:sym typeface="Montserrat"/>
            </a:endParaRPr>
          </a:p>
        </p:txBody>
      </p:sp>
      <p:sp>
        <p:nvSpPr>
          <p:cNvPr id="707" name="Google Shape;707;p53"/>
          <p:cNvSpPr/>
          <p:nvPr/>
        </p:nvSpPr>
        <p:spPr>
          <a:xfrm flipH="1">
            <a:off x="-102890" y="2821794"/>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p53"/>
          <p:cNvSpPr/>
          <p:nvPr/>
        </p:nvSpPr>
        <p:spPr>
          <a:xfrm flipH="1">
            <a:off x="-2842" y="292333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53"/>
          <p:cNvSpPr/>
          <p:nvPr/>
        </p:nvSpPr>
        <p:spPr>
          <a:xfrm flipH="1">
            <a:off x="-102890" y="320216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p53"/>
          <p:cNvSpPr/>
          <p:nvPr/>
        </p:nvSpPr>
        <p:spPr>
          <a:xfrm flipH="1">
            <a:off x="-2842" y="330370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53"/>
          <p:cNvSpPr/>
          <p:nvPr/>
        </p:nvSpPr>
        <p:spPr>
          <a:xfrm flipH="1">
            <a:off x="-102890" y="358253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2" name="Google Shape;712;p53"/>
          <p:cNvSpPr/>
          <p:nvPr/>
        </p:nvSpPr>
        <p:spPr>
          <a:xfrm flipH="1">
            <a:off x="-2842" y="3684073"/>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53"/>
          <p:cNvSpPr/>
          <p:nvPr/>
        </p:nvSpPr>
        <p:spPr>
          <a:xfrm flipH="1">
            <a:off x="-102890" y="396290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53"/>
          <p:cNvSpPr/>
          <p:nvPr/>
        </p:nvSpPr>
        <p:spPr>
          <a:xfrm flipH="1">
            <a:off x="-2842" y="4064443"/>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53"/>
          <p:cNvSpPr/>
          <p:nvPr/>
        </p:nvSpPr>
        <p:spPr>
          <a:xfrm flipH="1">
            <a:off x="217827" y="2631111"/>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p53"/>
          <p:cNvSpPr/>
          <p:nvPr/>
        </p:nvSpPr>
        <p:spPr>
          <a:xfrm flipH="1">
            <a:off x="317875" y="273265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53"/>
          <p:cNvSpPr/>
          <p:nvPr/>
        </p:nvSpPr>
        <p:spPr>
          <a:xfrm flipH="1">
            <a:off x="217827" y="3014955"/>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53"/>
          <p:cNvSpPr/>
          <p:nvPr/>
        </p:nvSpPr>
        <p:spPr>
          <a:xfrm flipH="1">
            <a:off x="317875" y="3116495"/>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53"/>
          <p:cNvSpPr/>
          <p:nvPr/>
        </p:nvSpPr>
        <p:spPr>
          <a:xfrm flipH="1">
            <a:off x="217827" y="3395324"/>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53"/>
          <p:cNvSpPr/>
          <p:nvPr/>
        </p:nvSpPr>
        <p:spPr>
          <a:xfrm flipH="1">
            <a:off x="317875" y="349686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53"/>
          <p:cNvSpPr/>
          <p:nvPr/>
        </p:nvSpPr>
        <p:spPr>
          <a:xfrm flipH="1">
            <a:off x="217827" y="3775694"/>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2" name="Google Shape;722;p53"/>
          <p:cNvSpPr/>
          <p:nvPr/>
        </p:nvSpPr>
        <p:spPr>
          <a:xfrm flipH="1">
            <a:off x="317875" y="387723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53"/>
          <p:cNvSpPr/>
          <p:nvPr/>
        </p:nvSpPr>
        <p:spPr>
          <a:xfrm flipH="1">
            <a:off x="217827" y="415606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4" name="Google Shape;724;p53"/>
          <p:cNvSpPr/>
          <p:nvPr/>
        </p:nvSpPr>
        <p:spPr>
          <a:xfrm flipH="1">
            <a:off x="317875" y="425760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5" name="Google Shape;725;p53"/>
          <p:cNvSpPr/>
          <p:nvPr/>
        </p:nvSpPr>
        <p:spPr>
          <a:xfrm flipH="1">
            <a:off x="538544" y="2439687"/>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6" name="Google Shape;726;p53"/>
          <p:cNvSpPr/>
          <p:nvPr/>
        </p:nvSpPr>
        <p:spPr>
          <a:xfrm flipH="1">
            <a:off x="638592" y="2541227"/>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53"/>
          <p:cNvSpPr/>
          <p:nvPr/>
        </p:nvSpPr>
        <p:spPr>
          <a:xfrm flipH="1">
            <a:off x="538544" y="2823531"/>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8" name="Google Shape;728;p53"/>
          <p:cNvSpPr/>
          <p:nvPr/>
        </p:nvSpPr>
        <p:spPr>
          <a:xfrm flipH="1">
            <a:off x="638592" y="292507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53"/>
          <p:cNvSpPr/>
          <p:nvPr/>
        </p:nvSpPr>
        <p:spPr>
          <a:xfrm flipH="1">
            <a:off x="538544" y="3203900"/>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53"/>
          <p:cNvSpPr/>
          <p:nvPr/>
        </p:nvSpPr>
        <p:spPr>
          <a:xfrm flipH="1">
            <a:off x="638592" y="330544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53"/>
          <p:cNvSpPr/>
          <p:nvPr/>
        </p:nvSpPr>
        <p:spPr>
          <a:xfrm flipH="1">
            <a:off x="538544" y="3584270"/>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53"/>
          <p:cNvSpPr/>
          <p:nvPr/>
        </p:nvSpPr>
        <p:spPr>
          <a:xfrm flipH="1">
            <a:off x="638592" y="368581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53"/>
          <p:cNvSpPr/>
          <p:nvPr/>
        </p:nvSpPr>
        <p:spPr>
          <a:xfrm flipH="1">
            <a:off x="538544" y="3964640"/>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4" name="Google Shape;734;p53"/>
          <p:cNvSpPr/>
          <p:nvPr/>
        </p:nvSpPr>
        <p:spPr>
          <a:xfrm flipH="1">
            <a:off x="638592" y="406618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53"/>
          <p:cNvSpPr/>
          <p:nvPr/>
        </p:nvSpPr>
        <p:spPr>
          <a:xfrm flipH="1">
            <a:off x="217819" y="2247262"/>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53"/>
          <p:cNvSpPr/>
          <p:nvPr/>
        </p:nvSpPr>
        <p:spPr>
          <a:xfrm flipH="1">
            <a:off x="317867" y="2348802"/>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53"/>
          <p:cNvSpPr/>
          <p:nvPr/>
        </p:nvSpPr>
        <p:spPr>
          <a:xfrm rot="7078425">
            <a:off x="579310" y="2337292"/>
            <a:ext cx="790774" cy="789539"/>
          </a:xfrm>
          <a:prstGeom prst="lightningBolt">
            <a:avLst/>
          </a:prstGeom>
          <a:solidFill>
            <a:schemeClr val="lt1"/>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53"/>
          <p:cNvSpPr txBox="1"/>
          <p:nvPr/>
        </p:nvSpPr>
        <p:spPr>
          <a:xfrm rot="-5400000">
            <a:off x="2721338" y="1914975"/>
            <a:ext cx="2411700" cy="7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solidFill>
                  <a:srgbClr val="C27BA0"/>
                </a:solidFill>
                <a:latin typeface="Montserrat"/>
                <a:ea typeface="Montserrat"/>
                <a:cs typeface="Montserrat"/>
                <a:sym typeface="Montserrat"/>
              </a:rPr>
              <a:t>проблемы с барьерами</a:t>
            </a:r>
            <a:endParaRPr sz="2100">
              <a:solidFill>
                <a:srgbClr val="C27BA0"/>
              </a:solidFill>
              <a:latin typeface="Montserrat"/>
              <a:ea typeface="Montserrat"/>
              <a:cs typeface="Montserrat"/>
              <a:sym typeface="Montserrat"/>
            </a:endParaRPr>
          </a:p>
        </p:txBody>
      </p:sp>
      <p:sp>
        <p:nvSpPr>
          <p:cNvPr id="739" name="Google Shape;739;p53"/>
          <p:cNvSpPr txBox="1"/>
          <p:nvPr/>
        </p:nvSpPr>
        <p:spPr>
          <a:xfrm>
            <a:off x="1338464" y="2175150"/>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100">
                <a:solidFill>
                  <a:schemeClr val="dk1"/>
                </a:solidFill>
                <a:latin typeface="Montserrat"/>
                <a:ea typeface="Montserrat"/>
                <a:cs typeface="Montserrat"/>
                <a:sym typeface="Montserrat"/>
              </a:rPr>
              <a:t>механическое (чешет),</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микробное</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пылевое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и другое повреждение</a:t>
            </a:r>
            <a:endParaRPr sz="1100">
              <a:solidFill>
                <a:schemeClr val="dk1"/>
              </a:solidFill>
              <a:latin typeface="Montserrat"/>
              <a:ea typeface="Montserrat"/>
              <a:cs typeface="Montserrat"/>
              <a:sym typeface="Montserrat"/>
            </a:endParaRPr>
          </a:p>
        </p:txBody>
      </p:sp>
      <p:sp>
        <p:nvSpPr>
          <p:cNvPr id="740" name="Google Shape;740;p53"/>
          <p:cNvSpPr txBox="1"/>
          <p:nvPr/>
        </p:nvSpPr>
        <p:spPr>
          <a:xfrm>
            <a:off x="1179977" y="314487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генный дефект структуры, напр. белка </a:t>
            </a:r>
            <a:endParaRPr sz="1100">
              <a:solidFill>
                <a:schemeClr val="dk1"/>
              </a:solidFill>
              <a:latin typeface="Montserrat"/>
              <a:ea typeface="Montserrat"/>
              <a:cs typeface="Montserrat"/>
              <a:sym typeface="Montserrat"/>
            </a:endParaRPr>
          </a:p>
        </p:txBody>
      </p:sp>
      <p:sp>
        <p:nvSpPr>
          <p:cNvPr id="741" name="Google Shape;741;p53"/>
          <p:cNvSpPr txBox="1"/>
          <p:nvPr/>
        </p:nvSpPr>
        <p:spPr>
          <a:xfrm>
            <a:off x="-2861" y="160372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ru" sz="1200">
                <a:solidFill>
                  <a:srgbClr val="C27BA0"/>
                </a:solidFill>
                <a:latin typeface="Montserrat"/>
                <a:ea typeface="Montserrat"/>
                <a:cs typeface="Montserrat"/>
                <a:sym typeface="Montserrat"/>
              </a:rPr>
              <a:t>Эпителиальные барьеры</a:t>
            </a:r>
            <a:endParaRPr b="1" sz="1200">
              <a:solidFill>
                <a:srgbClr val="C27BA0"/>
              </a:solidFill>
              <a:latin typeface="Montserrat"/>
              <a:ea typeface="Montserrat"/>
              <a:cs typeface="Montserrat"/>
              <a:sym typeface="Montserrat"/>
            </a:endParaRPr>
          </a:p>
        </p:txBody>
      </p:sp>
      <p:sp>
        <p:nvSpPr>
          <p:cNvPr id="742" name="Google Shape;742;p53"/>
          <p:cNvSpPr txBox="1"/>
          <p:nvPr/>
        </p:nvSpPr>
        <p:spPr>
          <a:xfrm>
            <a:off x="1196927" y="368407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800">
                <a:solidFill>
                  <a:srgbClr val="E06666"/>
                </a:solidFill>
                <a:latin typeface="Montserrat"/>
                <a:ea typeface="Montserrat"/>
                <a:cs typeface="Montserrat"/>
                <a:sym typeface="Montserrat"/>
              </a:rPr>
              <a:t>ФИЛАГГРИНА (ген </a:t>
            </a:r>
            <a:r>
              <a:rPr i="1" lang="ru" sz="1800">
                <a:solidFill>
                  <a:srgbClr val="E06666"/>
                </a:solidFill>
                <a:latin typeface="Montserrat"/>
                <a:ea typeface="Montserrat"/>
                <a:cs typeface="Montserrat"/>
                <a:sym typeface="Montserrat"/>
              </a:rPr>
              <a:t>FLG</a:t>
            </a:r>
            <a:r>
              <a:rPr lang="ru" sz="1800">
                <a:solidFill>
                  <a:srgbClr val="E06666"/>
                </a:solidFill>
                <a:latin typeface="Montserrat"/>
                <a:ea typeface="Montserrat"/>
                <a:cs typeface="Montserrat"/>
                <a:sym typeface="Montserrat"/>
              </a:rPr>
              <a:t>)</a:t>
            </a:r>
            <a:endParaRPr sz="1800">
              <a:solidFill>
                <a:srgbClr val="E06666"/>
              </a:solidFill>
              <a:latin typeface="Montserrat"/>
              <a:ea typeface="Montserrat"/>
              <a:cs typeface="Montserrat"/>
              <a:sym typeface="Montserrat"/>
            </a:endParaRPr>
          </a:p>
        </p:txBody>
      </p:sp>
      <p:sp>
        <p:nvSpPr>
          <p:cNvPr id="743" name="Google Shape;743;p53"/>
          <p:cNvSpPr txBox="1"/>
          <p:nvPr/>
        </p:nvSpPr>
        <p:spPr>
          <a:xfrm>
            <a:off x="1015875" y="4346775"/>
            <a:ext cx="23838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000">
                <a:solidFill>
                  <a:srgbClr val="B7B7B7"/>
                </a:solidFill>
                <a:latin typeface="Montserrat"/>
                <a:ea typeface="Montserrat"/>
                <a:cs typeface="Montserrat"/>
                <a:sym typeface="Montserrat"/>
              </a:rPr>
              <a:t>в норме увлажняет и защищает;</a:t>
            </a:r>
            <a:endParaRPr sz="1000">
              <a:solidFill>
                <a:srgbClr val="B7B7B7"/>
              </a:solidFill>
              <a:latin typeface="Montserrat"/>
              <a:ea typeface="Montserrat"/>
              <a:cs typeface="Montserrat"/>
              <a:sym typeface="Montserrat"/>
            </a:endParaRPr>
          </a:p>
          <a:p>
            <a:pPr indent="0" lvl="0" marL="0" rtl="0" algn="l">
              <a:spcBef>
                <a:spcPts val="0"/>
              </a:spcBef>
              <a:spcAft>
                <a:spcPts val="0"/>
              </a:spcAft>
              <a:buNone/>
            </a:pPr>
            <a:r>
              <a:rPr lang="ru" sz="1000">
                <a:solidFill>
                  <a:srgbClr val="B7B7B7"/>
                </a:solidFill>
                <a:latin typeface="Montserrat"/>
                <a:ea typeface="Montserrat"/>
                <a:cs typeface="Montserrat"/>
                <a:sym typeface="Montserrat"/>
              </a:rPr>
              <a:t>его дефект, возможно, главный генный фактор атопического дерматита</a:t>
            </a:r>
            <a:endParaRPr sz="1000">
              <a:solidFill>
                <a:srgbClr val="B7B7B7"/>
              </a:solidFill>
              <a:latin typeface="Montserrat"/>
              <a:ea typeface="Montserrat"/>
              <a:cs typeface="Montserrat"/>
              <a:sym typeface="Montserrat"/>
            </a:endParaRPr>
          </a:p>
        </p:txBody>
      </p:sp>
      <p:sp>
        <p:nvSpPr>
          <p:cNvPr id="744" name="Google Shape;744;p53"/>
          <p:cNvSpPr/>
          <p:nvPr/>
        </p:nvSpPr>
        <p:spPr>
          <a:xfrm>
            <a:off x="7907775" y="860300"/>
            <a:ext cx="1556400" cy="14628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45" name="Google Shape;745;p53"/>
          <p:cNvCxnSpPr/>
          <p:nvPr/>
        </p:nvCxnSpPr>
        <p:spPr>
          <a:xfrm>
            <a:off x="8241925" y="1359550"/>
            <a:ext cx="273300" cy="189000"/>
          </a:xfrm>
          <a:prstGeom prst="straightConnector1">
            <a:avLst/>
          </a:prstGeom>
          <a:noFill/>
          <a:ln cap="flat" cmpd="sng" w="152400">
            <a:solidFill>
              <a:schemeClr val="dk2"/>
            </a:solidFill>
            <a:prstDash val="solid"/>
            <a:round/>
            <a:headEnd len="med" w="med" type="none"/>
            <a:tailEnd len="med" w="med" type="none"/>
          </a:ln>
        </p:spPr>
      </p:cxnSp>
      <p:cxnSp>
        <p:nvCxnSpPr>
          <p:cNvPr id="746" name="Google Shape;746;p53"/>
          <p:cNvCxnSpPr/>
          <p:nvPr/>
        </p:nvCxnSpPr>
        <p:spPr>
          <a:xfrm flipH="1" rot="10800000">
            <a:off x="8766250" y="1301863"/>
            <a:ext cx="207600" cy="178800"/>
          </a:xfrm>
          <a:prstGeom prst="straightConnector1">
            <a:avLst/>
          </a:prstGeom>
          <a:noFill/>
          <a:ln cap="flat" cmpd="sng" w="152400">
            <a:solidFill>
              <a:schemeClr val="dk2"/>
            </a:solidFill>
            <a:prstDash val="solid"/>
            <a:round/>
            <a:headEnd len="med" w="med" type="none"/>
            <a:tailEnd len="med" w="med" type="none"/>
          </a:ln>
        </p:spPr>
      </p:cxnSp>
      <p:cxnSp>
        <p:nvCxnSpPr>
          <p:cNvPr id="747" name="Google Shape;747;p53"/>
          <p:cNvCxnSpPr/>
          <p:nvPr/>
        </p:nvCxnSpPr>
        <p:spPr>
          <a:xfrm flipH="1" rot="10800000">
            <a:off x="8515225" y="1760813"/>
            <a:ext cx="374700" cy="1500"/>
          </a:xfrm>
          <a:prstGeom prst="straightConnector1">
            <a:avLst/>
          </a:prstGeom>
          <a:noFill/>
          <a:ln cap="flat" cmpd="sng" w="76200">
            <a:solidFill>
              <a:schemeClr val="dk2"/>
            </a:solidFill>
            <a:prstDash val="solid"/>
            <a:round/>
            <a:headEnd len="med" w="med" type="none"/>
            <a:tailEnd len="med" w="med" type="none"/>
          </a:ln>
        </p:spPr>
      </p:cxnSp>
      <p:sp>
        <p:nvSpPr>
          <p:cNvPr id="748" name="Google Shape;748;p53"/>
          <p:cNvSpPr/>
          <p:nvPr/>
        </p:nvSpPr>
        <p:spPr>
          <a:xfrm>
            <a:off x="7408525" y="1296763"/>
            <a:ext cx="445325" cy="189000"/>
          </a:xfrm>
          <a:prstGeom prst="flowChartOnlineStorage">
            <a:avLst/>
          </a:prstGeom>
          <a:solidFill>
            <a:srgbClr val="99D9E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9" name="Google Shape;749;p53"/>
          <p:cNvSpPr/>
          <p:nvPr/>
        </p:nvSpPr>
        <p:spPr>
          <a:xfrm>
            <a:off x="7853850" y="1293925"/>
            <a:ext cx="192600" cy="194700"/>
          </a:xfrm>
          <a:prstGeom prst="ellipse">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0" name="Google Shape;750;p53"/>
          <p:cNvSpPr txBox="1"/>
          <p:nvPr/>
        </p:nvSpPr>
        <p:spPr>
          <a:xfrm>
            <a:off x="7335225" y="1011400"/>
            <a:ext cx="591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300">
                <a:solidFill>
                  <a:schemeClr val="dk1"/>
                </a:solidFill>
                <a:latin typeface="Montserrat"/>
                <a:ea typeface="Montserrat"/>
                <a:cs typeface="Montserrat"/>
                <a:sym typeface="Montserrat"/>
              </a:rPr>
              <a:t>TLR2</a:t>
            </a:r>
            <a:endParaRPr/>
          </a:p>
        </p:txBody>
      </p:sp>
      <p:sp>
        <p:nvSpPr>
          <p:cNvPr id="751" name="Google Shape;751;p53"/>
          <p:cNvSpPr txBox="1"/>
          <p:nvPr/>
        </p:nvSpPr>
        <p:spPr>
          <a:xfrm flipH="1">
            <a:off x="5953275" y="1771525"/>
            <a:ext cx="1988700" cy="57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ru" sz="1000">
                <a:solidFill>
                  <a:srgbClr val="999999"/>
                </a:solidFill>
                <a:latin typeface="Montserrat"/>
                <a:ea typeface="Montserrat"/>
                <a:cs typeface="Montserrat"/>
                <a:sym typeface="Montserrat"/>
              </a:rPr>
              <a:t>TLR2 - основной PAMP-распознающий рецептор для S.aureus;</a:t>
            </a:r>
            <a:endParaRPr i="1" sz="1000">
              <a:solidFill>
                <a:srgbClr val="999999"/>
              </a:solidFill>
              <a:latin typeface="Montserrat"/>
              <a:ea typeface="Montserrat"/>
              <a:cs typeface="Montserrat"/>
              <a:sym typeface="Montserrat"/>
            </a:endParaRPr>
          </a:p>
        </p:txBody>
      </p:sp>
      <p:sp>
        <p:nvSpPr>
          <p:cNvPr id="752" name="Google Shape;752;p53"/>
          <p:cNvSpPr txBox="1"/>
          <p:nvPr/>
        </p:nvSpPr>
        <p:spPr>
          <a:xfrm flipH="1">
            <a:off x="6160675" y="2335433"/>
            <a:ext cx="2587500" cy="52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ru" sz="1000">
                <a:solidFill>
                  <a:srgbClr val="999999"/>
                </a:solidFill>
                <a:latin typeface="Montserrat"/>
                <a:ea typeface="Montserrat"/>
                <a:cs typeface="Montserrat"/>
                <a:sym typeface="Montserrat"/>
              </a:rPr>
              <a:t>если TLR2 работает неправильно - тогда еще хуже</a:t>
            </a:r>
            <a:endParaRPr i="1" sz="1000">
              <a:solidFill>
                <a:srgbClr val="999999"/>
              </a:solidFill>
              <a:latin typeface="Montserrat"/>
              <a:ea typeface="Montserrat"/>
              <a:cs typeface="Montserrat"/>
              <a:sym typeface="Montserrat"/>
            </a:endParaRPr>
          </a:p>
        </p:txBody>
      </p:sp>
      <p:sp>
        <p:nvSpPr>
          <p:cNvPr id="753" name="Google Shape;753;p53"/>
          <p:cNvSpPr txBox="1"/>
          <p:nvPr/>
        </p:nvSpPr>
        <p:spPr>
          <a:xfrm rot="5400000">
            <a:off x="4590375" y="2302600"/>
            <a:ext cx="2244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solidFill>
                  <a:srgbClr val="EA9999"/>
                </a:solidFill>
                <a:latin typeface="Montserrat"/>
                <a:ea typeface="Montserrat"/>
                <a:cs typeface="Montserrat"/>
                <a:sym typeface="Montserrat"/>
              </a:rPr>
              <a:t>микробиом</a:t>
            </a:r>
            <a:endParaRPr sz="2100"/>
          </a:p>
        </p:txBody>
      </p:sp>
      <p:sp>
        <p:nvSpPr>
          <p:cNvPr id="754" name="Google Shape;754;p53"/>
          <p:cNvSpPr txBox="1"/>
          <p:nvPr/>
        </p:nvSpPr>
        <p:spPr>
          <a:xfrm flipH="1">
            <a:off x="6625700" y="948700"/>
            <a:ext cx="579300" cy="2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1700">
                <a:solidFill>
                  <a:srgbClr val="99D9EA"/>
                </a:solidFill>
                <a:latin typeface="Montserrat"/>
                <a:ea typeface="Montserrat"/>
                <a:cs typeface="Montserrat"/>
                <a:sym typeface="Montserrat"/>
              </a:rPr>
              <a:t>DC</a:t>
            </a:r>
            <a:endParaRPr b="1" i="1" sz="1700">
              <a:solidFill>
                <a:srgbClr val="99D9EA"/>
              </a:solidFill>
              <a:latin typeface="Montserrat"/>
              <a:ea typeface="Montserrat"/>
              <a:cs typeface="Montserrat"/>
              <a:sym typeface="Montserrat"/>
            </a:endParaRPr>
          </a:p>
        </p:txBody>
      </p:sp>
      <p:sp>
        <p:nvSpPr>
          <p:cNvPr id="755" name="Google Shape;755;p53"/>
          <p:cNvSpPr/>
          <p:nvPr/>
        </p:nvSpPr>
        <p:spPr>
          <a:xfrm>
            <a:off x="7080025" y="561275"/>
            <a:ext cx="95400" cy="16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54"/>
          <p:cNvPicPr preferRelativeResize="0"/>
          <p:nvPr/>
        </p:nvPicPr>
        <p:blipFill>
          <a:blip r:embed="rId3">
            <a:alphaModFix/>
          </a:blip>
          <a:stretch>
            <a:fillRect/>
          </a:stretch>
        </p:blipFill>
        <p:spPr>
          <a:xfrm rot="3392625">
            <a:off x="5599350" y="701395"/>
            <a:ext cx="2168199" cy="1684549"/>
          </a:xfrm>
          <a:prstGeom prst="rect">
            <a:avLst/>
          </a:prstGeom>
          <a:noFill/>
          <a:ln>
            <a:noFill/>
          </a:ln>
        </p:spPr>
      </p:pic>
      <p:sp>
        <p:nvSpPr>
          <p:cNvPr id="761" name="Google Shape;761;p54"/>
          <p:cNvSpPr/>
          <p:nvPr/>
        </p:nvSpPr>
        <p:spPr>
          <a:xfrm rot="-5400000">
            <a:off x="2656166" y="1064327"/>
            <a:ext cx="4348620" cy="2587626"/>
          </a:xfrm>
          <a:prstGeom prst="flowChartTerminator">
            <a:avLst/>
          </a:prstGeom>
          <a:solidFill>
            <a:srgbClr val="BBFFB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p>
        </p:txBody>
      </p:sp>
      <p:sp>
        <p:nvSpPr>
          <p:cNvPr id="762" name="Google Shape;762;p54"/>
          <p:cNvSpPr txBox="1"/>
          <p:nvPr/>
        </p:nvSpPr>
        <p:spPr>
          <a:xfrm>
            <a:off x="117750" y="-6550"/>
            <a:ext cx="3110100" cy="131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a:t>
            </a:r>
            <a:endParaRPr sz="2700">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 это </a:t>
            </a:r>
            <a:endParaRPr>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наслаиваются несколько других негативных факторов</a:t>
            </a:r>
            <a:endParaRPr>
              <a:solidFill>
                <a:srgbClr val="999999"/>
              </a:solidFill>
              <a:latin typeface="Montserrat"/>
              <a:ea typeface="Montserrat"/>
              <a:cs typeface="Montserrat"/>
              <a:sym typeface="Montserrat"/>
            </a:endParaRPr>
          </a:p>
        </p:txBody>
      </p:sp>
      <p:sp>
        <p:nvSpPr>
          <p:cNvPr id="763" name="Google Shape;763;p54"/>
          <p:cNvSpPr/>
          <p:nvPr/>
        </p:nvSpPr>
        <p:spPr>
          <a:xfrm flipH="1">
            <a:off x="-102890" y="2437950"/>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54"/>
          <p:cNvSpPr/>
          <p:nvPr/>
        </p:nvSpPr>
        <p:spPr>
          <a:xfrm flipH="1">
            <a:off x="-2842" y="253949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54"/>
          <p:cNvSpPr txBox="1"/>
          <p:nvPr/>
        </p:nvSpPr>
        <p:spPr>
          <a:xfrm flipH="1">
            <a:off x="6911725" y="3500"/>
            <a:ext cx="2211000" cy="78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sz="1100">
                <a:solidFill>
                  <a:srgbClr val="2E2A25"/>
                </a:solidFill>
                <a:latin typeface="Montserrat"/>
                <a:ea typeface="Montserrat"/>
                <a:cs typeface="Montserrat"/>
                <a:sym typeface="Montserrat"/>
              </a:rPr>
              <a:t>“обеднение” микробиома;</a:t>
            </a:r>
            <a:endParaRPr sz="1100">
              <a:solidFill>
                <a:srgbClr val="2E2A25"/>
              </a:solidFill>
              <a:latin typeface="Montserrat"/>
              <a:ea typeface="Montserrat"/>
              <a:cs typeface="Montserrat"/>
              <a:sym typeface="Montserrat"/>
            </a:endParaRPr>
          </a:p>
          <a:p>
            <a:pPr indent="0" lvl="0" marL="0" rtl="0" algn="r">
              <a:spcBef>
                <a:spcPts val="0"/>
              </a:spcBef>
              <a:spcAft>
                <a:spcPts val="0"/>
              </a:spcAft>
              <a:buNone/>
            </a:pPr>
            <a:r>
              <a:rPr lang="ru" sz="1100">
                <a:solidFill>
                  <a:srgbClr val="2E2A25"/>
                </a:solidFill>
                <a:latin typeface="Montserrat"/>
                <a:ea typeface="Montserrat"/>
                <a:cs typeface="Montserrat"/>
                <a:sym typeface="Montserrat"/>
              </a:rPr>
              <a:t>напр. на коже стало мало </a:t>
            </a:r>
            <a:r>
              <a:rPr i="1" lang="ru" sz="1100">
                <a:solidFill>
                  <a:srgbClr val="2E2A25"/>
                </a:solidFill>
                <a:latin typeface="Montserrat"/>
                <a:ea typeface="Montserrat"/>
                <a:cs typeface="Montserrat"/>
                <a:sym typeface="Montserrat"/>
              </a:rPr>
              <a:t>S.</a:t>
            </a:r>
            <a:r>
              <a:rPr i="1" lang="ru" sz="1100">
                <a:solidFill>
                  <a:srgbClr val="555555"/>
                </a:solidFill>
                <a:highlight>
                  <a:srgbClr val="FFFFFF"/>
                </a:highlight>
                <a:latin typeface="Montserrat"/>
                <a:ea typeface="Montserrat"/>
                <a:cs typeface="Montserrat"/>
                <a:sym typeface="Montserrat"/>
              </a:rPr>
              <a:t>epidermidis </a:t>
            </a:r>
            <a:r>
              <a:rPr lang="ru" sz="1100">
                <a:solidFill>
                  <a:srgbClr val="555555"/>
                </a:solidFill>
                <a:highlight>
                  <a:srgbClr val="FFFFFF"/>
                </a:highlight>
                <a:latin typeface="Montserrat"/>
                <a:ea typeface="Montserrat"/>
                <a:cs typeface="Montserrat"/>
                <a:sym typeface="Montserrat"/>
              </a:rPr>
              <a:t>(хороший)</a:t>
            </a:r>
            <a:r>
              <a:rPr i="1" lang="ru" sz="1100">
                <a:solidFill>
                  <a:srgbClr val="555555"/>
                </a:solidFill>
                <a:highlight>
                  <a:srgbClr val="FFFFFF"/>
                </a:highlight>
                <a:latin typeface="Montserrat"/>
                <a:ea typeface="Montserrat"/>
                <a:cs typeface="Montserrat"/>
                <a:sym typeface="Montserrat"/>
              </a:rPr>
              <a:t>,</a:t>
            </a:r>
            <a:r>
              <a:rPr lang="ru" sz="1100">
                <a:solidFill>
                  <a:srgbClr val="555555"/>
                </a:solidFill>
                <a:highlight>
                  <a:srgbClr val="FFFFFF"/>
                </a:highlight>
                <a:latin typeface="Montserrat"/>
                <a:ea typeface="Montserrat"/>
                <a:cs typeface="Montserrat"/>
                <a:sym typeface="Montserrat"/>
              </a:rPr>
              <a:t> </a:t>
            </a:r>
            <a:endParaRPr sz="1100">
              <a:solidFill>
                <a:srgbClr val="555555"/>
              </a:solidFill>
              <a:highlight>
                <a:srgbClr val="FFFFFF"/>
              </a:highlight>
              <a:latin typeface="Montserrat"/>
              <a:ea typeface="Montserrat"/>
              <a:cs typeface="Montserrat"/>
              <a:sym typeface="Montserrat"/>
            </a:endParaRPr>
          </a:p>
          <a:p>
            <a:pPr indent="0" lvl="0" marL="0" rtl="0" algn="r">
              <a:spcBef>
                <a:spcPts val="0"/>
              </a:spcBef>
              <a:spcAft>
                <a:spcPts val="0"/>
              </a:spcAft>
              <a:buNone/>
            </a:pPr>
            <a:r>
              <a:rPr lang="ru" sz="1100">
                <a:solidFill>
                  <a:srgbClr val="2E2A25"/>
                </a:solidFill>
                <a:latin typeface="Montserrat"/>
                <a:ea typeface="Montserrat"/>
                <a:cs typeface="Montserrat"/>
                <a:sym typeface="Montserrat"/>
              </a:rPr>
              <a:t>много </a:t>
            </a:r>
            <a:r>
              <a:rPr b="1" i="1" lang="ru" sz="1100">
                <a:solidFill>
                  <a:srgbClr val="EA9999"/>
                </a:solidFill>
                <a:latin typeface="Montserrat"/>
                <a:ea typeface="Montserrat"/>
                <a:cs typeface="Montserrat"/>
                <a:sym typeface="Montserrat"/>
              </a:rPr>
              <a:t>S.aureus</a:t>
            </a:r>
            <a:r>
              <a:rPr b="1" lang="ru" sz="1100">
                <a:solidFill>
                  <a:srgbClr val="EA9999"/>
                </a:solidFill>
                <a:latin typeface="Montserrat"/>
                <a:ea typeface="Montserrat"/>
                <a:cs typeface="Montserrat"/>
                <a:sym typeface="Montserrat"/>
              </a:rPr>
              <a:t> (плохой)</a:t>
            </a:r>
            <a:endParaRPr b="1" sz="1100">
              <a:solidFill>
                <a:srgbClr val="EA9999"/>
              </a:solidFill>
              <a:latin typeface="Montserrat"/>
              <a:ea typeface="Montserrat"/>
              <a:cs typeface="Montserrat"/>
              <a:sym typeface="Montserrat"/>
            </a:endParaRPr>
          </a:p>
        </p:txBody>
      </p:sp>
      <p:sp>
        <p:nvSpPr>
          <p:cNvPr id="766" name="Google Shape;766;p54"/>
          <p:cNvSpPr/>
          <p:nvPr/>
        </p:nvSpPr>
        <p:spPr>
          <a:xfrm rot="-5400000">
            <a:off x="3922529" y="1938573"/>
            <a:ext cx="1739448" cy="839106"/>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2800"/>
              <a:t>А</a:t>
            </a:r>
            <a:r>
              <a:rPr lang="ru" sz="2800">
                <a:solidFill>
                  <a:schemeClr val="dk1"/>
                </a:solidFill>
              </a:rPr>
              <a:t>топ</a:t>
            </a:r>
            <a:r>
              <a:rPr lang="ru" sz="2800"/>
              <a:t>ия</a:t>
            </a:r>
            <a:endParaRPr sz="2800"/>
          </a:p>
        </p:txBody>
      </p:sp>
      <p:cxnSp>
        <p:nvCxnSpPr>
          <p:cNvPr id="767" name="Google Shape;767;p54"/>
          <p:cNvCxnSpPr/>
          <p:nvPr/>
        </p:nvCxnSpPr>
        <p:spPr>
          <a:xfrm flipH="1" rot="10800000">
            <a:off x="5182463" y="598375"/>
            <a:ext cx="998400" cy="1032900"/>
          </a:xfrm>
          <a:prstGeom prst="straightConnector1">
            <a:avLst/>
          </a:prstGeom>
          <a:noFill/>
          <a:ln cap="flat" cmpd="sng" w="76200">
            <a:solidFill>
              <a:schemeClr val="lt1"/>
            </a:solidFill>
            <a:prstDash val="solid"/>
            <a:round/>
            <a:headEnd len="med" w="med" type="none"/>
            <a:tailEnd len="med" w="med" type="none"/>
          </a:ln>
        </p:spPr>
      </p:cxnSp>
      <p:cxnSp>
        <p:nvCxnSpPr>
          <p:cNvPr id="768" name="Google Shape;768;p54"/>
          <p:cNvCxnSpPr/>
          <p:nvPr/>
        </p:nvCxnSpPr>
        <p:spPr>
          <a:xfrm>
            <a:off x="5141150" y="3137475"/>
            <a:ext cx="932700" cy="1183500"/>
          </a:xfrm>
          <a:prstGeom prst="straightConnector1">
            <a:avLst/>
          </a:prstGeom>
          <a:noFill/>
          <a:ln cap="flat" cmpd="sng" w="76200">
            <a:solidFill>
              <a:schemeClr val="lt1"/>
            </a:solidFill>
            <a:prstDash val="solid"/>
            <a:round/>
            <a:headEnd len="med" w="med" type="none"/>
            <a:tailEnd len="med" w="med" type="none"/>
          </a:ln>
        </p:spPr>
      </p:cxnSp>
      <p:cxnSp>
        <p:nvCxnSpPr>
          <p:cNvPr id="769" name="Google Shape;769;p54"/>
          <p:cNvCxnSpPr/>
          <p:nvPr/>
        </p:nvCxnSpPr>
        <p:spPr>
          <a:xfrm flipH="1" rot="10800000">
            <a:off x="3440000" y="3162175"/>
            <a:ext cx="1037100" cy="1523700"/>
          </a:xfrm>
          <a:prstGeom prst="straightConnector1">
            <a:avLst/>
          </a:prstGeom>
          <a:noFill/>
          <a:ln cap="flat" cmpd="sng" w="76200">
            <a:solidFill>
              <a:schemeClr val="lt1"/>
            </a:solidFill>
            <a:prstDash val="solid"/>
            <a:round/>
            <a:headEnd len="med" w="med" type="none"/>
            <a:tailEnd len="med" w="med" type="none"/>
          </a:ln>
        </p:spPr>
      </p:cxnSp>
      <p:cxnSp>
        <p:nvCxnSpPr>
          <p:cNvPr id="770" name="Google Shape;770;p54"/>
          <p:cNvCxnSpPr/>
          <p:nvPr/>
        </p:nvCxnSpPr>
        <p:spPr>
          <a:xfrm>
            <a:off x="3765450" y="268600"/>
            <a:ext cx="734400" cy="1283400"/>
          </a:xfrm>
          <a:prstGeom prst="straightConnector1">
            <a:avLst/>
          </a:prstGeom>
          <a:noFill/>
          <a:ln cap="flat" cmpd="sng" w="76200">
            <a:solidFill>
              <a:schemeClr val="lt1"/>
            </a:solidFill>
            <a:prstDash val="solid"/>
            <a:round/>
            <a:headEnd len="med" w="med" type="none"/>
            <a:tailEnd len="med" w="med" type="none"/>
          </a:ln>
        </p:spPr>
      </p:cxnSp>
      <p:sp>
        <p:nvSpPr>
          <p:cNvPr id="771" name="Google Shape;771;p54"/>
          <p:cNvSpPr txBox="1"/>
          <p:nvPr/>
        </p:nvSpPr>
        <p:spPr>
          <a:xfrm>
            <a:off x="4192613" y="268600"/>
            <a:ext cx="1390800" cy="11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solidFill>
                  <a:schemeClr val="dk1"/>
                </a:solidFill>
                <a:latin typeface="Montserrat"/>
                <a:ea typeface="Montserrat"/>
                <a:cs typeface="Montserrat"/>
                <a:sym typeface="Montserrat"/>
              </a:rPr>
              <a:t>генные нарушения иммунитета (ИЛ-13, TSLP, STAT, TLR2 и др.)</a:t>
            </a:r>
            <a:endParaRPr sz="1200">
              <a:solidFill>
                <a:schemeClr val="dk1"/>
              </a:solidFill>
              <a:latin typeface="Montserrat"/>
              <a:ea typeface="Montserrat"/>
              <a:cs typeface="Montserrat"/>
              <a:sym typeface="Montserrat"/>
            </a:endParaRPr>
          </a:p>
        </p:txBody>
      </p:sp>
      <p:sp>
        <p:nvSpPr>
          <p:cNvPr id="772" name="Google Shape;772;p54"/>
          <p:cNvSpPr/>
          <p:nvPr/>
        </p:nvSpPr>
        <p:spPr>
          <a:xfrm flipH="1">
            <a:off x="-102890" y="2821794"/>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3" name="Google Shape;773;p54"/>
          <p:cNvSpPr/>
          <p:nvPr/>
        </p:nvSpPr>
        <p:spPr>
          <a:xfrm flipH="1">
            <a:off x="-2842" y="292333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4" name="Google Shape;774;p54"/>
          <p:cNvSpPr/>
          <p:nvPr/>
        </p:nvSpPr>
        <p:spPr>
          <a:xfrm flipH="1">
            <a:off x="-102890" y="320216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5" name="Google Shape;775;p54"/>
          <p:cNvSpPr/>
          <p:nvPr/>
        </p:nvSpPr>
        <p:spPr>
          <a:xfrm flipH="1">
            <a:off x="-2842" y="330370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6" name="Google Shape;776;p54"/>
          <p:cNvSpPr/>
          <p:nvPr/>
        </p:nvSpPr>
        <p:spPr>
          <a:xfrm flipH="1">
            <a:off x="-102890" y="358253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7" name="Google Shape;777;p54"/>
          <p:cNvSpPr/>
          <p:nvPr/>
        </p:nvSpPr>
        <p:spPr>
          <a:xfrm flipH="1">
            <a:off x="-2842" y="3684073"/>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8" name="Google Shape;778;p54"/>
          <p:cNvSpPr/>
          <p:nvPr/>
        </p:nvSpPr>
        <p:spPr>
          <a:xfrm flipH="1">
            <a:off x="-102890" y="396290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9" name="Google Shape;779;p54"/>
          <p:cNvSpPr/>
          <p:nvPr/>
        </p:nvSpPr>
        <p:spPr>
          <a:xfrm flipH="1">
            <a:off x="-2842" y="4064443"/>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0" name="Google Shape;780;p54"/>
          <p:cNvSpPr/>
          <p:nvPr/>
        </p:nvSpPr>
        <p:spPr>
          <a:xfrm flipH="1">
            <a:off x="217827" y="2631111"/>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1" name="Google Shape;781;p54"/>
          <p:cNvSpPr/>
          <p:nvPr/>
        </p:nvSpPr>
        <p:spPr>
          <a:xfrm flipH="1">
            <a:off x="317875" y="273265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2" name="Google Shape;782;p54"/>
          <p:cNvSpPr/>
          <p:nvPr/>
        </p:nvSpPr>
        <p:spPr>
          <a:xfrm flipH="1">
            <a:off x="217827" y="3014955"/>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3" name="Google Shape;783;p54"/>
          <p:cNvSpPr/>
          <p:nvPr/>
        </p:nvSpPr>
        <p:spPr>
          <a:xfrm flipH="1">
            <a:off x="317875" y="3116495"/>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54"/>
          <p:cNvSpPr/>
          <p:nvPr/>
        </p:nvSpPr>
        <p:spPr>
          <a:xfrm flipH="1">
            <a:off x="217827" y="3395324"/>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 name="Google Shape;785;p54"/>
          <p:cNvSpPr/>
          <p:nvPr/>
        </p:nvSpPr>
        <p:spPr>
          <a:xfrm flipH="1">
            <a:off x="317875" y="349686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6" name="Google Shape;786;p54"/>
          <p:cNvSpPr/>
          <p:nvPr/>
        </p:nvSpPr>
        <p:spPr>
          <a:xfrm flipH="1">
            <a:off x="217827" y="3775694"/>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7" name="Google Shape;787;p54"/>
          <p:cNvSpPr/>
          <p:nvPr/>
        </p:nvSpPr>
        <p:spPr>
          <a:xfrm flipH="1">
            <a:off x="317875" y="387723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54"/>
          <p:cNvSpPr/>
          <p:nvPr/>
        </p:nvSpPr>
        <p:spPr>
          <a:xfrm flipH="1">
            <a:off x="217827" y="415606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 name="Google Shape;789;p54"/>
          <p:cNvSpPr/>
          <p:nvPr/>
        </p:nvSpPr>
        <p:spPr>
          <a:xfrm flipH="1">
            <a:off x="317875" y="425760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p54"/>
          <p:cNvSpPr/>
          <p:nvPr/>
        </p:nvSpPr>
        <p:spPr>
          <a:xfrm flipH="1">
            <a:off x="538544" y="2439687"/>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1" name="Google Shape;791;p54"/>
          <p:cNvSpPr/>
          <p:nvPr/>
        </p:nvSpPr>
        <p:spPr>
          <a:xfrm flipH="1">
            <a:off x="638592" y="2541227"/>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2" name="Google Shape;792;p54"/>
          <p:cNvSpPr/>
          <p:nvPr/>
        </p:nvSpPr>
        <p:spPr>
          <a:xfrm flipH="1">
            <a:off x="538544" y="2823531"/>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3" name="Google Shape;793;p54"/>
          <p:cNvSpPr/>
          <p:nvPr/>
        </p:nvSpPr>
        <p:spPr>
          <a:xfrm flipH="1">
            <a:off x="638592" y="292507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4" name="Google Shape;794;p54"/>
          <p:cNvSpPr/>
          <p:nvPr/>
        </p:nvSpPr>
        <p:spPr>
          <a:xfrm flipH="1">
            <a:off x="538544" y="3203900"/>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5" name="Google Shape;795;p54"/>
          <p:cNvSpPr/>
          <p:nvPr/>
        </p:nvSpPr>
        <p:spPr>
          <a:xfrm flipH="1">
            <a:off x="638592" y="330544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p54"/>
          <p:cNvSpPr/>
          <p:nvPr/>
        </p:nvSpPr>
        <p:spPr>
          <a:xfrm flipH="1">
            <a:off x="538544" y="3584270"/>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7" name="Google Shape;797;p54"/>
          <p:cNvSpPr/>
          <p:nvPr/>
        </p:nvSpPr>
        <p:spPr>
          <a:xfrm flipH="1">
            <a:off x="638592" y="368581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8" name="Google Shape;798;p54"/>
          <p:cNvSpPr/>
          <p:nvPr/>
        </p:nvSpPr>
        <p:spPr>
          <a:xfrm flipH="1">
            <a:off x="538544" y="3964640"/>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54"/>
          <p:cNvSpPr/>
          <p:nvPr/>
        </p:nvSpPr>
        <p:spPr>
          <a:xfrm flipH="1">
            <a:off x="638592" y="406618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0" name="Google Shape;800;p54"/>
          <p:cNvSpPr/>
          <p:nvPr/>
        </p:nvSpPr>
        <p:spPr>
          <a:xfrm flipH="1">
            <a:off x="217819" y="2247262"/>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1" name="Google Shape;801;p54"/>
          <p:cNvSpPr/>
          <p:nvPr/>
        </p:nvSpPr>
        <p:spPr>
          <a:xfrm flipH="1">
            <a:off x="317867" y="2348802"/>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54"/>
          <p:cNvSpPr/>
          <p:nvPr/>
        </p:nvSpPr>
        <p:spPr>
          <a:xfrm rot="7078425">
            <a:off x="579310" y="2337292"/>
            <a:ext cx="790774" cy="789539"/>
          </a:xfrm>
          <a:prstGeom prst="lightningBolt">
            <a:avLst/>
          </a:prstGeom>
          <a:solidFill>
            <a:schemeClr val="lt1"/>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54"/>
          <p:cNvSpPr txBox="1"/>
          <p:nvPr/>
        </p:nvSpPr>
        <p:spPr>
          <a:xfrm rot="-5400000">
            <a:off x="2721338" y="1914975"/>
            <a:ext cx="2411700" cy="7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solidFill>
                  <a:srgbClr val="C27BA0"/>
                </a:solidFill>
                <a:latin typeface="Montserrat"/>
                <a:ea typeface="Montserrat"/>
                <a:cs typeface="Montserrat"/>
                <a:sym typeface="Montserrat"/>
              </a:rPr>
              <a:t>проблемы с барьерами</a:t>
            </a:r>
            <a:endParaRPr sz="2100">
              <a:solidFill>
                <a:srgbClr val="C27BA0"/>
              </a:solidFill>
              <a:latin typeface="Montserrat"/>
              <a:ea typeface="Montserrat"/>
              <a:cs typeface="Montserrat"/>
              <a:sym typeface="Montserrat"/>
            </a:endParaRPr>
          </a:p>
        </p:txBody>
      </p:sp>
      <p:sp>
        <p:nvSpPr>
          <p:cNvPr id="804" name="Google Shape;804;p54"/>
          <p:cNvSpPr txBox="1"/>
          <p:nvPr/>
        </p:nvSpPr>
        <p:spPr>
          <a:xfrm>
            <a:off x="1338464" y="2175150"/>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100">
                <a:solidFill>
                  <a:schemeClr val="dk1"/>
                </a:solidFill>
                <a:latin typeface="Montserrat"/>
                <a:ea typeface="Montserrat"/>
                <a:cs typeface="Montserrat"/>
                <a:sym typeface="Montserrat"/>
              </a:rPr>
              <a:t>механическое (чешет),</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микробное</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пылевое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и другое повреждение</a:t>
            </a:r>
            <a:endParaRPr sz="1100">
              <a:solidFill>
                <a:schemeClr val="dk1"/>
              </a:solidFill>
              <a:latin typeface="Montserrat"/>
              <a:ea typeface="Montserrat"/>
              <a:cs typeface="Montserrat"/>
              <a:sym typeface="Montserrat"/>
            </a:endParaRPr>
          </a:p>
        </p:txBody>
      </p:sp>
      <p:sp>
        <p:nvSpPr>
          <p:cNvPr id="805" name="Google Shape;805;p54"/>
          <p:cNvSpPr txBox="1"/>
          <p:nvPr/>
        </p:nvSpPr>
        <p:spPr>
          <a:xfrm>
            <a:off x="1179977" y="314487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генный дефект структуры, напр. белка </a:t>
            </a:r>
            <a:endParaRPr sz="1100">
              <a:solidFill>
                <a:schemeClr val="dk1"/>
              </a:solidFill>
              <a:latin typeface="Montserrat"/>
              <a:ea typeface="Montserrat"/>
              <a:cs typeface="Montserrat"/>
              <a:sym typeface="Montserrat"/>
            </a:endParaRPr>
          </a:p>
        </p:txBody>
      </p:sp>
      <p:sp>
        <p:nvSpPr>
          <p:cNvPr id="806" name="Google Shape;806;p54"/>
          <p:cNvSpPr txBox="1"/>
          <p:nvPr/>
        </p:nvSpPr>
        <p:spPr>
          <a:xfrm>
            <a:off x="-2861" y="160372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ru" sz="1200">
                <a:solidFill>
                  <a:srgbClr val="C27BA0"/>
                </a:solidFill>
                <a:latin typeface="Montserrat"/>
                <a:ea typeface="Montserrat"/>
                <a:cs typeface="Montserrat"/>
                <a:sym typeface="Montserrat"/>
              </a:rPr>
              <a:t>Эпителиальные барьеры</a:t>
            </a:r>
            <a:endParaRPr b="1" sz="1200">
              <a:solidFill>
                <a:srgbClr val="C27BA0"/>
              </a:solidFill>
              <a:latin typeface="Montserrat"/>
              <a:ea typeface="Montserrat"/>
              <a:cs typeface="Montserrat"/>
              <a:sym typeface="Montserrat"/>
            </a:endParaRPr>
          </a:p>
        </p:txBody>
      </p:sp>
      <p:sp>
        <p:nvSpPr>
          <p:cNvPr id="807" name="Google Shape;807;p54"/>
          <p:cNvSpPr txBox="1"/>
          <p:nvPr/>
        </p:nvSpPr>
        <p:spPr>
          <a:xfrm>
            <a:off x="1196927" y="368407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800">
                <a:solidFill>
                  <a:srgbClr val="E06666"/>
                </a:solidFill>
                <a:latin typeface="Montserrat"/>
                <a:ea typeface="Montserrat"/>
                <a:cs typeface="Montserrat"/>
                <a:sym typeface="Montserrat"/>
              </a:rPr>
              <a:t>ФИЛАГГРИНА (ген </a:t>
            </a:r>
            <a:r>
              <a:rPr i="1" lang="ru" sz="1800">
                <a:solidFill>
                  <a:srgbClr val="E06666"/>
                </a:solidFill>
                <a:latin typeface="Montserrat"/>
                <a:ea typeface="Montserrat"/>
                <a:cs typeface="Montserrat"/>
                <a:sym typeface="Montserrat"/>
              </a:rPr>
              <a:t>FLG</a:t>
            </a:r>
            <a:r>
              <a:rPr lang="ru" sz="1800">
                <a:solidFill>
                  <a:srgbClr val="E06666"/>
                </a:solidFill>
                <a:latin typeface="Montserrat"/>
                <a:ea typeface="Montserrat"/>
                <a:cs typeface="Montserrat"/>
                <a:sym typeface="Montserrat"/>
              </a:rPr>
              <a:t>)</a:t>
            </a:r>
            <a:endParaRPr sz="1800">
              <a:solidFill>
                <a:srgbClr val="E06666"/>
              </a:solidFill>
              <a:latin typeface="Montserrat"/>
              <a:ea typeface="Montserrat"/>
              <a:cs typeface="Montserrat"/>
              <a:sym typeface="Montserrat"/>
            </a:endParaRPr>
          </a:p>
        </p:txBody>
      </p:sp>
      <p:sp>
        <p:nvSpPr>
          <p:cNvPr id="808" name="Google Shape;808;p54"/>
          <p:cNvSpPr txBox="1"/>
          <p:nvPr/>
        </p:nvSpPr>
        <p:spPr>
          <a:xfrm>
            <a:off x="1015875" y="4346775"/>
            <a:ext cx="23838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000">
                <a:solidFill>
                  <a:srgbClr val="B7B7B7"/>
                </a:solidFill>
                <a:latin typeface="Montserrat"/>
                <a:ea typeface="Montserrat"/>
                <a:cs typeface="Montserrat"/>
                <a:sym typeface="Montserrat"/>
              </a:rPr>
              <a:t>в норме увлажняет и защищает;</a:t>
            </a:r>
            <a:endParaRPr sz="1000">
              <a:solidFill>
                <a:srgbClr val="B7B7B7"/>
              </a:solidFill>
              <a:latin typeface="Montserrat"/>
              <a:ea typeface="Montserrat"/>
              <a:cs typeface="Montserrat"/>
              <a:sym typeface="Montserrat"/>
            </a:endParaRPr>
          </a:p>
          <a:p>
            <a:pPr indent="0" lvl="0" marL="0" rtl="0" algn="l">
              <a:spcBef>
                <a:spcPts val="0"/>
              </a:spcBef>
              <a:spcAft>
                <a:spcPts val="0"/>
              </a:spcAft>
              <a:buNone/>
            </a:pPr>
            <a:r>
              <a:rPr lang="ru" sz="1000">
                <a:solidFill>
                  <a:srgbClr val="B7B7B7"/>
                </a:solidFill>
                <a:latin typeface="Montserrat"/>
                <a:ea typeface="Montserrat"/>
                <a:cs typeface="Montserrat"/>
                <a:sym typeface="Montserrat"/>
              </a:rPr>
              <a:t>его дефект, возможно, главный генный фактор атопического дерматита</a:t>
            </a:r>
            <a:endParaRPr sz="1000">
              <a:solidFill>
                <a:srgbClr val="B7B7B7"/>
              </a:solidFill>
              <a:latin typeface="Montserrat"/>
              <a:ea typeface="Montserrat"/>
              <a:cs typeface="Montserrat"/>
              <a:sym typeface="Montserrat"/>
            </a:endParaRPr>
          </a:p>
        </p:txBody>
      </p:sp>
      <p:sp>
        <p:nvSpPr>
          <p:cNvPr id="809" name="Google Shape;809;p54"/>
          <p:cNvSpPr/>
          <p:nvPr/>
        </p:nvSpPr>
        <p:spPr>
          <a:xfrm>
            <a:off x="7907775" y="860300"/>
            <a:ext cx="1556400" cy="14628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10" name="Google Shape;810;p54"/>
          <p:cNvCxnSpPr/>
          <p:nvPr/>
        </p:nvCxnSpPr>
        <p:spPr>
          <a:xfrm>
            <a:off x="8241925" y="1359550"/>
            <a:ext cx="273300" cy="189000"/>
          </a:xfrm>
          <a:prstGeom prst="straightConnector1">
            <a:avLst/>
          </a:prstGeom>
          <a:noFill/>
          <a:ln cap="flat" cmpd="sng" w="152400">
            <a:solidFill>
              <a:schemeClr val="dk2"/>
            </a:solidFill>
            <a:prstDash val="solid"/>
            <a:round/>
            <a:headEnd len="med" w="med" type="none"/>
            <a:tailEnd len="med" w="med" type="none"/>
          </a:ln>
        </p:spPr>
      </p:cxnSp>
      <p:cxnSp>
        <p:nvCxnSpPr>
          <p:cNvPr id="811" name="Google Shape;811;p54"/>
          <p:cNvCxnSpPr/>
          <p:nvPr/>
        </p:nvCxnSpPr>
        <p:spPr>
          <a:xfrm flipH="1" rot="10800000">
            <a:off x="8766250" y="1301863"/>
            <a:ext cx="207600" cy="178800"/>
          </a:xfrm>
          <a:prstGeom prst="straightConnector1">
            <a:avLst/>
          </a:prstGeom>
          <a:noFill/>
          <a:ln cap="flat" cmpd="sng" w="152400">
            <a:solidFill>
              <a:schemeClr val="dk2"/>
            </a:solidFill>
            <a:prstDash val="solid"/>
            <a:round/>
            <a:headEnd len="med" w="med" type="none"/>
            <a:tailEnd len="med" w="med" type="none"/>
          </a:ln>
        </p:spPr>
      </p:cxnSp>
      <p:cxnSp>
        <p:nvCxnSpPr>
          <p:cNvPr id="812" name="Google Shape;812;p54"/>
          <p:cNvCxnSpPr/>
          <p:nvPr/>
        </p:nvCxnSpPr>
        <p:spPr>
          <a:xfrm flipH="1" rot="10800000">
            <a:off x="8515225" y="1760813"/>
            <a:ext cx="374700" cy="1500"/>
          </a:xfrm>
          <a:prstGeom prst="straightConnector1">
            <a:avLst/>
          </a:prstGeom>
          <a:noFill/>
          <a:ln cap="flat" cmpd="sng" w="76200">
            <a:solidFill>
              <a:schemeClr val="dk2"/>
            </a:solidFill>
            <a:prstDash val="solid"/>
            <a:round/>
            <a:headEnd len="med" w="med" type="none"/>
            <a:tailEnd len="med" w="med" type="none"/>
          </a:ln>
        </p:spPr>
      </p:cxnSp>
      <p:sp>
        <p:nvSpPr>
          <p:cNvPr id="813" name="Google Shape;813;p54"/>
          <p:cNvSpPr/>
          <p:nvPr/>
        </p:nvSpPr>
        <p:spPr>
          <a:xfrm>
            <a:off x="7408525" y="1296763"/>
            <a:ext cx="445325" cy="189000"/>
          </a:xfrm>
          <a:prstGeom prst="flowChartOnlineStorage">
            <a:avLst/>
          </a:prstGeom>
          <a:solidFill>
            <a:srgbClr val="99D9E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4" name="Google Shape;814;p54"/>
          <p:cNvSpPr/>
          <p:nvPr/>
        </p:nvSpPr>
        <p:spPr>
          <a:xfrm>
            <a:off x="7853850" y="1293925"/>
            <a:ext cx="192600" cy="194700"/>
          </a:xfrm>
          <a:prstGeom prst="ellipse">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5" name="Google Shape;815;p54"/>
          <p:cNvSpPr txBox="1"/>
          <p:nvPr/>
        </p:nvSpPr>
        <p:spPr>
          <a:xfrm>
            <a:off x="7335225" y="1011400"/>
            <a:ext cx="591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300">
                <a:solidFill>
                  <a:schemeClr val="dk1"/>
                </a:solidFill>
                <a:latin typeface="Montserrat"/>
                <a:ea typeface="Montserrat"/>
                <a:cs typeface="Montserrat"/>
                <a:sym typeface="Montserrat"/>
              </a:rPr>
              <a:t>TLR2</a:t>
            </a:r>
            <a:endParaRPr/>
          </a:p>
        </p:txBody>
      </p:sp>
      <p:sp>
        <p:nvSpPr>
          <p:cNvPr id="816" name="Google Shape;816;p54"/>
          <p:cNvSpPr txBox="1"/>
          <p:nvPr/>
        </p:nvSpPr>
        <p:spPr>
          <a:xfrm flipH="1">
            <a:off x="5953275" y="1771525"/>
            <a:ext cx="1988700" cy="57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ru" sz="1000">
                <a:solidFill>
                  <a:srgbClr val="999999"/>
                </a:solidFill>
                <a:latin typeface="Montserrat"/>
                <a:ea typeface="Montserrat"/>
                <a:cs typeface="Montserrat"/>
                <a:sym typeface="Montserrat"/>
              </a:rPr>
              <a:t>TLR2 - основной PAMP-распознающий рецептор для S.aureus;</a:t>
            </a:r>
            <a:endParaRPr i="1" sz="1000">
              <a:solidFill>
                <a:srgbClr val="999999"/>
              </a:solidFill>
              <a:latin typeface="Montserrat"/>
              <a:ea typeface="Montserrat"/>
              <a:cs typeface="Montserrat"/>
              <a:sym typeface="Montserrat"/>
            </a:endParaRPr>
          </a:p>
        </p:txBody>
      </p:sp>
      <p:sp>
        <p:nvSpPr>
          <p:cNvPr id="817" name="Google Shape;817;p54"/>
          <p:cNvSpPr txBox="1"/>
          <p:nvPr/>
        </p:nvSpPr>
        <p:spPr>
          <a:xfrm flipH="1">
            <a:off x="4097225" y="4482525"/>
            <a:ext cx="24804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2E2A25"/>
                </a:solidFill>
                <a:latin typeface="Montserrat"/>
                <a:ea typeface="Montserrat"/>
                <a:cs typeface="Montserrat"/>
                <a:sym typeface="Montserrat"/>
              </a:rPr>
              <a:t>Очевидный фактор среды - сами аллергены, напр. пыль</a:t>
            </a:r>
            <a:endParaRPr b="1" sz="1200">
              <a:solidFill>
                <a:srgbClr val="EA9999"/>
              </a:solidFill>
              <a:latin typeface="Montserrat"/>
              <a:ea typeface="Montserrat"/>
              <a:cs typeface="Montserrat"/>
              <a:sym typeface="Montserrat"/>
            </a:endParaRPr>
          </a:p>
        </p:txBody>
      </p:sp>
      <p:sp>
        <p:nvSpPr>
          <p:cNvPr id="818" name="Google Shape;818;p54"/>
          <p:cNvSpPr txBox="1"/>
          <p:nvPr/>
        </p:nvSpPr>
        <p:spPr>
          <a:xfrm flipH="1">
            <a:off x="4097225" y="3655450"/>
            <a:ext cx="1581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900">
                <a:solidFill>
                  <a:srgbClr val="2E2A25"/>
                </a:solidFill>
                <a:latin typeface="Montserrat"/>
                <a:ea typeface="Montserrat"/>
                <a:cs typeface="Montserrat"/>
                <a:sym typeface="Montserrat"/>
              </a:rPr>
              <a:t>аллергены</a:t>
            </a:r>
            <a:endParaRPr b="1" sz="1900">
              <a:solidFill>
                <a:srgbClr val="EA9999"/>
              </a:solidFill>
              <a:latin typeface="Montserrat"/>
              <a:ea typeface="Montserrat"/>
              <a:cs typeface="Montserrat"/>
              <a:sym typeface="Montserrat"/>
            </a:endParaRPr>
          </a:p>
        </p:txBody>
      </p:sp>
      <p:sp>
        <p:nvSpPr>
          <p:cNvPr id="819" name="Google Shape;819;p54"/>
          <p:cNvSpPr txBox="1"/>
          <p:nvPr/>
        </p:nvSpPr>
        <p:spPr>
          <a:xfrm flipH="1">
            <a:off x="6160675" y="2335433"/>
            <a:ext cx="2587500" cy="52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ru" sz="1000">
                <a:solidFill>
                  <a:srgbClr val="999999"/>
                </a:solidFill>
                <a:latin typeface="Montserrat"/>
                <a:ea typeface="Montserrat"/>
                <a:cs typeface="Montserrat"/>
                <a:sym typeface="Montserrat"/>
              </a:rPr>
              <a:t>если TLR2 работает неправильно - тогда еще хуже</a:t>
            </a:r>
            <a:endParaRPr i="1" sz="1000">
              <a:solidFill>
                <a:srgbClr val="999999"/>
              </a:solidFill>
              <a:latin typeface="Montserrat"/>
              <a:ea typeface="Montserrat"/>
              <a:cs typeface="Montserrat"/>
              <a:sym typeface="Montserrat"/>
            </a:endParaRPr>
          </a:p>
        </p:txBody>
      </p:sp>
      <p:sp>
        <p:nvSpPr>
          <p:cNvPr id="820" name="Google Shape;820;p54"/>
          <p:cNvSpPr txBox="1"/>
          <p:nvPr/>
        </p:nvSpPr>
        <p:spPr>
          <a:xfrm rot="5400000">
            <a:off x="4590375" y="2302600"/>
            <a:ext cx="2244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solidFill>
                  <a:srgbClr val="EA9999"/>
                </a:solidFill>
                <a:latin typeface="Montserrat"/>
                <a:ea typeface="Montserrat"/>
                <a:cs typeface="Montserrat"/>
                <a:sym typeface="Montserrat"/>
              </a:rPr>
              <a:t>микробиом</a:t>
            </a:r>
            <a:endParaRPr sz="2100"/>
          </a:p>
        </p:txBody>
      </p:sp>
      <p:sp>
        <p:nvSpPr>
          <p:cNvPr id="821" name="Google Shape;821;p54"/>
          <p:cNvSpPr txBox="1"/>
          <p:nvPr/>
        </p:nvSpPr>
        <p:spPr>
          <a:xfrm flipH="1">
            <a:off x="6625700" y="948700"/>
            <a:ext cx="579300" cy="2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1700">
                <a:solidFill>
                  <a:srgbClr val="99D9EA"/>
                </a:solidFill>
                <a:latin typeface="Montserrat"/>
                <a:ea typeface="Montserrat"/>
                <a:cs typeface="Montserrat"/>
                <a:sym typeface="Montserrat"/>
              </a:rPr>
              <a:t>DC</a:t>
            </a:r>
            <a:endParaRPr b="1" i="1" sz="1700">
              <a:solidFill>
                <a:srgbClr val="99D9EA"/>
              </a:solidFill>
              <a:latin typeface="Montserrat"/>
              <a:ea typeface="Montserrat"/>
              <a:cs typeface="Montserrat"/>
              <a:sym typeface="Montserrat"/>
            </a:endParaRPr>
          </a:p>
        </p:txBody>
      </p:sp>
      <p:sp>
        <p:nvSpPr>
          <p:cNvPr id="822" name="Google Shape;822;p54"/>
          <p:cNvSpPr/>
          <p:nvPr/>
        </p:nvSpPr>
        <p:spPr>
          <a:xfrm>
            <a:off x="7080025" y="561275"/>
            <a:ext cx="95400" cy="16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55"/>
          <p:cNvPicPr preferRelativeResize="0"/>
          <p:nvPr/>
        </p:nvPicPr>
        <p:blipFill>
          <a:blip r:embed="rId3">
            <a:alphaModFix/>
          </a:blip>
          <a:stretch>
            <a:fillRect/>
          </a:stretch>
        </p:blipFill>
        <p:spPr>
          <a:xfrm rot="3392625">
            <a:off x="5599350" y="701395"/>
            <a:ext cx="2168199" cy="1684549"/>
          </a:xfrm>
          <a:prstGeom prst="rect">
            <a:avLst/>
          </a:prstGeom>
          <a:noFill/>
          <a:ln>
            <a:noFill/>
          </a:ln>
        </p:spPr>
      </p:pic>
      <p:sp>
        <p:nvSpPr>
          <p:cNvPr id="828" name="Google Shape;828;p55"/>
          <p:cNvSpPr/>
          <p:nvPr/>
        </p:nvSpPr>
        <p:spPr>
          <a:xfrm rot="-5400000">
            <a:off x="2656166" y="1064327"/>
            <a:ext cx="4348620" cy="2587626"/>
          </a:xfrm>
          <a:prstGeom prst="flowChartTerminator">
            <a:avLst/>
          </a:prstGeom>
          <a:solidFill>
            <a:srgbClr val="BBFFB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700"/>
          </a:p>
        </p:txBody>
      </p:sp>
      <p:sp>
        <p:nvSpPr>
          <p:cNvPr id="829" name="Google Shape;829;p55"/>
          <p:cNvSpPr txBox="1"/>
          <p:nvPr/>
        </p:nvSpPr>
        <p:spPr>
          <a:xfrm>
            <a:off x="117750" y="-6550"/>
            <a:ext cx="3110100" cy="131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a:t>
            </a:r>
            <a:endParaRPr sz="2700">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 это </a:t>
            </a:r>
            <a:endParaRPr>
              <a:solidFill>
                <a:srgbClr val="999999"/>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наслаиваются несколько других негативных факторов</a:t>
            </a:r>
            <a:endParaRPr>
              <a:solidFill>
                <a:srgbClr val="999999"/>
              </a:solidFill>
              <a:latin typeface="Montserrat"/>
              <a:ea typeface="Montserrat"/>
              <a:cs typeface="Montserrat"/>
              <a:sym typeface="Montserrat"/>
            </a:endParaRPr>
          </a:p>
        </p:txBody>
      </p:sp>
      <p:sp>
        <p:nvSpPr>
          <p:cNvPr id="830" name="Google Shape;830;p55"/>
          <p:cNvSpPr/>
          <p:nvPr/>
        </p:nvSpPr>
        <p:spPr>
          <a:xfrm flipH="1">
            <a:off x="-102890" y="2437950"/>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p55"/>
          <p:cNvSpPr/>
          <p:nvPr/>
        </p:nvSpPr>
        <p:spPr>
          <a:xfrm flipH="1">
            <a:off x="-2842" y="253949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2" name="Google Shape;832;p55"/>
          <p:cNvSpPr txBox="1"/>
          <p:nvPr/>
        </p:nvSpPr>
        <p:spPr>
          <a:xfrm flipH="1">
            <a:off x="6911725" y="3500"/>
            <a:ext cx="2211000" cy="78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sz="1100">
                <a:solidFill>
                  <a:srgbClr val="2E2A25"/>
                </a:solidFill>
                <a:latin typeface="Montserrat"/>
                <a:ea typeface="Montserrat"/>
                <a:cs typeface="Montserrat"/>
                <a:sym typeface="Montserrat"/>
              </a:rPr>
              <a:t>“обеднение” микробиома;</a:t>
            </a:r>
            <a:endParaRPr sz="1100">
              <a:solidFill>
                <a:srgbClr val="2E2A25"/>
              </a:solidFill>
              <a:latin typeface="Montserrat"/>
              <a:ea typeface="Montserrat"/>
              <a:cs typeface="Montserrat"/>
              <a:sym typeface="Montserrat"/>
            </a:endParaRPr>
          </a:p>
          <a:p>
            <a:pPr indent="0" lvl="0" marL="0" rtl="0" algn="r">
              <a:spcBef>
                <a:spcPts val="0"/>
              </a:spcBef>
              <a:spcAft>
                <a:spcPts val="0"/>
              </a:spcAft>
              <a:buNone/>
            </a:pPr>
            <a:r>
              <a:rPr lang="ru" sz="1100">
                <a:solidFill>
                  <a:srgbClr val="2E2A25"/>
                </a:solidFill>
                <a:latin typeface="Montserrat"/>
                <a:ea typeface="Montserrat"/>
                <a:cs typeface="Montserrat"/>
                <a:sym typeface="Montserrat"/>
              </a:rPr>
              <a:t>напр. на коже стало мало </a:t>
            </a:r>
            <a:r>
              <a:rPr i="1" lang="ru" sz="1100">
                <a:solidFill>
                  <a:srgbClr val="2E2A25"/>
                </a:solidFill>
                <a:latin typeface="Montserrat"/>
                <a:ea typeface="Montserrat"/>
                <a:cs typeface="Montserrat"/>
                <a:sym typeface="Montserrat"/>
              </a:rPr>
              <a:t>S.</a:t>
            </a:r>
            <a:r>
              <a:rPr i="1" lang="ru" sz="1100">
                <a:solidFill>
                  <a:srgbClr val="555555"/>
                </a:solidFill>
                <a:highlight>
                  <a:srgbClr val="FFFFFF"/>
                </a:highlight>
                <a:latin typeface="Montserrat"/>
                <a:ea typeface="Montserrat"/>
                <a:cs typeface="Montserrat"/>
                <a:sym typeface="Montserrat"/>
              </a:rPr>
              <a:t>epidermidis </a:t>
            </a:r>
            <a:r>
              <a:rPr lang="ru" sz="1100">
                <a:solidFill>
                  <a:srgbClr val="555555"/>
                </a:solidFill>
                <a:highlight>
                  <a:srgbClr val="FFFFFF"/>
                </a:highlight>
                <a:latin typeface="Montserrat"/>
                <a:ea typeface="Montserrat"/>
                <a:cs typeface="Montserrat"/>
                <a:sym typeface="Montserrat"/>
              </a:rPr>
              <a:t>(хороший)</a:t>
            </a:r>
            <a:r>
              <a:rPr i="1" lang="ru" sz="1100">
                <a:solidFill>
                  <a:srgbClr val="555555"/>
                </a:solidFill>
                <a:highlight>
                  <a:srgbClr val="FFFFFF"/>
                </a:highlight>
                <a:latin typeface="Montserrat"/>
                <a:ea typeface="Montserrat"/>
                <a:cs typeface="Montserrat"/>
                <a:sym typeface="Montserrat"/>
              </a:rPr>
              <a:t>,</a:t>
            </a:r>
            <a:r>
              <a:rPr lang="ru" sz="1100">
                <a:solidFill>
                  <a:srgbClr val="555555"/>
                </a:solidFill>
                <a:highlight>
                  <a:srgbClr val="FFFFFF"/>
                </a:highlight>
                <a:latin typeface="Montserrat"/>
                <a:ea typeface="Montserrat"/>
                <a:cs typeface="Montserrat"/>
                <a:sym typeface="Montserrat"/>
              </a:rPr>
              <a:t> </a:t>
            </a:r>
            <a:endParaRPr sz="1100">
              <a:solidFill>
                <a:srgbClr val="555555"/>
              </a:solidFill>
              <a:highlight>
                <a:srgbClr val="FFFFFF"/>
              </a:highlight>
              <a:latin typeface="Montserrat"/>
              <a:ea typeface="Montserrat"/>
              <a:cs typeface="Montserrat"/>
              <a:sym typeface="Montserrat"/>
            </a:endParaRPr>
          </a:p>
          <a:p>
            <a:pPr indent="0" lvl="0" marL="0" rtl="0" algn="r">
              <a:spcBef>
                <a:spcPts val="0"/>
              </a:spcBef>
              <a:spcAft>
                <a:spcPts val="0"/>
              </a:spcAft>
              <a:buNone/>
            </a:pPr>
            <a:r>
              <a:rPr lang="ru" sz="1100">
                <a:solidFill>
                  <a:srgbClr val="2E2A25"/>
                </a:solidFill>
                <a:latin typeface="Montserrat"/>
                <a:ea typeface="Montserrat"/>
                <a:cs typeface="Montserrat"/>
                <a:sym typeface="Montserrat"/>
              </a:rPr>
              <a:t>много </a:t>
            </a:r>
            <a:r>
              <a:rPr b="1" i="1" lang="ru" sz="1100">
                <a:solidFill>
                  <a:srgbClr val="EA9999"/>
                </a:solidFill>
                <a:latin typeface="Montserrat"/>
                <a:ea typeface="Montserrat"/>
                <a:cs typeface="Montserrat"/>
                <a:sym typeface="Montserrat"/>
              </a:rPr>
              <a:t>S.aureus</a:t>
            </a:r>
            <a:r>
              <a:rPr b="1" lang="ru" sz="1100">
                <a:solidFill>
                  <a:srgbClr val="EA9999"/>
                </a:solidFill>
                <a:latin typeface="Montserrat"/>
                <a:ea typeface="Montserrat"/>
                <a:cs typeface="Montserrat"/>
                <a:sym typeface="Montserrat"/>
              </a:rPr>
              <a:t> (плохой)</a:t>
            </a:r>
            <a:endParaRPr b="1" sz="1100">
              <a:solidFill>
                <a:srgbClr val="EA9999"/>
              </a:solidFill>
              <a:latin typeface="Montserrat"/>
              <a:ea typeface="Montserrat"/>
              <a:cs typeface="Montserrat"/>
              <a:sym typeface="Montserrat"/>
            </a:endParaRPr>
          </a:p>
        </p:txBody>
      </p:sp>
      <p:sp>
        <p:nvSpPr>
          <p:cNvPr id="833" name="Google Shape;833;p55"/>
          <p:cNvSpPr/>
          <p:nvPr/>
        </p:nvSpPr>
        <p:spPr>
          <a:xfrm rot="-5400000">
            <a:off x="3922529" y="1938573"/>
            <a:ext cx="1739448" cy="839106"/>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2800"/>
              <a:t>А</a:t>
            </a:r>
            <a:r>
              <a:rPr lang="ru" sz="2800">
                <a:solidFill>
                  <a:schemeClr val="dk1"/>
                </a:solidFill>
              </a:rPr>
              <a:t>топ</a:t>
            </a:r>
            <a:r>
              <a:rPr lang="ru" sz="2800"/>
              <a:t>ия</a:t>
            </a:r>
            <a:endParaRPr sz="2800"/>
          </a:p>
        </p:txBody>
      </p:sp>
      <p:cxnSp>
        <p:nvCxnSpPr>
          <p:cNvPr id="834" name="Google Shape;834;p55"/>
          <p:cNvCxnSpPr/>
          <p:nvPr/>
        </p:nvCxnSpPr>
        <p:spPr>
          <a:xfrm flipH="1" rot="10800000">
            <a:off x="5182463" y="598375"/>
            <a:ext cx="998400" cy="1032900"/>
          </a:xfrm>
          <a:prstGeom prst="straightConnector1">
            <a:avLst/>
          </a:prstGeom>
          <a:noFill/>
          <a:ln cap="flat" cmpd="sng" w="76200">
            <a:solidFill>
              <a:schemeClr val="lt1"/>
            </a:solidFill>
            <a:prstDash val="solid"/>
            <a:round/>
            <a:headEnd len="med" w="med" type="none"/>
            <a:tailEnd len="med" w="med" type="none"/>
          </a:ln>
        </p:spPr>
      </p:cxnSp>
      <p:cxnSp>
        <p:nvCxnSpPr>
          <p:cNvPr id="835" name="Google Shape;835;p55"/>
          <p:cNvCxnSpPr/>
          <p:nvPr/>
        </p:nvCxnSpPr>
        <p:spPr>
          <a:xfrm>
            <a:off x="5141150" y="3137475"/>
            <a:ext cx="932700" cy="1183500"/>
          </a:xfrm>
          <a:prstGeom prst="straightConnector1">
            <a:avLst/>
          </a:prstGeom>
          <a:noFill/>
          <a:ln cap="flat" cmpd="sng" w="76200">
            <a:solidFill>
              <a:schemeClr val="lt1"/>
            </a:solidFill>
            <a:prstDash val="solid"/>
            <a:round/>
            <a:headEnd len="med" w="med" type="none"/>
            <a:tailEnd len="med" w="med" type="none"/>
          </a:ln>
        </p:spPr>
      </p:cxnSp>
      <p:cxnSp>
        <p:nvCxnSpPr>
          <p:cNvPr id="836" name="Google Shape;836;p55"/>
          <p:cNvCxnSpPr/>
          <p:nvPr/>
        </p:nvCxnSpPr>
        <p:spPr>
          <a:xfrm flipH="1" rot="10800000">
            <a:off x="3440000" y="3162175"/>
            <a:ext cx="1037100" cy="1523700"/>
          </a:xfrm>
          <a:prstGeom prst="straightConnector1">
            <a:avLst/>
          </a:prstGeom>
          <a:noFill/>
          <a:ln cap="flat" cmpd="sng" w="76200">
            <a:solidFill>
              <a:schemeClr val="lt1"/>
            </a:solidFill>
            <a:prstDash val="solid"/>
            <a:round/>
            <a:headEnd len="med" w="med" type="none"/>
            <a:tailEnd len="med" w="med" type="none"/>
          </a:ln>
        </p:spPr>
      </p:cxnSp>
      <p:cxnSp>
        <p:nvCxnSpPr>
          <p:cNvPr id="837" name="Google Shape;837;p55"/>
          <p:cNvCxnSpPr/>
          <p:nvPr/>
        </p:nvCxnSpPr>
        <p:spPr>
          <a:xfrm>
            <a:off x="3765450" y="268600"/>
            <a:ext cx="734400" cy="1283400"/>
          </a:xfrm>
          <a:prstGeom prst="straightConnector1">
            <a:avLst/>
          </a:prstGeom>
          <a:noFill/>
          <a:ln cap="flat" cmpd="sng" w="76200">
            <a:solidFill>
              <a:schemeClr val="lt1"/>
            </a:solidFill>
            <a:prstDash val="solid"/>
            <a:round/>
            <a:headEnd len="med" w="med" type="none"/>
            <a:tailEnd len="med" w="med" type="none"/>
          </a:ln>
        </p:spPr>
      </p:cxnSp>
      <p:sp>
        <p:nvSpPr>
          <p:cNvPr id="838" name="Google Shape;838;p55"/>
          <p:cNvSpPr txBox="1"/>
          <p:nvPr/>
        </p:nvSpPr>
        <p:spPr>
          <a:xfrm>
            <a:off x="4192613" y="268600"/>
            <a:ext cx="1390800" cy="11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solidFill>
                  <a:schemeClr val="dk1"/>
                </a:solidFill>
                <a:latin typeface="Montserrat"/>
                <a:ea typeface="Montserrat"/>
                <a:cs typeface="Montserrat"/>
                <a:sym typeface="Montserrat"/>
              </a:rPr>
              <a:t>генные нарушения иммунитета (ИЛ-13, TSLP, STAT, TLR2 и др.)</a:t>
            </a:r>
            <a:endParaRPr sz="1200">
              <a:solidFill>
                <a:schemeClr val="dk1"/>
              </a:solidFill>
              <a:latin typeface="Montserrat"/>
              <a:ea typeface="Montserrat"/>
              <a:cs typeface="Montserrat"/>
              <a:sym typeface="Montserrat"/>
            </a:endParaRPr>
          </a:p>
        </p:txBody>
      </p:sp>
      <p:sp>
        <p:nvSpPr>
          <p:cNvPr id="839" name="Google Shape;839;p55"/>
          <p:cNvSpPr/>
          <p:nvPr/>
        </p:nvSpPr>
        <p:spPr>
          <a:xfrm flipH="1">
            <a:off x="-102890" y="2821794"/>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0" name="Google Shape;840;p55"/>
          <p:cNvSpPr/>
          <p:nvPr/>
        </p:nvSpPr>
        <p:spPr>
          <a:xfrm flipH="1">
            <a:off x="-2842" y="292333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1" name="Google Shape;841;p55"/>
          <p:cNvSpPr/>
          <p:nvPr/>
        </p:nvSpPr>
        <p:spPr>
          <a:xfrm flipH="1">
            <a:off x="-102890" y="320216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2" name="Google Shape;842;p55"/>
          <p:cNvSpPr/>
          <p:nvPr/>
        </p:nvSpPr>
        <p:spPr>
          <a:xfrm flipH="1">
            <a:off x="-2842" y="330370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3" name="Google Shape;843;p55"/>
          <p:cNvSpPr/>
          <p:nvPr/>
        </p:nvSpPr>
        <p:spPr>
          <a:xfrm flipH="1">
            <a:off x="-102890" y="358253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4" name="Google Shape;844;p55"/>
          <p:cNvSpPr/>
          <p:nvPr/>
        </p:nvSpPr>
        <p:spPr>
          <a:xfrm flipH="1">
            <a:off x="-2842" y="3684073"/>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5" name="Google Shape;845;p55"/>
          <p:cNvSpPr/>
          <p:nvPr/>
        </p:nvSpPr>
        <p:spPr>
          <a:xfrm flipH="1">
            <a:off x="-102890" y="396290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6" name="Google Shape;846;p55"/>
          <p:cNvSpPr/>
          <p:nvPr/>
        </p:nvSpPr>
        <p:spPr>
          <a:xfrm flipH="1">
            <a:off x="-2842" y="4064443"/>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7" name="Google Shape;847;p55"/>
          <p:cNvSpPr/>
          <p:nvPr/>
        </p:nvSpPr>
        <p:spPr>
          <a:xfrm flipH="1">
            <a:off x="217827" y="2631111"/>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8" name="Google Shape;848;p55"/>
          <p:cNvSpPr/>
          <p:nvPr/>
        </p:nvSpPr>
        <p:spPr>
          <a:xfrm flipH="1">
            <a:off x="317875" y="273265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9" name="Google Shape;849;p55"/>
          <p:cNvSpPr/>
          <p:nvPr/>
        </p:nvSpPr>
        <p:spPr>
          <a:xfrm flipH="1">
            <a:off x="217827" y="3014955"/>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0" name="Google Shape;850;p55"/>
          <p:cNvSpPr/>
          <p:nvPr/>
        </p:nvSpPr>
        <p:spPr>
          <a:xfrm flipH="1">
            <a:off x="317875" y="3116495"/>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1" name="Google Shape;851;p55"/>
          <p:cNvSpPr/>
          <p:nvPr/>
        </p:nvSpPr>
        <p:spPr>
          <a:xfrm flipH="1">
            <a:off x="217827" y="3395324"/>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2" name="Google Shape;852;p55"/>
          <p:cNvSpPr/>
          <p:nvPr/>
        </p:nvSpPr>
        <p:spPr>
          <a:xfrm flipH="1">
            <a:off x="317875" y="349686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3" name="Google Shape;853;p55"/>
          <p:cNvSpPr/>
          <p:nvPr/>
        </p:nvSpPr>
        <p:spPr>
          <a:xfrm flipH="1">
            <a:off x="217827" y="3775694"/>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4" name="Google Shape;854;p55"/>
          <p:cNvSpPr/>
          <p:nvPr/>
        </p:nvSpPr>
        <p:spPr>
          <a:xfrm flipH="1">
            <a:off x="317875" y="387723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5" name="Google Shape;855;p55"/>
          <p:cNvSpPr/>
          <p:nvPr/>
        </p:nvSpPr>
        <p:spPr>
          <a:xfrm flipH="1">
            <a:off x="217827" y="4156063"/>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6" name="Google Shape;856;p55"/>
          <p:cNvSpPr/>
          <p:nvPr/>
        </p:nvSpPr>
        <p:spPr>
          <a:xfrm flipH="1">
            <a:off x="317875" y="4257604"/>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p55"/>
          <p:cNvSpPr/>
          <p:nvPr/>
        </p:nvSpPr>
        <p:spPr>
          <a:xfrm flipH="1">
            <a:off x="538544" y="2439687"/>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8" name="Google Shape;858;p55"/>
          <p:cNvSpPr/>
          <p:nvPr/>
        </p:nvSpPr>
        <p:spPr>
          <a:xfrm flipH="1">
            <a:off x="638592" y="2541227"/>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9" name="Google Shape;859;p55"/>
          <p:cNvSpPr/>
          <p:nvPr/>
        </p:nvSpPr>
        <p:spPr>
          <a:xfrm flipH="1">
            <a:off x="538544" y="2823531"/>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0" name="Google Shape;860;p55"/>
          <p:cNvSpPr/>
          <p:nvPr/>
        </p:nvSpPr>
        <p:spPr>
          <a:xfrm flipH="1">
            <a:off x="638592" y="292507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1" name="Google Shape;861;p55"/>
          <p:cNvSpPr/>
          <p:nvPr/>
        </p:nvSpPr>
        <p:spPr>
          <a:xfrm flipH="1">
            <a:off x="538544" y="3203900"/>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2" name="Google Shape;862;p55"/>
          <p:cNvSpPr/>
          <p:nvPr/>
        </p:nvSpPr>
        <p:spPr>
          <a:xfrm flipH="1">
            <a:off x="638592" y="3305441"/>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3" name="Google Shape;863;p55"/>
          <p:cNvSpPr/>
          <p:nvPr/>
        </p:nvSpPr>
        <p:spPr>
          <a:xfrm flipH="1">
            <a:off x="538544" y="3584270"/>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p55"/>
          <p:cNvSpPr/>
          <p:nvPr/>
        </p:nvSpPr>
        <p:spPr>
          <a:xfrm flipH="1">
            <a:off x="638592" y="368581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 name="Google Shape;865;p55"/>
          <p:cNvSpPr/>
          <p:nvPr/>
        </p:nvSpPr>
        <p:spPr>
          <a:xfrm flipH="1">
            <a:off x="538544" y="3964640"/>
            <a:ext cx="320706" cy="357912"/>
          </a:xfrm>
          <a:prstGeom prst="flowChartTerminator">
            <a:avLst/>
          </a:prstGeom>
          <a:solidFill>
            <a:srgbClr val="EAD1DC"/>
          </a:solid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6" name="Google Shape;866;p55"/>
          <p:cNvSpPr/>
          <p:nvPr/>
        </p:nvSpPr>
        <p:spPr>
          <a:xfrm flipH="1">
            <a:off x="638592" y="4066180"/>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7" name="Google Shape;867;p55"/>
          <p:cNvSpPr/>
          <p:nvPr/>
        </p:nvSpPr>
        <p:spPr>
          <a:xfrm flipH="1">
            <a:off x="217819" y="2247262"/>
            <a:ext cx="320706" cy="357912"/>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8" name="Google Shape;868;p55"/>
          <p:cNvSpPr/>
          <p:nvPr/>
        </p:nvSpPr>
        <p:spPr>
          <a:xfrm flipH="1">
            <a:off x="317867" y="2348802"/>
            <a:ext cx="120600" cy="154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9" name="Google Shape;869;p55"/>
          <p:cNvSpPr/>
          <p:nvPr/>
        </p:nvSpPr>
        <p:spPr>
          <a:xfrm rot="7078425">
            <a:off x="579310" y="2337292"/>
            <a:ext cx="790774" cy="789539"/>
          </a:xfrm>
          <a:prstGeom prst="lightningBolt">
            <a:avLst/>
          </a:prstGeom>
          <a:solidFill>
            <a:schemeClr val="lt1"/>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0" name="Google Shape;870;p55"/>
          <p:cNvSpPr txBox="1"/>
          <p:nvPr/>
        </p:nvSpPr>
        <p:spPr>
          <a:xfrm rot="-5400000">
            <a:off x="2721338" y="1914975"/>
            <a:ext cx="2411700" cy="75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solidFill>
                  <a:srgbClr val="C27BA0"/>
                </a:solidFill>
                <a:latin typeface="Montserrat"/>
                <a:ea typeface="Montserrat"/>
                <a:cs typeface="Montserrat"/>
                <a:sym typeface="Montserrat"/>
              </a:rPr>
              <a:t>проблемы с барьерами</a:t>
            </a:r>
            <a:endParaRPr sz="2100">
              <a:solidFill>
                <a:srgbClr val="C27BA0"/>
              </a:solidFill>
              <a:latin typeface="Montserrat"/>
              <a:ea typeface="Montserrat"/>
              <a:cs typeface="Montserrat"/>
              <a:sym typeface="Montserrat"/>
            </a:endParaRPr>
          </a:p>
        </p:txBody>
      </p:sp>
      <p:sp>
        <p:nvSpPr>
          <p:cNvPr id="871" name="Google Shape;871;p55"/>
          <p:cNvSpPr txBox="1"/>
          <p:nvPr/>
        </p:nvSpPr>
        <p:spPr>
          <a:xfrm>
            <a:off x="1338464" y="2175150"/>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100">
                <a:solidFill>
                  <a:schemeClr val="dk1"/>
                </a:solidFill>
                <a:latin typeface="Montserrat"/>
                <a:ea typeface="Montserrat"/>
                <a:cs typeface="Montserrat"/>
                <a:sym typeface="Montserrat"/>
              </a:rPr>
              <a:t>механическое (чешет),</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микробное</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пылевое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и другое повреждение</a:t>
            </a:r>
            <a:endParaRPr sz="1100">
              <a:solidFill>
                <a:schemeClr val="dk1"/>
              </a:solidFill>
              <a:latin typeface="Montserrat"/>
              <a:ea typeface="Montserrat"/>
              <a:cs typeface="Montserrat"/>
              <a:sym typeface="Montserrat"/>
            </a:endParaRPr>
          </a:p>
        </p:txBody>
      </p:sp>
      <p:sp>
        <p:nvSpPr>
          <p:cNvPr id="872" name="Google Shape;872;p55"/>
          <p:cNvSpPr txBox="1"/>
          <p:nvPr/>
        </p:nvSpPr>
        <p:spPr>
          <a:xfrm>
            <a:off x="1179977" y="314487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1100">
                <a:solidFill>
                  <a:schemeClr val="dk1"/>
                </a:solidFill>
                <a:latin typeface="Montserrat"/>
                <a:ea typeface="Montserrat"/>
                <a:cs typeface="Montserrat"/>
                <a:sym typeface="Montserrat"/>
              </a:rPr>
              <a:t>генный дефект структуры, напр. белка </a:t>
            </a:r>
            <a:endParaRPr sz="1100">
              <a:solidFill>
                <a:schemeClr val="dk1"/>
              </a:solidFill>
              <a:latin typeface="Montserrat"/>
              <a:ea typeface="Montserrat"/>
              <a:cs typeface="Montserrat"/>
              <a:sym typeface="Montserrat"/>
            </a:endParaRPr>
          </a:p>
        </p:txBody>
      </p:sp>
      <p:sp>
        <p:nvSpPr>
          <p:cNvPr id="873" name="Google Shape;873;p55"/>
          <p:cNvSpPr txBox="1"/>
          <p:nvPr/>
        </p:nvSpPr>
        <p:spPr>
          <a:xfrm>
            <a:off x="-2861" y="160372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ru" sz="1200">
                <a:solidFill>
                  <a:srgbClr val="C27BA0"/>
                </a:solidFill>
                <a:latin typeface="Montserrat"/>
                <a:ea typeface="Montserrat"/>
                <a:cs typeface="Montserrat"/>
                <a:sym typeface="Montserrat"/>
              </a:rPr>
              <a:t>Эпителиальные барьеры</a:t>
            </a:r>
            <a:endParaRPr b="1" sz="1200">
              <a:solidFill>
                <a:srgbClr val="C27BA0"/>
              </a:solidFill>
              <a:latin typeface="Montserrat"/>
              <a:ea typeface="Montserrat"/>
              <a:cs typeface="Montserrat"/>
              <a:sym typeface="Montserrat"/>
            </a:endParaRPr>
          </a:p>
        </p:txBody>
      </p:sp>
      <p:sp>
        <p:nvSpPr>
          <p:cNvPr id="874" name="Google Shape;874;p55"/>
          <p:cNvSpPr txBox="1"/>
          <p:nvPr/>
        </p:nvSpPr>
        <p:spPr>
          <a:xfrm>
            <a:off x="1196927" y="3684075"/>
            <a:ext cx="19551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800">
                <a:solidFill>
                  <a:srgbClr val="E06666"/>
                </a:solidFill>
                <a:latin typeface="Montserrat"/>
                <a:ea typeface="Montserrat"/>
                <a:cs typeface="Montserrat"/>
                <a:sym typeface="Montserrat"/>
              </a:rPr>
              <a:t>ФИЛАГГРИНА (ген </a:t>
            </a:r>
            <a:r>
              <a:rPr i="1" lang="ru" sz="1800">
                <a:solidFill>
                  <a:srgbClr val="E06666"/>
                </a:solidFill>
                <a:latin typeface="Montserrat"/>
                <a:ea typeface="Montserrat"/>
                <a:cs typeface="Montserrat"/>
                <a:sym typeface="Montserrat"/>
              </a:rPr>
              <a:t>FLG</a:t>
            </a:r>
            <a:r>
              <a:rPr lang="ru" sz="1800">
                <a:solidFill>
                  <a:srgbClr val="E06666"/>
                </a:solidFill>
                <a:latin typeface="Montserrat"/>
                <a:ea typeface="Montserrat"/>
                <a:cs typeface="Montserrat"/>
                <a:sym typeface="Montserrat"/>
              </a:rPr>
              <a:t>)</a:t>
            </a:r>
            <a:endParaRPr sz="1800">
              <a:solidFill>
                <a:srgbClr val="E06666"/>
              </a:solidFill>
              <a:latin typeface="Montserrat"/>
              <a:ea typeface="Montserrat"/>
              <a:cs typeface="Montserrat"/>
              <a:sym typeface="Montserrat"/>
            </a:endParaRPr>
          </a:p>
        </p:txBody>
      </p:sp>
      <p:sp>
        <p:nvSpPr>
          <p:cNvPr id="875" name="Google Shape;875;p55"/>
          <p:cNvSpPr txBox="1"/>
          <p:nvPr/>
        </p:nvSpPr>
        <p:spPr>
          <a:xfrm>
            <a:off x="1015875" y="4346775"/>
            <a:ext cx="2383800" cy="73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000">
                <a:solidFill>
                  <a:srgbClr val="B7B7B7"/>
                </a:solidFill>
                <a:latin typeface="Montserrat"/>
                <a:ea typeface="Montserrat"/>
                <a:cs typeface="Montserrat"/>
                <a:sym typeface="Montserrat"/>
              </a:rPr>
              <a:t>в норме увлажняет и защищает;</a:t>
            </a:r>
            <a:endParaRPr sz="1000">
              <a:solidFill>
                <a:srgbClr val="B7B7B7"/>
              </a:solidFill>
              <a:latin typeface="Montserrat"/>
              <a:ea typeface="Montserrat"/>
              <a:cs typeface="Montserrat"/>
              <a:sym typeface="Montserrat"/>
            </a:endParaRPr>
          </a:p>
          <a:p>
            <a:pPr indent="0" lvl="0" marL="0" rtl="0" algn="l">
              <a:spcBef>
                <a:spcPts val="0"/>
              </a:spcBef>
              <a:spcAft>
                <a:spcPts val="0"/>
              </a:spcAft>
              <a:buNone/>
            </a:pPr>
            <a:r>
              <a:rPr lang="ru" sz="1000">
                <a:solidFill>
                  <a:srgbClr val="B7B7B7"/>
                </a:solidFill>
                <a:latin typeface="Montserrat"/>
                <a:ea typeface="Montserrat"/>
                <a:cs typeface="Montserrat"/>
                <a:sym typeface="Montserrat"/>
              </a:rPr>
              <a:t>его дефект, возможно, главный генный фактор атопического дерматита</a:t>
            </a:r>
            <a:endParaRPr sz="1000">
              <a:solidFill>
                <a:srgbClr val="B7B7B7"/>
              </a:solidFill>
              <a:latin typeface="Montserrat"/>
              <a:ea typeface="Montserrat"/>
              <a:cs typeface="Montserrat"/>
              <a:sym typeface="Montserrat"/>
            </a:endParaRPr>
          </a:p>
        </p:txBody>
      </p:sp>
      <p:sp>
        <p:nvSpPr>
          <p:cNvPr id="876" name="Google Shape;876;p55"/>
          <p:cNvSpPr/>
          <p:nvPr/>
        </p:nvSpPr>
        <p:spPr>
          <a:xfrm>
            <a:off x="7907775" y="860300"/>
            <a:ext cx="1556400" cy="14628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77" name="Google Shape;877;p55"/>
          <p:cNvCxnSpPr/>
          <p:nvPr/>
        </p:nvCxnSpPr>
        <p:spPr>
          <a:xfrm>
            <a:off x="8241925" y="1359550"/>
            <a:ext cx="273300" cy="189000"/>
          </a:xfrm>
          <a:prstGeom prst="straightConnector1">
            <a:avLst/>
          </a:prstGeom>
          <a:noFill/>
          <a:ln cap="flat" cmpd="sng" w="152400">
            <a:solidFill>
              <a:schemeClr val="dk2"/>
            </a:solidFill>
            <a:prstDash val="solid"/>
            <a:round/>
            <a:headEnd len="med" w="med" type="none"/>
            <a:tailEnd len="med" w="med" type="none"/>
          </a:ln>
        </p:spPr>
      </p:cxnSp>
      <p:cxnSp>
        <p:nvCxnSpPr>
          <p:cNvPr id="878" name="Google Shape;878;p55"/>
          <p:cNvCxnSpPr/>
          <p:nvPr/>
        </p:nvCxnSpPr>
        <p:spPr>
          <a:xfrm flipH="1" rot="10800000">
            <a:off x="8766250" y="1301863"/>
            <a:ext cx="207600" cy="178800"/>
          </a:xfrm>
          <a:prstGeom prst="straightConnector1">
            <a:avLst/>
          </a:prstGeom>
          <a:noFill/>
          <a:ln cap="flat" cmpd="sng" w="152400">
            <a:solidFill>
              <a:schemeClr val="dk2"/>
            </a:solidFill>
            <a:prstDash val="solid"/>
            <a:round/>
            <a:headEnd len="med" w="med" type="none"/>
            <a:tailEnd len="med" w="med" type="none"/>
          </a:ln>
        </p:spPr>
      </p:cxnSp>
      <p:cxnSp>
        <p:nvCxnSpPr>
          <p:cNvPr id="879" name="Google Shape;879;p55"/>
          <p:cNvCxnSpPr/>
          <p:nvPr/>
        </p:nvCxnSpPr>
        <p:spPr>
          <a:xfrm flipH="1" rot="10800000">
            <a:off x="8515225" y="1760813"/>
            <a:ext cx="374700" cy="1500"/>
          </a:xfrm>
          <a:prstGeom prst="straightConnector1">
            <a:avLst/>
          </a:prstGeom>
          <a:noFill/>
          <a:ln cap="flat" cmpd="sng" w="76200">
            <a:solidFill>
              <a:schemeClr val="dk2"/>
            </a:solidFill>
            <a:prstDash val="solid"/>
            <a:round/>
            <a:headEnd len="med" w="med" type="none"/>
            <a:tailEnd len="med" w="med" type="none"/>
          </a:ln>
        </p:spPr>
      </p:cxnSp>
      <p:sp>
        <p:nvSpPr>
          <p:cNvPr id="880" name="Google Shape;880;p55"/>
          <p:cNvSpPr/>
          <p:nvPr/>
        </p:nvSpPr>
        <p:spPr>
          <a:xfrm>
            <a:off x="7408525" y="1296763"/>
            <a:ext cx="445325" cy="189000"/>
          </a:xfrm>
          <a:prstGeom prst="flowChartOnlineStorage">
            <a:avLst/>
          </a:prstGeom>
          <a:solidFill>
            <a:srgbClr val="99D9E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1" name="Google Shape;881;p55"/>
          <p:cNvSpPr/>
          <p:nvPr/>
        </p:nvSpPr>
        <p:spPr>
          <a:xfrm>
            <a:off x="7853850" y="1293925"/>
            <a:ext cx="192600" cy="194700"/>
          </a:xfrm>
          <a:prstGeom prst="ellipse">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2" name="Google Shape;882;p55"/>
          <p:cNvSpPr txBox="1"/>
          <p:nvPr/>
        </p:nvSpPr>
        <p:spPr>
          <a:xfrm>
            <a:off x="7335225" y="1011400"/>
            <a:ext cx="591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300">
                <a:solidFill>
                  <a:schemeClr val="dk1"/>
                </a:solidFill>
                <a:latin typeface="Montserrat"/>
                <a:ea typeface="Montserrat"/>
                <a:cs typeface="Montserrat"/>
                <a:sym typeface="Montserrat"/>
              </a:rPr>
              <a:t>TLR2</a:t>
            </a:r>
            <a:endParaRPr/>
          </a:p>
        </p:txBody>
      </p:sp>
      <p:sp>
        <p:nvSpPr>
          <p:cNvPr id="883" name="Google Shape;883;p55"/>
          <p:cNvSpPr txBox="1"/>
          <p:nvPr/>
        </p:nvSpPr>
        <p:spPr>
          <a:xfrm flipH="1">
            <a:off x="5953275" y="1771525"/>
            <a:ext cx="1988700" cy="57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ru" sz="1000">
                <a:solidFill>
                  <a:srgbClr val="999999"/>
                </a:solidFill>
                <a:latin typeface="Montserrat"/>
                <a:ea typeface="Montserrat"/>
                <a:cs typeface="Montserrat"/>
                <a:sym typeface="Montserrat"/>
              </a:rPr>
              <a:t>TLR2 - основной PAMP-распознающий рецептор для S.aureus;</a:t>
            </a:r>
            <a:endParaRPr i="1" sz="1000">
              <a:solidFill>
                <a:srgbClr val="999999"/>
              </a:solidFill>
              <a:latin typeface="Montserrat"/>
              <a:ea typeface="Montserrat"/>
              <a:cs typeface="Montserrat"/>
              <a:sym typeface="Montserrat"/>
            </a:endParaRPr>
          </a:p>
        </p:txBody>
      </p:sp>
      <p:sp>
        <p:nvSpPr>
          <p:cNvPr id="884" name="Google Shape;884;p55"/>
          <p:cNvSpPr txBox="1"/>
          <p:nvPr/>
        </p:nvSpPr>
        <p:spPr>
          <a:xfrm flipH="1">
            <a:off x="4097225" y="4482525"/>
            <a:ext cx="24804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rgbClr val="2E2A25"/>
                </a:solidFill>
                <a:latin typeface="Montserrat"/>
                <a:ea typeface="Montserrat"/>
                <a:cs typeface="Montserrat"/>
                <a:sym typeface="Montserrat"/>
              </a:rPr>
              <a:t>Очевидный фактор среды - сами аллергены, напр. пыль</a:t>
            </a:r>
            <a:endParaRPr b="1" sz="1200">
              <a:solidFill>
                <a:srgbClr val="EA9999"/>
              </a:solidFill>
              <a:latin typeface="Montserrat"/>
              <a:ea typeface="Montserrat"/>
              <a:cs typeface="Montserrat"/>
              <a:sym typeface="Montserrat"/>
            </a:endParaRPr>
          </a:p>
        </p:txBody>
      </p:sp>
      <p:sp>
        <p:nvSpPr>
          <p:cNvPr id="885" name="Google Shape;885;p55"/>
          <p:cNvSpPr txBox="1"/>
          <p:nvPr/>
        </p:nvSpPr>
        <p:spPr>
          <a:xfrm flipH="1">
            <a:off x="4097225" y="3655450"/>
            <a:ext cx="1581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900">
                <a:solidFill>
                  <a:srgbClr val="2E2A25"/>
                </a:solidFill>
                <a:latin typeface="Montserrat"/>
                <a:ea typeface="Montserrat"/>
                <a:cs typeface="Montserrat"/>
                <a:sym typeface="Montserrat"/>
              </a:rPr>
              <a:t>аллергены</a:t>
            </a:r>
            <a:endParaRPr b="1" sz="1900">
              <a:solidFill>
                <a:srgbClr val="EA9999"/>
              </a:solidFill>
              <a:latin typeface="Montserrat"/>
              <a:ea typeface="Montserrat"/>
              <a:cs typeface="Montserrat"/>
              <a:sym typeface="Montserrat"/>
            </a:endParaRPr>
          </a:p>
        </p:txBody>
      </p:sp>
      <p:pic>
        <p:nvPicPr>
          <p:cNvPr id="886" name="Google Shape;886;p55"/>
          <p:cNvPicPr preferRelativeResize="0"/>
          <p:nvPr/>
        </p:nvPicPr>
        <p:blipFill>
          <a:blip r:embed="rId4">
            <a:alphaModFix/>
          </a:blip>
          <a:stretch>
            <a:fillRect/>
          </a:stretch>
        </p:blipFill>
        <p:spPr>
          <a:xfrm>
            <a:off x="6759475" y="3062253"/>
            <a:ext cx="1988701" cy="1684535"/>
          </a:xfrm>
          <a:prstGeom prst="rect">
            <a:avLst/>
          </a:prstGeom>
          <a:noFill/>
          <a:ln>
            <a:noFill/>
          </a:ln>
        </p:spPr>
      </p:pic>
      <p:sp>
        <p:nvSpPr>
          <p:cNvPr id="887" name="Google Shape;887;p55"/>
          <p:cNvSpPr txBox="1"/>
          <p:nvPr/>
        </p:nvSpPr>
        <p:spPr>
          <a:xfrm flipH="1">
            <a:off x="6160675" y="2335433"/>
            <a:ext cx="2587500" cy="52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ru" sz="1000">
                <a:solidFill>
                  <a:srgbClr val="999999"/>
                </a:solidFill>
                <a:latin typeface="Montserrat"/>
                <a:ea typeface="Montserrat"/>
                <a:cs typeface="Montserrat"/>
                <a:sym typeface="Montserrat"/>
              </a:rPr>
              <a:t>если TLR2 работает неправильно - тогда еще хуже</a:t>
            </a:r>
            <a:endParaRPr i="1" sz="1000">
              <a:solidFill>
                <a:srgbClr val="999999"/>
              </a:solidFill>
              <a:latin typeface="Montserrat"/>
              <a:ea typeface="Montserrat"/>
              <a:cs typeface="Montserrat"/>
              <a:sym typeface="Montserrat"/>
            </a:endParaRPr>
          </a:p>
        </p:txBody>
      </p:sp>
      <p:sp>
        <p:nvSpPr>
          <p:cNvPr id="888" name="Google Shape;888;p55"/>
          <p:cNvSpPr txBox="1"/>
          <p:nvPr/>
        </p:nvSpPr>
        <p:spPr>
          <a:xfrm rot="5400000">
            <a:off x="4590375" y="2302600"/>
            <a:ext cx="2244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solidFill>
                  <a:srgbClr val="EA9999"/>
                </a:solidFill>
                <a:latin typeface="Montserrat"/>
                <a:ea typeface="Montserrat"/>
                <a:cs typeface="Montserrat"/>
                <a:sym typeface="Montserrat"/>
              </a:rPr>
              <a:t>микробиом</a:t>
            </a:r>
            <a:endParaRPr sz="2100"/>
          </a:p>
        </p:txBody>
      </p:sp>
      <p:sp>
        <p:nvSpPr>
          <p:cNvPr id="889" name="Google Shape;889;p55"/>
          <p:cNvSpPr txBox="1"/>
          <p:nvPr/>
        </p:nvSpPr>
        <p:spPr>
          <a:xfrm>
            <a:off x="6558500" y="4710900"/>
            <a:ext cx="2601600" cy="43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700">
                <a:solidFill>
                  <a:srgbClr val="333333"/>
                </a:solidFill>
                <a:latin typeface="Montserrat"/>
                <a:ea typeface="Montserrat"/>
                <a:cs typeface="Montserrat"/>
                <a:sym typeface="Montserrat"/>
              </a:rPr>
              <a:t>Пылевые клещи: 1. Blomia Tropicalis </a:t>
            </a:r>
            <a:endParaRPr sz="700">
              <a:solidFill>
                <a:srgbClr val="333333"/>
              </a:solidFill>
              <a:latin typeface="Montserrat"/>
              <a:ea typeface="Montserrat"/>
              <a:cs typeface="Montserrat"/>
              <a:sym typeface="Montserrat"/>
            </a:endParaRPr>
          </a:p>
          <a:p>
            <a:pPr indent="0" lvl="0" marL="0" rtl="0" algn="l">
              <a:spcBef>
                <a:spcPts val="0"/>
              </a:spcBef>
              <a:spcAft>
                <a:spcPts val="0"/>
              </a:spcAft>
              <a:buNone/>
            </a:pPr>
            <a:r>
              <a:rPr lang="ru" sz="700">
                <a:solidFill>
                  <a:srgbClr val="333333"/>
                </a:solidFill>
                <a:latin typeface="Montserrat"/>
                <a:ea typeface="Montserrat"/>
                <a:cs typeface="Montserrat"/>
                <a:sym typeface="Montserrat"/>
              </a:rPr>
              <a:t>2. Dermatophagoides Pteronyssinus </a:t>
            </a:r>
            <a:endParaRPr sz="700">
              <a:solidFill>
                <a:srgbClr val="333333"/>
              </a:solidFill>
              <a:latin typeface="Montserrat"/>
              <a:ea typeface="Montserrat"/>
              <a:cs typeface="Montserrat"/>
              <a:sym typeface="Montserrat"/>
            </a:endParaRPr>
          </a:p>
          <a:p>
            <a:pPr indent="0" lvl="0" marL="0" rtl="0" algn="l">
              <a:spcBef>
                <a:spcPts val="0"/>
              </a:spcBef>
              <a:spcAft>
                <a:spcPts val="0"/>
              </a:spcAft>
              <a:buNone/>
            </a:pPr>
            <a:r>
              <a:rPr lang="ru" sz="700">
                <a:solidFill>
                  <a:srgbClr val="333333"/>
                </a:solidFill>
                <a:latin typeface="Montserrat"/>
                <a:ea typeface="Montserrat"/>
                <a:cs typeface="Montserrat"/>
                <a:sym typeface="Montserrat"/>
              </a:rPr>
              <a:t>3. Dermatophagoides Farinae 4. Euroglyphus Maynei</a:t>
            </a:r>
            <a:endParaRPr sz="700">
              <a:latin typeface="Montserrat"/>
              <a:ea typeface="Montserrat"/>
              <a:cs typeface="Montserrat"/>
              <a:sym typeface="Montserrat"/>
            </a:endParaRPr>
          </a:p>
        </p:txBody>
      </p:sp>
      <p:sp>
        <p:nvSpPr>
          <p:cNvPr id="890" name="Google Shape;890;p55"/>
          <p:cNvSpPr txBox="1"/>
          <p:nvPr/>
        </p:nvSpPr>
        <p:spPr>
          <a:xfrm flipH="1">
            <a:off x="6625700" y="948700"/>
            <a:ext cx="579300" cy="2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1700">
                <a:solidFill>
                  <a:srgbClr val="99D9EA"/>
                </a:solidFill>
                <a:latin typeface="Montserrat"/>
                <a:ea typeface="Montserrat"/>
                <a:cs typeface="Montserrat"/>
                <a:sym typeface="Montserrat"/>
              </a:rPr>
              <a:t>DC</a:t>
            </a:r>
            <a:endParaRPr b="1" i="1" sz="1700">
              <a:solidFill>
                <a:srgbClr val="99D9EA"/>
              </a:solidFill>
              <a:latin typeface="Montserrat"/>
              <a:ea typeface="Montserrat"/>
              <a:cs typeface="Montserrat"/>
              <a:sym typeface="Montserrat"/>
            </a:endParaRPr>
          </a:p>
        </p:txBody>
      </p:sp>
      <p:sp>
        <p:nvSpPr>
          <p:cNvPr id="891" name="Google Shape;891;p55"/>
          <p:cNvSpPr/>
          <p:nvPr/>
        </p:nvSpPr>
        <p:spPr>
          <a:xfrm>
            <a:off x="7080025" y="561275"/>
            <a:ext cx="95400" cy="16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6"/>
          <p:cNvSpPr txBox="1"/>
          <p:nvPr>
            <p:ph idx="1" type="subTitle"/>
          </p:nvPr>
        </p:nvSpPr>
        <p:spPr>
          <a:xfrm>
            <a:off x="185925" y="2822500"/>
            <a:ext cx="3878100" cy="1045800"/>
          </a:xfrm>
          <a:prstGeom prst="rect">
            <a:avLst/>
          </a:prstGeom>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Какие симптомы из-за всего этого?</a:t>
            </a:r>
            <a:endParaRPr>
              <a:latin typeface="Montserrat"/>
              <a:ea typeface="Montserrat"/>
              <a:cs typeface="Montserrat"/>
              <a:sym typeface="Montserrat"/>
            </a:endParaRPr>
          </a:p>
        </p:txBody>
      </p:sp>
      <p:sp>
        <p:nvSpPr>
          <p:cNvPr id="897" name="Google Shape;897;p56"/>
          <p:cNvSpPr txBox="1"/>
          <p:nvPr>
            <p:ph idx="1" type="subTitle"/>
          </p:nvPr>
        </p:nvSpPr>
        <p:spPr>
          <a:xfrm>
            <a:off x="185925" y="1117350"/>
            <a:ext cx="3878100" cy="1599300"/>
          </a:xfrm>
          <a:prstGeom prst="rect">
            <a:avLst/>
          </a:prstGeom>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Какие 4 изменения произошли в организме?</a:t>
            </a:r>
            <a:endParaRPr>
              <a:latin typeface="Montserrat"/>
              <a:ea typeface="Montserrat"/>
              <a:cs typeface="Montserrat"/>
              <a:sym typeface="Montserrat"/>
            </a:endParaRPr>
          </a:p>
        </p:txBody>
      </p:sp>
      <p:sp>
        <p:nvSpPr>
          <p:cNvPr id="898" name="Google Shape;898;p56"/>
          <p:cNvSpPr txBox="1"/>
          <p:nvPr>
            <p:ph idx="1" type="subTitle"/>
          </p:nvPr>
        </p:nvSpPr>
        <p:spPr>
          <a:xfrm>
            <a:off x="185925" y="3974150"/>
            <a:ext cx="3878100" cy="1089900"/>
          </a:xfrm>
          <a:prstGeom prst="rect">
            <a:avLst/>
          </a:prstGeom>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Что стало с организмом?</a:t>
            </a:r>
            <a:endParaRPr>
              <a:latin typeface="Montserrat"/>
              <a:ea typeface="Montserrat"/>
              <a:cs typeface="Montserrat"/>
              <a:sym typeface="Montserrat"/>
            </a:endParaRPr>
          </a:p>
        </p:txBody>
      </p:sp>
      <p:sp>
        <p:nvSpPr>
          <p:cNvPr id="899" name="Google Shape;899;p56"/>
          <p:cNvSpPr txBox="1"/>
          <p:nvPr>
            <p:ph idx="1" type="subTitle"/>
          </p:nvPr>
        </p:nvSpPr>
        <p:spPr>
          <a:xfrm>
            <a:off x="5599325" y="2982700"/>
            <a:ext cx="2077500" cy="725400"/>
          </a:xfrm>
          <a:prstGeom prst="rect">
            <a:avLst/>
          </a:prstGeom>
          <a:solidFill>
            <a:srgbClr val="BBFFBB"/>
          </a:solidFill>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ru">
                <a:latin typeface="Montserrat"/>
                <a:ea typeface="Montserrat"/>
                <a:cs typeface="Montserrat"/>
                <a:sym typeface="Montserrat"/>
              </a:rPr>
              <a:t>Никаких</a:t>
            </a:r>
            <a:endParaRPr>
              <a:latin typeface="Montserrat"/>
              <a:ea typeface="Montserrat"/>
              <a:cs typeface="Montserrat"/>
              <a:sym typeface="Montserrat"/>
            </a:endParaRPr>
          </a:p>
        </p:txBody>
      </p:sp>
      <p:sp>
        <p:nvSpPr>
          <p:cNvPr id="900" name="Google Shape;900;p56"/>
          <p:cNvSpPr txBox="1"/>
          <p:nvPr>
            <p:ph idx="1" type="subTitle"/>
          </p:nvPr>
        </p:nvSpPr>
        <p:spPr>
          <a:xfrm>
            <a:off x="5121125" y="1063800"/>
            <a:ext cx="3033900" cy="1774200"/>
          </a:xfrm>
          <a:prstGeom prst="rect">
            <a:avLst/>
          </a:prstGeom>
          <a:solidFill>
            <a:srgbClr val="BBFFBB"/>
          </a:solidFill>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AutoNum type="arabicPeriod"/>
            </a:pPr>
            <a:r>
              <a:rPr lang="ru" sz="2000">
                <a:latin typeface="Montserrat"/>
                <a:ea typeface="Montserrat"/>
                <a:cs typeface="Montserrat"/>
                <a:sym typeface="Montserrat"/>
              </a:rPr>
              <a:t>Больше Тх2</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ru" sz="2000">
                <a:latin typeface="Montserrat"/>
                <a:ea typeface="Montserrat"/>
                <a:cs typeface="Montserrat"/>
                <a:sym typeface="Montserrat"/>
              </a:rPr>
              <a:t>Больше ИЛ-4, 13</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ru" sz="2000">
                <a:latin typeface="Montserrat"/>
                <a:ea typeface="Montserrat"/>
                <a:cs typeface="Montserrat"/>
                <a:sym typeface="Montserrat"/>
              </a:rPr>
              <a:t>Больше IgE</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ru" sz="2000">
                <a:latin typeface="Montserrat"/>
                <a:ea typeface="Montserrat"/>
                <a:cs typeface="Montserrat"/>
                <a:sym typeface="Montserrat"/>
              </a:rPr>
              <a:t>Меньше Т-рег, Ил-10</a:t>
            </a:r>
            <a:endParaRPr sz="2000">
              <a:latin typeface="Montserrat"/>
              <a:ea typeface="Montserrat"/>
              <a:cs typeface="Montserrat"/>
              <a:sym typeface="Montserrat"/>
            </a:endParaRPr>
          </a:p>
        </p:txBody>
      </p:sp>
      <p:sp>
        <p:nvSpPr>
          <p:cNvPr id="901" name="Google Shape;901;p56"/>
          <p:cNvSpPr txBox="1"/>
          <p:nvPr>
            <p:ph idx="1" type="subTitle"/>
          </p:nvPr>
        </p:nvSpPr>
        <p:spPr>
          <a:xfrm>
            <a:off x="5121125" y="3858050"/>
            <a:ext cx="3033900" cy="1235100"/>
          </a:xfrm>
          <a:prstGeom prst="rect">
            <a:avLst/>
          </a:prstGeom>
          <a:solidFill>
            <a:srgbClr val="BBFFBB"/>
          </a:solidFill>
          <a:ln cap="flat" cmpd="sng" w="76200">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89999" rtl="0" algn="ctr">
              <a:spcBef>
                <a:spcPts val="0"/>
              </a:spcBef>
              <a:spcAft>
                <a:spcPts val="0"/>
              </a:spcAft>
              <a:buNone/>
            </a:pPr>
            <a:r>
              <a:rPr lang="ru" sz="1500">
                <a:latin typeface="Montserrat"/>
                <a:ea typeface="Montserrat"/>
                <a:cs typeface="Montserrat"/>
                <a:sym typeface="Montserrat"/>
              </a:rPr>
              <a:t>Он стал более чувствителен к аллергену или сенсибилизирован </a:t>
            </a:r>
            <a:endParaRPr sz="1500">
              <a:latin typeface="Montserrat"/>
              <a:ea typeface="Montserrat"/>
              <a:cs typeface="Montserrat"/>
              <a:sym typeface="Montserrat"/>
            </a:endParaRPr>
          </a:p>
          <a:p>
            <a:pPr indent="0" lvl="0" marL="89999" rtl="0" algn="ctr">
              <a:spcBef>
                <a:spcPts val="0"/>
              </a:spcBef>
              <a:spcAft>
                <a:spcPts val="0"/>
              </a:spcAft>
              <a:buNone/>
            </a:pPr>
            <a:r>
              <a:rPr lang="ru" sz="1500">
                <a:latin typeface="Montserrat"/>
                <a:ea typeface="Montserrat"/>
                <a:cs typeface="Montserrat"/>
                <a:sym typeface="Montserrat"/>
              </a:rPr>
              <a:t>(sense - чувство)</a:t>
            </a:r>
            <a:endParaRPr sz="1500">
              <a:latin typeface="Montserrat"/>
              <a:ea typeface="Montserrat"/>
              <a:cs typeface="Montserrat"/>
              <a:sym typeface="Montserrat"/>
            </a:endParaRPr>
          </a:p>
        </p:txBody>
      </p:sp>
      <p:grpSp>
        <p:nvGrpSpPr>
          <p:cNvPr id="902" name="Google Shape;902;p56"/>
          <p:cNvGrpSpPr/>
          <p:nvPr/>
        </p:nvGrpSpPr>
        <p:grpSpPr>
          <a:xfrm>
            <a:off x="5638666" y="780661"/>
            <a:ext cx="2235120" cy="2052082"/>
            <a:chOff x="422750" y="400700"/>
            <a:chExt cx="529800" cy="487500"/>
          </a:xfrm>
        </p:grpSpPr>
        <p:sp>
          <p:nvSpPr>
            <p:cNvPr id="903" name="Google Shape;903;p56"/>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4" name="Google Shape;904;p56"/>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00D2D2"/>
                  </a:solidFill>
                </a:rPr>
                <a:t>?</a:t>
              </a:r>
              <a:endParaRPr sz="7200">
                <a:solidFill>
                  <a:srgbClr val="00D2D2"/>
                </a:solidFill>
              </a:endParaRPr>
            </a:p>
          </p:txBody>
        </p:sp>
      </p:grpSp>
      <p:grpSp>
        <p:nvGrpSpPr>
          <p:cNvPr id="905" name="Google Shape;905;p56"/>
          <p:cNvGrpSpPr/>
          <p:nvPr/>
        </p:nvGrpSpPr>
        <p:grpSpPr>
          <a:xfrm>
            <a:off x="5388291" y="3591361"/>
            <a:ext cx="2235120" cy="2052082"/>
            <a:chOff x="422750" y="400700"/>
            <a:chExt cx="529800" cy="487500"/>
          </a:xfrm>
        </p:grpSpPr>
        <p:sp>
          <p:nvSpPr>
            <p:cNvPr id="906" name="Google Shape;906;p56"/>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7" name="Google Shape;907;p56"/>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00D2D2"/>
                  </a:solidFill>
                </a:rPr>
                <a:t>?</a:t>
              </a:r>
              <a:endParaRPr sz="7200">
                <a:solidFill>
                  <a:srgbClr val="00D2D2"/>
                </a:solidFill>
              </a:endParaRPr>
            </a:p>
          </p:txBody>
        </p:sp>
      </p:grpSp>
      <p:sp>
        <p:nvSpPr>
          <p:cNvPr id="908" name="Google Shape;908;p56"/>
          <p:cNvSpPr txBox="1"/>
          <p:nvPr/>
        </p:nvSpPr>
        <p:spPr>
          <a:xfrm>
            <a:off x="96000" y="253150"/>
            <a:ext cx="447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800">
                <a:solidFill>
                  <a:schemeClr val="dk2"/>
                </a:solidFill>
                <a:latin typeface="Montserrat"/>
                <a:ea typeface="Montserrat"/>
                <a:cs typeface="Montserrat"/>
                <a:sym typeface="Montserrat"/>
              </a:rPr>
              <a:t>Промежуточные итоги</a:t>
            </a:r>
            <a:endParaRPr/>
          </a:p>
        </p:txBody>
      </p:sp>
      <p:grpSp>
        <p:nvGrpSpPr>
          <p:cNvPr id="909" name="Google Shape;909;p56"/>
          <p:cNvGrpSpPr/>
          <p:nvPr/>
        </p:nvGrpSpPr>
        <p:grpSpPr>
          <a:xfrm>
            <a:off x="5889053" y="2388744"/>
            <a:ext cx="1734353" cy="1585399"/>
            <a:chOff x="422750" y="400700"/>
            <a:chExt cx="529800" cy="487500"/>
          </a:xfrm>
        </p:grpSpPr>
        <p:sp>
          <p:nvSpPr>
            <p:cNvPr id="910" name="Google Shape;910;p56"/>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1" name="Google Shape;911;p56"/>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00D2D2"/>
                  </a:solidFill>
                </a:rPr>
                <a:t>?</a:t>
              </a:r>
              <a:endParaRPr sz="7200">
                <a:solidFill>
                  <a:srgbClr val="00D2D2"/>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0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57"/>
          <p:cNvSpPr/>
          <p:nvPr/>
        </p:nvSpPr>
        <p:spPr>
          <a:xfrm rot="-5400000">
            <a:off x="7491850" y="463100"/>
            <a:ext cx="1365600" cy="1085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t>гипотеза</a:t>
            </a:r>
            <a:endParaRPr sz="2100"/>
          </a:p>
        </p:txBody>
      </p:sp>
      <p:sp>
        <p:nvSpPr>
          <p:cNvPr id="917" name="Google Shape;917;p57"/>
          <p:cNvSpPr/>
          <p:nvPr/>
        </p:nvSpPr>
        <p:spPr>
          <a:xfrm rot="10800000">
            <a:off x="5263000" y="63575"/>
            <a:ext cx="2228850" cy="555600"/>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8" name="Google Shape;918;p57"/>
          <p:cNvSpPr/>
          <p:nvPr/>
        </p:nvSpPr>
        <p:spPr>
          <a:xfrm>
            <a:off x="6517850" y="358250"/>
            <a:ext cx="1397100" cy="129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9" name="Google Shape;919;p57"/>
          <p:cNvSpPr/>
          <p:nvPr/>
        </p:nvSpPr>
        <p:spPr>
          <a:xfrm rot="10800000">
            <a:off x="-797850" y="1108575"/>
            <a:ext cx="3439800" cy="91752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0" name="Google Shape;920;p57"/>
          <p:cNvSpPr txBox="1"/>
          <p:nvPr>
            <p:ph type="ctrTitle"/>
          </p:nvPr>
        </p:nvSpPr>
        <p:spPr>
          <a:xfrm>
            <a:off x="434250" y="267825"/>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КАРТА</a:t>
            </a:r>
            <a:endParaRPr sz="2500">
              <a:latin typeface="Montserrat"/>
              <a:ea typeface="Montserrat"/>
              <a:cs typeface="Montserrat"/>
              <a:sym typeface="Montserrat"/>
            </a:endParaRPr>
          </a:p>
        </p:txBody>
      </p:sp>
      <p:sp>
        <p:nvSpPr>
          <p:cNvPr id="921" name="Google Shape;921;p57"/>
          <p:cNvSpPr txBox="1"/>
          <p:nvPr>
            <p:ph type="ctrTitle"/>
          </p:nvPr>
        </p:nvSpPr>
        <p:spPr>
          <a:xfrm>
            <a:off x="-81000" y="1115963"/>
            <a:ext cx="2589600" cy="7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гиперчувствительность I</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(аллергия)</a:t>
            </a:r>
            <a:endParaRPr sz="1400">
              <a:latin typeface="Montserrat"/>
              <a:ea typeface="Montserrat"/>
              <a:cs typeface="Montserrat"/>
              <a:sym typeface="Montserrat"/>
            </a:endParaRPr>
          </a:p>
        </p:txBody>
      </p:sp>
      <p:sp>
        <p:nvSpPr>
          <p:cNvPr id="922" name="Google Shape;922;p57"/>
          <p:cNvSpPr/>
          <p:nvPr/>
        </p:nvSpPr>
        <p:spPr>
          <a:xfrm rot="10800000">
            <a:off x="3002000" y="1724375"/>
            <a:ext cx="2137025" cy="686900"/>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3" name="Google Shape;923;p57"/>
          <p:cNvCxnSpPr>
            <a:stCxn id="924" idx="1"/>
            <a:endCxn id="925" idx="2"/>
          </p:cNvCxnSpPr>
          <p:nvPr/>
        </p:nvCxnSpPr>
        <p:spPr>
          <a:xfrm flipH="1" rot="10800000">
            <a:off x="5868875" y="1005663"/>
            <a:ext cx="715200" cy="102900"/>
          </a:xfrm>
          <a:prstGeom prst="curvedConnector3">
            <a:avLst>
              <a:gd fmla="val 50004" name="adj1"/>
            </a:avLst>
          </a:prstGeom>
          <a:noFill/>
          <a:ln cap="flat" cmpd="sng" w="38100">
            <a:solidFill>
              <a:srgbClr val="A0FCA0"/>
            </a:solidFill>
            <a:prstDash val="solid"/>
            <a:round/>
            <a:headEnd len="med" w="med" type="none"/>
            <a:tailEnd len="med" w="med" type="none"/>
          </a:ln>
        </p:spPr>
      </p:cxnSp>
      <p:sp>
        <p:nvSpPr>
          <p:cNvPr id="924" name="Google Shape;924;p57"/>
          <p:cNvSpPr/>
          <p:nvPr/>
        </p:nvSpPr>
        <p:spPr>
          <a:xfrm rot="10800000">
            <a:off x="3925925" y="833325"/>
            <a:ext cx="1942950" cy="55047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p57"/>
          <p:cNvSpPr txBox="1"/>
          <p:nvPr>
            <p:ph type="ctrTitle"/>
          </p:nvPr>
        </p:nvSpPr>
        <p:spPr>
          <a:xfrm>
            <a:off x="3183663" y="19017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rgbClr val="666666"/>
                </a:solidFill>
                <a:latin typeface="Montserrat"/>
                <a:ea typeface="Montserrat"/>
                <a:cs typeface="Montserrat"/>
                <a:sym typeface="Montserrat"/>
              </a:rPr>
              <a:t>изменения в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результате</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a:t>
            </a:r>
            <a:r>
              <a:rPr b="1" lang="ru" sz="1200">
                <a:solidFill>
                  <a:srgbClr val="666666"/>
                </a:solidFill>
                <a:latin typeface="Montserrat"/>
                <a:ea typeface="Montserrat"/>
                <a:cs typeface="Montserrat"/>
                <a:sym typeface="Montserrat"/>
              </a:rPr>
              <a:t>1</a:t>
            </a:r>
            <a:r>
              <a:rPr lang="ru" sz="1200">
                <a:solidFill>
                  <a:srgbClr val="666666"/>
                </a:solidFill>
                <a:latin typeface="Montserrat"/>
                <a:ea typeface="Montserrat"/>
                <a:cs typeface="Montserrat"/>
                <a:sym typeface="Montserrat"/>
              </a:rPr>
              <a:t> стадии</a:t>
            </a:r>
            <a:endParaRPr sz="1200">
              <a:solidFill>
                <a:srgbClr val="666666"/>
              </a:solidFill>
              <a:latin typeface="Montserrat"/>
              <a:ea typeface="Montserrat"/>
              <a:cs typeface="Montserrat"/>
              <a:sym typeface="Montserrat"/>
            </a:endParaRPr>
          </a:p>
        </p:txBody>
      </p:sp>
      <p:sp>
        <p:nvSpPr>
          <p:cNvPr id="927" name="Google Shape;927;p57"/>
          <p:cNvSpPr/>
          <p:nvPr/>
        </p:nvSpPr>
        <p:spPr>
          <a:xfrm rot="10800000">
            <a:off x="3051563" y="61912"/>
            <a:ext cx="2083725" cy="558925"/>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57"/>
          <p:cNvSpPr txBox="1"/>
          <p:nvPr>
            <p:ph type="ctrTitle"/>
          </p:nvPr>
        </p:nvSpPr>
        <p:spPr>
          <a:xfrm>
            <a:off x="3121888" y="81750"/>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аллергии из 2-х частей</a:t>
            </a:r>
            <a:endParaRPr sz="1100">
              <a:latin typeface="Montserrat"/>
              <a:ea typeface="Montserrat"/>
              <a:cs typeface="Montserrat"/>
              <a:sym typeface="Montserrat"/>
            </a:endParaRPr>
          </a:p>
        </p:txBody>
      </p:sp>
      <p:sp>
        <p:nvSpPr>
          <p:cNvPr id="929" name="Google Shape;929;p57"/>
          <p:cNvSpPr txBox="1"/>
          <p:nvPr>
            <p:ph type="ctrTitle"/>
          </p:nvPr>
        </p:nvSpPr>
        <p:spPr>
          <a:xfrm>
            <a:off x="5199425" y="146449"/>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аллергена, виды, примеры</a:t>
            </a:r>
            <a:endParaRPr sz="1100">
              <a:latin typeface="Montserrat"/>
              <a:ea typeface="Montserrat"/>
              <a:cs typeface="Montserrat"/>
              <a:sym typeface="Montserrat"/>
            </a:endParaRPr>
          </a:p>
        </p:txBody>
      </p:sp>
      <p:cxnSp>
        <p:nvCxnSpPr>
          <p:cNvPr id="930" name="Google Shape;930;p57"/>
          <p:cNvCxnSpPr>
            <a:stCxn id="924" idx="4"/>
            <a:endCxn id="919" idx="1"/>
          </p:cNvCxnSpPr>
          <p:nvPr/>
        </p:nvCxnSpPr>
        <p:spPr>
          <a:xfrm flipH="1">
            <a:off x="2641925" y="1108563"/>
            <a:ext cx="1284000" cy="458700"/>
          </a:xfrm>
          <a:prstGeom prst="curvedConnector3">
            <a:avLst>
              <a:gd fmla="val 49999" name="adj1"/>
            </a:avLst>
          </a:prstGeom>
          <a:noFill/>
          <a:ln cap="flat" cmpd="sng" w="38100">
            <a:solidFill>
              <a:srgbClr val="BBFFBB"/>
            </a:solidFill>
            <a:prstDash val="solid"/>
            <a:round/>
            <a:headEnd len="med" w="med" type="none"/>
            <a:tailEnd len="med" w="med" type="none"/>
          </a:ln>
        </p:spPr>
      </p:cxnSp>
      <p:cxnSp>
        <p:nvCxnSpPr>
          <p:cNvPr id="931" name="Google Shape;931;p57"/>
          <p:cNvCxnSpPr>
            <a:stCxn id="927" idx="4"/>
            <a:endCxn id="919" idx="1"/>
          </p:cNvCxnSpPr>
          <p:nvPr/>
        </p:nvCxnSpPr>
        <p:spPr>
          <a:xfrm flipH="1">
            <a:off x="2642063" y="341375"/>
            <a:ext cx="409500" cy="1226100"/>
          </a:xfrm>
          <a:prstGeom prst="curvedConnector3">
            <a:avLst>
              <a:gd fmla="val 50014" name="adj1"/>
            </a:avLst>
          </a:prstGeom>
          <a:noFill/>
          <a:ln cap="flat" cmpd="sng" w="38100">
            <a:solidFill>
              <a:srgbClr val="EFEFEF"/>
            </a:solidFill>
            <a:prstDash val="solid"/>
            <a:round/>
            <a:headEnd len="med" w="med" type="none"/>
            <a:tailEnd len="med" w="med" type="none"/>
          </a:ln>
        </p:spPr>
      </p:cxnSp>
      <p:sp>
        <p:nvSpPr>
          <p:cNvPr id="925" name="Google Shape;925;p57"/>
          <p:cNvSpPr/>
          <p:nvPr/>
        </p:nvSpPr>
        <p:spPr>
          <a:xfrm>
            <a:off x="6584138" y="410750"/>
            <a:ext cx="1264500" cy="1189800"/>
          </a:xfrm>
          <a:prstGeom prst="ellipse">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2" name="Google Shape;932;p57"/>
          <p:cNvCxnSpPr>
            <a:stCxn id="922" idx="1"/>
          </p:cNvCxnSpPr>
          <p:nvPr/>
        </p:nvCxnSpPr>
        <p:spPr>
          <a:xfrm flipH="1" rot="10800000">
            <a:off x="5139025" y="1437225"/>
            <a:ext cx="1871100" cy="630600"/>
          </a:xfrm>
          <a:prstGeom prst="curvedConnector3">
            <a:avLst>
              <a:gd fmla="val 50000" name="adj1"/>
            </a:avLst>
          </a:prstGeom>
          <a:noFill/>
          <a:ln cap="flat" cmpd="sng" w="38100">
            <a:solidFill>
              <a:srgbClr val="A0FCA0"/>
            </a:solidFill>
            <a:prstDash val="solid"/>
            <a:round/>
            <a:headEnd len="med" w="med" type="none"/>
            <a:tailEnd len="med" w="med" type="none"/>
          </a:ln>
        </p:spPr>
      </p:cxnSp>
      <p:cxnSp>
        <p:nvCxnSpPr>
          <p:cNvPr id="933" name="Google Shape;933;p57"/>
          <p:cNvCxnSpPr>
            <a:stCxn id="922" idx="1"/>
            <a:endCxn id="934" idx="4"/>
          </p:cNvCxnSpPr>
          <p:nvPr/>
        </p:nvCxnSpPr>
        <p:spPr>
          <a:xfrm>
            <a:off x="5139025" y="2067825"/>
            <a:ext cx="1657200" cy="362700"/>
          </a:xfrm>
          <a:prstGeom prst="curvedConnector3">
            <a:avLst>
              <a:gd fmla="val 49999" name="adj1"/>
            </a:avLst>
          </a:prstGeom>
          <a:noFill/>
          <a:ln cap="flat" cmpd="sng" w="38100">
            <a:solidFill>
              <a:srgbClr val="A0FCA0"/>
            </a:solidFill>
            <a:prstDash val="solid"/>
            <a:round/>
            <a:headEnd len="med" w="med" type="none"/>
            <a:tailEnd len="med" w="med" type="none"/>
          </a:ln>
        </p:spPr>
      </p:cxnSp>
      <p:cxnSp>
        <p:nvCxnSpPr>
          <p:cNvPr id="935" name="Google Shape;935;p57"/>
          <p:cNvCxnSpPr/>
          <p:nvPr/>
        </p:nvCxnSpPr>
        <p:spPr>
          <a:xfrm flipH="1" rot="-5400000">
            <a:off x="7552615" y="3075945"/>
            <a:ext cx="600000" cy="168000"/>
          </a:xfrm>
          <a:prstGeom prst="curvedConnector3">
            <a:avLst>
              <a:gd fmla="val 50000" name="adj1"/>
            </a:avLst>
          </a:prstGeom>
          <a:noFill/>
          <a:ln cap="flat" cmpd="sng" w="38100">
            <a:solidFill>
              <a:srgbClr val="00D2D2"/>
            </a:solidFill>
            <a:prstDash val="solid"/>
            <a:round/>
            <a:headEnd len="med" w="med" type="none"/>
            <a:tailEnd len="med" w="med" type="none"/>
          </a:ln>
        </p:spPr>
      </p:cxnSp>
      <p:sp>
        <p:nvSpPr>
          <p:cNvPr id="936" name="Google Shape;936;p57"/>
          <p:cNvSpPr txBox="1"/>
          <p:nvPr>
            <p:ph type="ctrTitle"/>
          </p:nvPr>
        </p:nvSpPr>
        <p:spPr>
          <a:xfrm>
            <a:off x="6729550" y="788475"/>
            <a:ext cx="10113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начало</a:t>
            </a:r>
            <a:endParaRPr sz="1400">
              <a:latin typeface="Montserrat"/>
              <a:ea typeface="Montserrat"/>
              <a:cs typeface="Montserrat"/>
              <a:sym typeface="Montserrat"/>
            </a:endParaRPr>
          </a:p>
        </p:txBody>
      </p:sp>
      <p:sp>
        <p:nvSpPr>
          <p:cNvPr id="937" name="Google Shape;937;p57"/>
          <p:cNvSpPr txBox="1"/>
          <p:nvPr>
            <p:ph type="ctrTitle"/>
          </p:nvPr>
        </p:nvSpPr>
        <p:spPr>
          <a:xfrm>
            <a:off x="3945388" y="892688"/>
            <a:ext cx="19431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названия стадий</a:t>
            </a:r>
            <a:endParaRPr sz="1400">
              <a:latin typeface="Montserrat"/>
              <a:ea typeface="Montserrat"/>
              <a:cs typeface="Montserrat"/>
              <a:sym typeface="Montserrat"/>
            </a:endParaRPr>
          </a:p>
        </p:txBody>
      </p:sp>
      <p:sp>
        <p:nvSpPr>
          <p:cNvPr id="938" name="Google Shape;938;p57"/>
          <p:cNvSpPr txBox="1"/>
          <p:nvPr>
            <p:ph type="ctrTitle"/>
          </p:nvPr>
        </p:nvSpPr>
        <p:spPr>
          <a:xfrm>
            <a:off x="6892450" y="2120450"/>
            <a:ext cx="8973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solidFill>
                  <a:schemeClr val="lt1"/>
                </a:solidFill>
                <a:latin typeface="Montserrat"/>
                <a:ea typeface="Montserrat"/>
                <a:cs typeface="Montserrat"/>
                <a:sym typeface="Montserrat"/>
              </a:rPr>
              <a:t>2 </a:t>
            </a:r>
            <a:endParaRPr sz="14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400">
                <a:solidFill>
                  <a:schemeClr val="lt1"/>
                </a:solidFill>
                <a:latin typeface="Montserrat"/>
                <a:ea typeface="Montserrat"/>
                <a:cs typeface="Montserrat"/>
                <a:sym typeface="Montserrat"/>
              </a:rPr>
              <a:t>стадия</a:t>
            </a:r>
            <a:endParaRPr sz="1400">
              <a:solidFill>
                <a:schemeClr val="lt1"/>
              </a:solidFill>
              <a:latin typeface="Montserrat"/>
              <a:ea typeface="Montserrat"/>
              <a:cs typeface="Montserrat"/>
              <a:sym typeface="Montserrat"/>
            </a:endParaRPr>
          </a:p>
        </p:txBody>
      </p:sp>
      <p:sp>
        <p:nvSpPr>
          <p:cNvPr id="939" name="Google Shape;939;p57"/>
          <p:cNvSpPr txBox="1"/>
          <p:nvPr>
            <p:ph type="ctrTitle"/>
          </p:nvPr>
        </p:nvSpPr>
        <p:spPr>
          <a:xfrm>
            <a:off x="7789750" y="1786400"/>
            <a:ext cx="7698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940" name="Google Shape;940;p57"/>
          <p:cNvSpPr txBox="1"/>
          <p:nvPr>
            <p:ph type="ctrTitle"/>
          </p:nvPr>
        </p:nvSpPr>
        <p:spPr>
          <a:xfrm>
            <a:off x="7947400" y="2295575"/>
            <a:ext cx="769800" cy="2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941" name="Google Shape;941;p57"/>
          <p:cNvSpPr txBox="1"/>
          <p:nvPr>
            <p:ph type="ctrTitle"/>
          </p:nvPr>
        </p:nvSpPr>
        <p:spPr>
          <a:xfrm>
            <a:off x="8274725" y="2670150"/>
            <a:ext cx="403800" cy="2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942" name="Google Shape;942;p57"/>
          <p:cNvSpPr/>
          <p:nvPr/>
        </p:nvSpPr>
        <p:spPr>
          <a:xfrm>
            <a:off x="7586975" y="3392725"/>
            <a:ext cx="1208400" cy="11508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3" name="Google Shape;943;p57"/>
          <p:cNvSpPr/>
          <p:nvPr/>
        </p:nvSpPr>
        <p:spPr>
          <a:xfrm>
            <a:off x="7019950" y="4362900"/>
            <a:ext cx="769800" cy="700800"/>
          </a:xfrm>
          <a:prstGeom prst="ellipse">
            <a:avLst/>
          </a:prstGeom>
          <a:solidFill>
            <a:schemeClr val="lt1"/>
          </a:solidFill>
          <a:ln cap="flat" cmpd="sng" w="114300">
            <a:solidFill>
              <a:srgbClr val="BB62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4" name="Google Shape;944;p57"/>
          <p:cNvSpPr txBox="1"/>
          <p:nvPr>
            <p:ph type="ctrTitle"/>
          </p:nvPr>
        </p:nvSpPr>
        <p:spPr>
          <a:xfrm>
            <a:off x="7384888" y="4330213"/>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ru" sz="1200">
                <a:solidFill>
                  <a:srgbClr val="666666"/>
                </a:solidFill>
                <a:latin typeface="Montserrat"/>
                <a:ea typeface="Montserrat"/>
                <a:cs typeface="Montserrat"/>
                <a:sym typeface="Montserrat"/>
              </a:rPr>
              <a:t>3</a:t>
            </a:r>
            <a:r>
              <a:rPr lang="ru" sz="1200">
                <a:solidFill>
                  <a:srgbClr val="666666"/>
                </a:solidFill>
                <a:latin typeface="Montserrat"/>
                <a:ea typeface="Montserrat"/>
                <a:cs typeface="Montserrat"/>
                <a:sym typeface="Montserrat"/>
              </a:rPr>
              <a:t> стадия</a:t>
            </a:r>
            <a:endParaRPr sz="1200">
              <a:solidFill>
                <a:srgbClr val="666666"/>
              </a:solidFill>
              <a:latin typeface="Montserrat"/>
              <a:ea typeface="Montserrat"/>
              <a:cs typeface="Montserrat"/>
              <a:sym typeface="Montserrat"/>
            </a:endParaRPr>
          </a:p>
        </p:txBody>
      </p:sp>
      <p:sp>
        <p:nvSpPr>
          <p:cNvPr id="934" name="Google Shape;934;p57"/>
          <p:cNvSpPr/>
          <p:nvPr/>
        </p:nvSpPr>
        <p:spPr>
          <a:xfrm rot="10800000">
            <a:off x="6796181" y="2001036"/>
            <a:ext cx="1487668" cy="858910"/>
          </a:xfrm>
          <a:prstGeom prst="flowChartMagneticDrum">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5" name="Google Shape;945;p57"/>
          <p:cNvSpPr/>
          <p:nvPr/>
        </p:nvSpPr>
        <p:spPr>
          <a:xfrm>
            <a:off x="7694238" y="1901750"/>
            <a:ext cx="1038366" cy="406512"/>
          </a:xfrm>
          <a:prstGeom prst="flowChartTerminator">
            <a:avLst/>
          </a:prstGeom>
          <a:solidFill>
            <a:srgbClr val="00D2D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6" name="Google Shape;946;p57"/>
          <p:cNvSpPr/>
          <p:nvPr/>
        </p:nvSpPr>
        <p:spPr>
          <a:xfrm>
            <a:off x="7846638" y="2227338"/>
            <a:ext cx="1038366" cy="406512"/>
          </a:xfrm>
          <a:prstGeom prst="flowChartTerminator">
            <a:avLst/>
          </a:prstGeom>
          <a:solidFill>
            <a:srgbClr val="279D9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7" name="Google Shape;947;p57"/>
          <p:cNvSpPr/>
          <p:nvPr/>
        </p:nvSpPr>
        <p:spPr>
          <a:xfrm>
            <a:off x="8080738" y="2556725"/>
            <a:ext cx="1038366" cy="406512"/>
          </a:xfrm>
          <a:prstGeom prst="flowChartTerminator">
            <a:avLst/>
          </a:prstGeom>
          <a:solidFill>
            <a:srgbClr val="C970E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48" name="Google Shape;948;p57"/>
          <p:cNvGrpSpPr/>
          <p:nvPr/>
        </p:nvGrpSpPr>
        <p:grpSpPr>
          <a:xfrm>
            <a:off x="8717205" y="2547006"/>
            <a:ext cx="511752" cy="512384"/>
            <a:chOff x="9259050" y="2714075"/>
            <a:chExt cx="473100" cy="462900"/>
          </a:xfrm>
        </p:grpSpPr>
        <p:sp>
          <p:nvSpPr>
            <p:cNvPr id="949" name="Google Shape;949;p57"/>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0" name="Google Shape;950;p57"/>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951" name="Google Shape;951;p57"/>
            <p:cNvCxnSpPr>
              <a:stCxn id="950"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952" name="Google Shape;952;p57"/>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57"/>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57"/>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57"/>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956" name="Google Shape;956;p57"/>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57"/>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958" name="Google Shape;958;p57"/>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959" name="Google Shape;959;p57"/>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57"/>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961" name="Google Shape;961;p57"/>
          <p:cNvSpPr txBox="1"/>
          <p:nvPr>
            <p:ph type="ctrTitle"/>
          </p:nvPr>
        </p:nvSpPr>
        <p:spPr>
          <a:xfrm>
            <a:off x="6364613" y="20411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ru" sz="1200">
                <a:solidFill>
                  <a:schemeClr val="lt1"/>
                </a:solidFill>
                <a:latin typeface="Montserrat"/>
                <a:ea typeface="Montserrat"/>
                <a:cs typeface="Montserrat"/>
                <a:sym typeface="Montserrat"/>
              </a:rPr>
              <a:t>2</a:t>
            </a:r>
            <a:r>
              <a:rPr lang="ru" sz="1200">
                <a:solidFill>
                  <a:schemeClr val="lt1"/>
                </a:solidFill>
                <a:latin typeface="Montserrat"/>
                <a:ea typeface="Montserrat"/>
                <a:cs typeface="Montserrat"/>
                <a:sym typeface="Montserrat"/>
              </a:rPr>
              <a:t> стадия</a:t>
            </a:r>
            <a:endParaRPr sz="1200">
              <a:solidFill>
                <a:schemeClr val="lt1"/>
              </a:solidFill>
              <a:latin typeface="Montserrat"/>
              <a:ea typeface="Montserrat"/>
              <a:cs typeface="Montserrat"/>
              <a:sym typeface="Montserrat"/>
            </a:endParaRPr>
          </a:p>
        </p:txBody>
      </p:sp>
      <p:sp>
        <p:nvSpPr>
          <p:cNvPr id="962" name="Google Shape;962;p57"/>
          <p:cNvSpPr txBox="1"/>
          <p:nvPr>
            <p:ph type="ctrTitle"/>
          </p:nvPr>
        </p:nvSpPr>
        <p:spPr>
          <a:xfrm>
            <a:off x="7984525" y="185642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963" name="Google Shape;963;p57"/>
          <p:cNvSpPr txBox="1"/>
          <p:nvPr>
            <p:ph type="ctrTitle"/>
          </p:nvPr>
        </p:nvSpPr>
        <p:spPr>
          <a:xfrm>
            <a:off x="8149700" y="2199950"/>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964" name="Google Shape;964;p57"/>
          <p:cNvSpPr txBox="1"/>
          <p:nvPr>
            <p:ph type="ctrTitle"/>
          </p:nvPr>
        </p:nvSpPr>
        <p:spPr>
          <a:xfrm>
            <a:off x="8247725" y="255187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965" name="Google Shape;965;p57"/>
          <p:cNvSpPr/>
          <p:nvPr/>
        </p:nvSpPr>
        <p:spPr>
          <a:xfrm>
            <a:off x="3257700" y="2067825"/>
            <a:ext cx="625200" cy="57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6" name="Google Shape;966;p57"/>
          <p:cNvSpPr txBox="1"/>
          <p:nvPr>
            <p:ph type="ctrTitle"/>
          </p:nvPr>
        </p:nvSpPr>
        <p:spPr>
          <a:xfrm>
            <a:off x="3306350" y="2126975"/>
            <a:ext cx="442200" cy="502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2500">
                <a:latin typeface="Montserrat"/>
                <a:ea typeface="Montserrat"/>
                <a:cs typeface="Montserrat"/>
                <a:sym typeface="Montserrat"/>
              </a:rPr>
              <a:t>4</a:t>
            </a:r>
            <a:endParaRPr sz="2500">
              <a:latin typeface="Montserrat"/>
              <a:ea typeface="Montserrat"/>
              <a:cs typeface="Montserrat"/>
              <a:sym typeface="Montserrat"/>
            </a:endParaRPr>
          </a:p>
        </p:txBody>
      </p:sp>
      <p:sp>
        <p:nvSpPr>
          <p:cNvPr id="967" name="Google Shape;967;p57"/>
          <p:cNvSpPr/>
          <p:nvPr/>
        </p:nvSpPr>
        <p:spPr>
          <a:xfrm rot="3387075">
            <a:off x="3277247" y="1170952"/>
            <a:ext cx="236137" cy="185714"/>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968" name="Google Shape;968;p57"/>
          <p:cNvSpPr/>
          <p:nvPr/>
        </p:nvSpPr>
        <p:spPr>
          <a:xfrm rot="4274559">
            <a:off x="6118348" y="968542"/>
            <a:ext cx="236036" cy="185660"/>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969" name="Google Shape;969;p57"/>
          <p:cNvSpPr/>
          <p:nvPr/>
        </p:nvSpPr>
        <p:spPr>
          <a:xfrm rot="-7111054">
            <a:off x="5849488" y="1743681"/>
            <a:ext cx="236266" cy="185652"/>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970" name="Google Shape;970;p57"/>
          <p:cNvSpPr/>
          <p:nvPr/>
        </p:nvSpPr>
        <p:spPr>
          <a:xfrm rot="5391264">
            <a:off x="6522262" y="2337411"/>
            <a:ext cx="236101" cy="186000"/>
          </a:xfrm>
          <a:prstGeom prst="triangle">
            <a:avLst>
              <a:gd fmla="val 50000" name="adj"/>
            </a:avLst>
          </a:prstGeom>
          <a:solidFill>
            <a:srgbClr val="A0FCA0"/>
          </a:solidFill>
          <a:ln cap="flat" cmpd="sng" w="9525">
            <a:solidFill>
              <a:srgbClr val="A0FC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971" name="Google Shape;971;p57"/>
          <p:cNvSpPr txBox="1"/>
          <p:nvPr>
            <p:ph type="ctrTitle"/>
          </p:nvPr>
        </p:nvSpPr>
        <p:spPr>
          <a:xfrm>
            <a:off x="727300" y="2845300"/>
            <a:ext cx="5819700" cy="180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800">
                <a:latin typeface="Montserrat"/>
                <a:ea typeface="Montserrat"/>
                <a:cs typeface="Montserrat"/>
                <a:sym typeface="Montserrat"/>
              </a:rPr>
              <a:t>Про </a:t>
            </a:r>
            <a:endParaRPr sz="2800">
              <a:latin typeface="Montserrat"/>
              <a:ea typeface="Montserrat"/>
              <a:cs typeface="Montserrat"/>
              <a:sym typeface="Montserrat"/>
            </a:endParaRPr>
          </a:p>
          <a:p>
            <a:pPr indent="0" lvl="0" marL="0" rtl="0" algn="l">
              <a:spcBef>
                <a:spcPts val="0"/>
              </a:spcBef>
              <a:spcAft>
                <a:spcPts val="0"/>
              </a:spcAft>
              <a:buNone/>
            </a:pPr>
            <a:r>
              <a:rPr lang="ru" sz="2800">
                <a:latin typeface="Montserrat"/>
                <a:ea typeface="Montserrat"/>
                <a:cs typeface="Montserrat"/>
                <a:sym typeface="Montserrat"/>
              </a:rPr>
              <a:t>гиперчувствительность I типа</a:t>
            </a:r>
            <a:endParaRPr sz="2800">
              <a:latin typeface="Montserrat"/>
              <a:ea typeface="Montserrat"/>
              <a:cs typeface="Montserrat"/>
              <a:sym typeface="Montserrat"/>
            </a:endParaRPr>
          </a:p>
          <a:p>
            <a:pPr indent="0" lvl="0" marL="0" rtl="0" algn="l">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8"/>
          <p:cNvSpPr txBox="1"/>
          <p:nvPr>
            <p:ph idx="1" type="subTitle"/>
          </p:nvPr>
        </p:nvSpPr>
        <p:spPr>
          <a:xfrm>
            <a:off x="4309975" y="2979750"/>
            <a:ext cx="3342000" cy="804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sz="3400">
                <a:latin typeface="Montserrat"/>
                <a:ea typeface="Montserrat"/>
                <a:cs typeface="Montserrat"/>
                <a:sym typeface="Montserrat"/>
              </a:rPr>
              <a:t>Шарль Рише</a:t>
            </a:r>
            <a:endParaRPr sz="3400">
              <a:latin typeface="Montserrat"/>
              <a:ea typeface="Montserrat"/>
              <a:cs typeface="Montserrat"/>
              <a:sym typeface="Montserrat"/>
            </a:endParaRPr>
          </a:p>
        </p:txBody>
      </p:sp>
      <p:pic>
        <p:nvPicPr>
          <p:cNvPr id="977" name="Google Shape;977;p58"/>
          <p:cNvPicPr preferRelativeResize="0"/>
          <p:nvPr/>
        </p:nvPicPr>
        <p:blipFill>
          <a:blip r:embed="rId3">
            <a:alphaModFix/>
          </a:blip>
          <a:stretch>
            <a:fillRect/>
          </a:stretch>
        </p:blipFill>
        <p:spPr>
          <a:xfrm>
            <a:off x="0" y="0"/>
            <a:ext cx="4278975" cy="52038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59"/>
          <p:cNvPicPr preferRelativeResize="0"/>
          <p:nvPr/>
        </p:nvPicPr>
        <p:blipFill rotWithShape="1">
          <a:blip r:embed="rId3">
            <a:alphaModFix/>
          </a:blip>
          <a:srcRect b="-26598" l="0" r="-43369" t="0"/>
          <a:stretch/>
        </p:blipFill>
        <p:spPr>
          <a:xfrm>
            <a:off x="1371463" y="3286100"/>
            <a:ext cx="2724400" cy="2405775"/>
          </a:xfrm>
          <a:prstGeom prst="rect">
            <a:avLst/>
          </a:prstGeom>
          <a:noFill/>
          <a:ln>
            <a:noFill/>
          </a:ln>
        </p:spPr>
      </p:pic>
      <p:pic>
        <p:nvPicPr>
          <p:cNvPr id="983" name="Google Shape;983;p59"/>
          <p:cNvPicPr preferRelativeResize="0"/>
          <p:nvPr/>
        </p:nvPicPr>
        <p:blipFill>
          <a:blip r:embed="rId4">
            <a:alphaModFix/>
          </a:blip>
          <a:stretch>
            <a:fillRect/>
          </a:stretch>
        </p:blipFill>
        <p:spPr>
          <a:xfrm rot="1213100">
            <a:off x="848434" y="296825"/>
            <a:ext cx="1683282" cy="2047126"/>
          </a:xfrm>
          <a:prstGeom prst="rect">
            <a:avLst/>
          </a:prstGeom>
          <a:noFill/>
          <a:ln>
            <a:noFill/>
          </a:ln>
        </p:spPr>
      </p:pic>
      <p:pic>
        <p:nvPicPr>
          <p:cNvPr id="984" name="Google Shape;984;p59"/>
          <p:cNvPicPr preferRelativeResize="0"/>
          <p:nvPr/>
        </p:nvPicPr>
        <p:blipFill>
          <a:blip r:embed="rId5">
            <a:alphaModFix/>
          </a:blip>
          <a:stretch>
            <a:fillRect/>
          </a:stretch>
        </p:blipFill>
        <p:spPr>
          <a:xfrm flipH="1">
            <a:off x="157128" y="1921850"/>
            <a:ext cx="1935824" cy="2155650"/>
          </a:xfrm>
          <a:prstGeom prst="rect">
            <a:avLst/>
          </a:prstGeom>
          <a:noFill/>
          <a:ln>
            <a:noFill/>
          </a:ln>
        </p:spPr>
      </p:pic>
      <p:sp>
        <p:nvSpPr>
          <p:cNvPr id="985" name="Google Shape;985;p59"/>
          <p:cNvSpPr/>
          <p:nvPr/>
        </p:nvSpPr>
        <p:spPr>
          <a:xfrm>
            <a:off x="487625" y="1921850"/>
            <a:ext cx="2928000" cy="10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6" name="Google Shape;986;p59"/>
          <p:cNvSpPr txBox="1"/>
          <p:nvPr/>
        </p:nvSpPr>
        <p:spPr>
          <a:xfrm>
            <a:off x="4170050" y="2283538"/>
            <a:ext cx="6270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200">
                <a:solidFill>
                  <a:srgbClr val="DBC6D7"/>
                </a:solidFill>
                <a:latin typeface="Montserrat"/>
                <a:ea typeface="Montserrat"/>
                <a:cs typeface="Montserrat"/>
                <a:sym typeface="Montserrat"/>
              </a:rPr>
              <a:t>вещества из актинии</a:t>
            </a:r>
            <a:endParaRPr sz="2200">
              <a:solidFill>
                <a:srgbClr val="DBC6D7"/>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2200">
                <a:solidFill>
                  <a:srgbClr val="DBC6D7"/>
                </a:solidFill>
                <a:latin typeface="Montserrat"/>
                <a:ea typeface="Montserrat"/>
                <a:cs typeface="Montserrat"/>
                <a:sym typeface="Montserrat"/>
              </a:rPr>
              <a:t>в </a:t>
            </a:r>
            <a:r>
              <a:rPr b="1" lang="ru" sz="2200">
                <a:solidFill>
                  <a:srgbClr val="DBC6D7"/>
                </a:solidFill>
                <a:latin typeface="Montserrat"/>
                <a:ea typeface="Montserrat"/>
                <a:cs typeface="Montserrat"/>
                <a:sym typeface="Montserrat"/>
              </a:rPr>
              <a:t>очень низкой</a:t>
            </a:r>
            <a:r>
              <a:rPr lang="ru" sz="2200">
                <a:solidFill>
                  <a:srgbClr val="DBC6D7"/>
                </a:solidFill>
                <a:latin typeface="Montserrat"/>
                <a:ea typeface="Montserrat"/>
                <a:cs typeface="Montserrat"/>
                <a:sym typeface="Montserrat"/>
              </a:rPr>
              <a:t> дозе</a:t>
            </a:r>
            <a:endParaRPr sz="2200">
              <a:solidFill>
                <a:srgbClr val="DBC6D7"/>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2200">
                <a:solidFill>
                  <a:srgbClr val="DBC6D7"/>
                </a:solidFill>
                <a:latin typeface="Montserrat"/>
                <a:ea typeface="Montserrat"/>
                <a:cs typeface="Montserrat"/>
                <a:sym typeface="Montserrat"/>
              </a:rPr>
              <a:t>вводятся в </a:t>
            </a:r>
            <a:r>
              <a:rPr lang="ru" sz="2200" u="sng">
                <a:solidFill>
                  <a:srgbClr val="DBC6D7"/>
                </a:solidFill>
                <a:latin typeface="Montserrat"/>
                <a:ea typeface="Montserrat"/>
                <a:cs typeface="Montserrat"/>
                <a:sym typeface="Montserrat"/>
              </a:rPr>
              <a:t>первый раз</a:t>
            </a:r>
            <a:endParaRPr sz="2200" u="sng">
              <a:solidFill>
                <a:srgbClr val="DBC6D7"/>
              </a:solidFill>
              <a:latin typeface="Montserrat"/>
              <a:ea typeface="Montserrat"/>
              <a:cs typeface="Montserrat"/>
              <a:sym typeface="Montserrat"/>
            </a:endParaRPr>
          </a:p>
        </p:txBody>
      </p:sp>
      <p:pic>
        <p:nvPicPr>
          <p:cNvPr id="987" name="Google Shape;987;p59"/>
          <p:cNvPicPr preferRelativeResize="0"/>
          <p:nvPr/>
        </p:nvPicPr>
        <p:blipFill>
          <a:blip r:embed="rId6">
            <a:alphaModFix/>
          </a:blip>
          <a:stretch>
            <a:fillRect/>
          </a:stretch>
        </p:blipFill>
        <p:spPr>
          <a:xfrm>
            <a:off x="1891100" y="2026550"/>
            <a:ext cx="2133051" cy="1599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pic>
        <p:nvPicPr>
          <p:cNvPr id="992" name="Google Shape;992;p60"/>
          <p:cNvPicPr preferRelativeResize="0"/>
          <p:nvPr/>
        </p:nvPicPr>
        <p:blipFill rotWithShape="1">
          <a:blip r:embed="rId3">
            <a:alphaModFix/>
          </a:blip>
          <a:srcRect b="-26598" l="0" r="-43369" t="0"/>
          <a:stretch/>
        </p:blipFill>
        <p:spPr>
          <a:xfrm>
            <a:off x="1371463" y="3286100"/>
            <a:ext cx="2724400" cy="2405775"/>
          </a:xfrm>
          <a:prstGeom prst="rect">
            <a:avLst/>
          </a:prstGeom>
          <a:noFill/>
          <a:ln>
            <a:noFill/>
          </a:ln>
        </p:spPr>
      </p:pic>
      <p:pic>
        <p:nvPicPr>
          <p:cNvPr id="993" name="Google Shape;993;p60"/>
          <p:cNvPicPr preferRelativeResize="0"/>
          <p:nvPr/>
        </p:nvPicPr>
        <p:blipFill rotWithShape="1">
          <a:blip r:embed="rId3">
            <a:alphaModFix/>
          </a:blip>
          <a:srcRect b="-26598" l="0" r="-43369" t="0"/>
          <a:stretch/>
        </p:blipFill>
        <p:spPr>
          <a:xfrm>
            <a:off x="6259525" y="3114962"/>
            <a:ext cx="3063675" cy="2705375"/>
          </a:xfrm>
          <a:prstGeom prst="rect">
            <a:avLst/>
          </a:prstGeom>
          <a:noFill/>
          <a:ln>
            <a:noFill/>
          </a:ln>
        </p:spPr>
      </p:pic>
      <p:pic>
        <p:nvPicPr>
          <p:cNvPr id="994" name="Google Shape;994;p60"/>
          <p:cNvPicPr preferRelativeResize="0"/>
          <p:nvPr/>
        </p:nvPicPr>
        <p:blipFill>
          <a:blip r:embed="rId4">
            <a:alphaModFix/>
          </a:blip>
          <a:stretch>
            <a:fillRect/>
          </a:stretch>
        </p:blipFill>
        <p:spPr>
          <a:xfrm rot="1213100">
            <a:off x="848434" y="296825"/>
            <a:ext cx="1683282" cy="2047126"/>
          </a:xfrm>
          <a:prstGeom prst="rect">
            <a:avLst/>
          </a:prstGeom>
          <a:noFill/>
          <a:ln>
            <a:noFill/>
          </a:ln>
        </p:spPr>
      </p:pic>
      <p:pic>
        <p:nvPicPr>
          <p:cNvPr id="995" name="Google Shape;995;p60"/>
          <p:cNvPicPr preferRelativeResize="0"/>
          <p:nvPr/>
        </p:nvPicPr>
        <p:blipFill>
          <a:blip r:embed="rId5">
            <a:alphaModFix/>
          </a:blip>
          <a:stretch>
            <a:fillRect/>
          </a:stretch>
        </p:blipFill>
        <p:spPr>
          <a:xfrm flipH="1">
            <a:off x="157128" y="1921850"/>
            <a:ext cx="1935824" cy="2155650"/>
          </a:xfrm>
          <a:prstGeom prst="rect">
            <a:avLst/>
          </a:prstGeom>
          <a:noFill/>
          <a:ln>
            <a:noFill/>
          </a:ln>
        </p:spPr>
      </p:pic>
      <p:pic>
        <p:nvPicPr>
          <p:cNvPr id="996" name="Google Shape;996;p60"/>
          <p:cNvPicPr preferRelativeResize="0"/>
          <p:nvPr/>
        </p:nvPicPr>
        <p:blipFill>
          <a:blip r:embed="rId6">
            <a:alphaModFix/>
          </a:blip>
          <a:stretch>
            <a:fillRect/>
          </a:stretch>
        </p:blipFill>
        <p:spPr>
          <a:xfrm>
            <a:off x="1891100" y="2026550"/>
            <a:ext cx="2133051" cy="1599775"/>
          </a:xfrm>
          <a:prstGeom prst="rect">
            <a:avLst/>
          </a:prstGeom>
          <a:noFill/>
          <a:ln>
            <a:noFill/>
          </a:ln>
        </p:spPr>
      </p:pic>
      <p:sp>
        <p:nvSpPr>
          <p:cNvPr id="997" name="Google Shape;997;p60"/>
          <p:cNvSpPr/>
          <p:nvPr/>
        </p:nvSpPr>
        <p:spPr>
          <a:xfrm>
            <a:off x="487625" y="1921850"/>
            <a:ext cx="2928000" cy="10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8" name="Google Shape;998;p60"/>
          <p:cNvSpPr/>
          <p:nvPr/>
        </p:nvSpPr>
        <p:spPr>
          <a:xfrm>
            <a:off x="3804575" y="4077500"/>
            <a:ext cx="2328300" cy="780300"/>
          </a:xfrm>
          <a:prstGeom prst="rightArrow">
            <a:avLst>
              <a:gd fmla="val 50000" name="adj1"/>
              <a:gd fmla="val 50000" name="adj2"/>
            </a:avLst>
          </a:prstGeom>
          <a:solidFill>
            <a:srgbClr val="F5D7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9" name="Google Shape;999;p60"/>
          <p:cNvSpPr txBox="1"/>
          <p:nvPr/>
        </p:nvSpPr>
        <p:spPr>
          <a:xfrm>
            <a:off x="6687500" y="3114954"/>
            <a:ext cx="228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200">
                <a:solidFill>
                  <a:srgbClr val="DBC6D7"/>
                </a:solidFill>
                <a:latin typeface="Montserrat"/>
                <a:ea typeface="Montserrat"/>
                <a:cs typeface="Montserrat"/>
                <a:sym typeface="Montserrat"/>
              </a:rPr>
              <a:t>ничего</a:t>
            </a:r>
            <a:endParaRPr sz="2200" u="sng">
              <a:solidFill>
                <a:srgbClr val="DBC6D7"/>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p61"/>
          <p:cNvPicPr preferRelativeResize="0"/>
          <p:nvPr/>
        </p:nvPicPr>
        <p:blipFill rotWithShape="1">
          <a:blip r:embed="rId3">
            <a:alphaModFix/>
          </a:blip>
          <a:srcRect b="-26598" l="0" r="-43369" t="0"/>
          <a:stretch/>
        </p:blipFill>
        <p:spPr>
          <a:xfrm>
            <a:off x="1371463" y="3286100"/>
            <a:ext cx="2724400" cy="2405775"/>
          </a:xfrm>
          <a:prstGeom prst="rect">
            <a:avLst/>
          </a:prstGeom>
          <a:noFill/>
          <a:ln>
            <a:noFill/>
          </a:ln>
        </p:spPr>
      </p:pic>
      <p:pic>
        <p:nvPicPr>
          <p:cNvPr id="1005" name="Google Shape;1005;p61"/>
          <p:cNvPicPr preferRelativeResize="0"/>
          <p:nvPr/>
        </p:nvPicPr>
        <p:blipFill>
          <a:blip r:embed="rId4">
            <a:alphaModFix/>
          </a:blip>
          <a:stretch>
            <a:fillRect/>
          </a:stretch>
        </p:blipFill>
        <p:spPr>
          <a:xfrm rot="1213100">
            <a:off x="848434" y="296825"/>
            <a:ext cx="1683282" cy="2047126"/>
          </a:xfrm>
          <a:prstGeom prst="rect">
            <a:avLst/>
          </a:prstGeom>
          <a:noFill/>
          <a:ln>
            <a:noFill/>
          </a:ln>
        </p:spPr>
      </p:pic>
      <p:pic>
        <p:nvPicPr>
          <p:cNvPr id="1006" name="Google Shape;1006;p61"/>
          <p:cNvPicPr preferRelativeResize="0"/>
          <p:nvPr/>
        </p:nvPicPr>
        <p:blipFill>
          <a:blip r:embed="rId5">
            <a:alphaModFix/>
          </a:blip>
          <a:stretch>
            <a:fillRect/>
          </a:stretch>
        </p:blipFill>
        <p:spPr>
          <a:xfrm flipH="1">
            <a:off x="157128" y="1921850"/>
            <a:ext cx="1935824" cy="2155650"/>
          </a:xfrm>
          <a:prstGeom prst="rect">
            <a:avLst/>
          </a:prstGeom>
          <a:noFill/>
          <a:ln>
            <a:noFill/>
          </a:ln>
        </p:spPr>
      </p:pic>
      <p:sp>
        <p:nvSpPr>
          <p:cNvPr id="1007" name="Google Shape;1007;p61"/>
          <p:cNvSpPr/>
          <p:nvPr/>
        </p:nvSpPr>
        <p:spPr>
          <a:xfrm>
            <a:off x="487625" y="1921850"/>
            <a:ext cx="2928000" cy="10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8" name="Google Shape;1008;p61"/>
          <p:cNvSpPr txBox="1"/>
          <p:nvPr/>
        </p:nvSpPr>
        <p:spPr>
          <a:xfrm>
            <a:off x="4257625" y="2226138"/>
            <a:ext cx="4286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200" u="sng">
                <a:solidFill>
                  <a:srgbClr val="DBC6D7"/>
                </a:solidFill>
                <a:latin typeface="Montserrat"/>
                <a:ea typeface="Montserrat"/>
                <a:cs typeface="Montserrat"/>
                <a:sym typeface="Montserrat"/>
              </a:rPr>
              <a:t>повторное</a:t>
            </a:r>
            <a:r>
              <a:rPr lang="ru" sz="2200">
                <a:solidFill>
                  <a:srgbClr val="DBC6D7"/>
                </a:solidFill>
                <a:latin typeface="Montserrat"/>
                <a:ea typeface="Montserrat"/>
                <a:cs typeface="Montserrat"/>
                <a:sym typeface="Montserrat"/>
              </a:rPr>
              <a:t> введение спустя много дней</a:t>
            </a:r>
            <a:endParaRPr sz="2200">
              <a:solidFill>
                <a:srgbClr val="DBC6D7"/>
              </a:solidFill>
              <a:latin typeface="Montserrat"/>
              <a:ea typeface="Montserrat"/>
              <a:cs typeface="Montserrat"/>
              <a:sym typeface="Montserrat"/>
            </a:endParaRPr>
          </a:p>
        </p:txBody>
      </p:sp>
      <p:pic>
        <p:nvPicPr>
          <p:cNvPr id="1009" name="Google Shape;1009;p61"/>
          <p:cNvPicPr preferRelativeResize="0"/>
          <p:nvPr/>
        </p:nvPicPr>
        <p:blipFill>
          <a:blip r:embed="rId6">
            <a:alphaModFix/>
          </a:blip>
          <a:stretch>
            <a:fillRect/>
          </a:stretch>
        </p:blipFill>
        <p:spPr>
          <a:xfrm>
            <a:off x="1891100" y="2026550"/>
            <a:ext cx="2133051" cy="1599775"/>
          </a:xfrm>
          <a:prstGeom prst="rect">
            <a:avLst/>
          </a:prstGeom>
          <a:noFill/>
          <a:ln>
            <a:noFill/>
          </a:ln>
        </p:spPr>
      </p:pic>
      <p:sp>
        <p:nvSpPr>
          <p:cNvPr id="1010" name="Google Shape;1010;p61"/>
          <p:cNvSpPr txBox="1"/>
          <p:nvPr/>
        </p:nvSpPr>
        <p:spPr>
          <a:xfrm>
            <a:off x="391500" y="4137100"/>
            <a:ext cx="4286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200">
                <a:solidFill>
                  <a:srgbClr val="D8842A"/>
                </a:solidFill>
                <a:latin typeface="Montserrat"/>
                <a:ea typeface="Montserrat"/>
                <a:cs typeface="Montserrat"/>
                <a:sym typeface="Montserrat"/>
              </a:rPr>
              <a:t>та же </a:t>
            </a:r>
            <a:endParaRPr sz="2200">
              <a:solidFill>
                <a:srgbClr val="D8842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2200">
                <a:solidFill>
                  <a:srgbClr val="D8842A"/>
                </a:solidFill>
                <a:latin typeface="Montserrat"/>
                <a:ea typeface="Montserrat"/>
                <a:cs typeface="Montserrat"/>
                <a:sym typeface="Montserrat"/>
              </a:rPr>
              <a:t>собака</a:t>
            </a:r>
            <a:endParaRPr sz="2200">
              <a:solidFill>
                <a:srgbClr val="D8842A"/>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pic>
        <p:nvPicPr>
          <p:cNvPr id="1015" name="Google Shape;1015;p62"/>
          <p:cNvPicPr preferRelativeResize="0"/>
          <p:nvPr/>
        </p:nvPicPr>
        <p:blipFill>
          <a:blip r:embed="rId3">
            <a:alphaModFix/>
          </a:blip>
          <a:stretch>
            <a:fillRect/>
          </a:stretch>
        </p:blipFill>
        <p:spPr>
          <a:xfrm>
            <a:off x="6341375" y="2487750"/>
            <a:ext cx="2655750" cy="2655750"/>
          </a:xfrm>
          <a:prstGeom prst="rect">
            <a:avLst/>
          </a:prstGeom>
          <a:noFill/>
          <a:ln>
            <a:noFill/>
          </a:ln>
        </p:spPr>
      </p:pic>
      <p:pic>
        <p:nvPicPr>
          <p:cNvPr id="1016" name="Google Shape;1016;p62"/>
          <p:cNvPicPr preferRelativeResize="0"/>
          <p:nvPr/>
        </p:nvPicPr>
        <p:blipFill rotWithShape="1">
          <a:blip r:embed="rId4">
            <a:alphaModFix/>
          </a:blip>
          <a:srcRect b="-26598" l="0" r="-43369" t="0"/>
          <a:stretch/>
        </p:blipFill>
        <p:spPr>
          <a:xfrm>
            <a:off x="1371463" y="3286100"/>
            <a:ext cx="2724400" cy="2405775"/>
          </a:xfrm>
          <a:prstGeom prst="rect">
            <a:avLst/>
          </a:prstGeom>
          <a:noFill/>
          <a:ln>
            <a:noFill/>
          </a:ln>
        </p:spPr>
      </p:pic>
      <p:pic>
        <p:nvPicPr>
          <p:cNvPr id="1017" name="Google Shape;1017;p62"/>
          <p:cNvPicPr preferRelativeResize="0"/>
          <p:nvPr/>
        </p:nvPicPr>
        <p:blipFill>
          <a:blip r:embed="rId5">
            <a:alphaModFix/>
          </a:blip>
          <a:stretch>
            <a:fillRect/>
          </a:stretch>
        </p:blipFill>
        <p:spPr>
          <a:xfrm rot="1213100">
            <a:off x="848434" y="296825"/>
            <a:ext cx="1683282" cy="2047126"/>
          </a:xfrm>
          <a:prstGeom prst="rect">
            <a:avLst/>
          </a:prstGeom>
          <a:noFill/>
          <a:ln>
            <a:noFill/>
          </a:ln>
        </p:spPr>
      </p:pic>
      <p:pic>
        <p:nvPicPr>
          <p:cNvPr id="1018" name="Google Shape;1018;p62"/>
          <p:cNvPicPr preferRelativeResize="0"/>
          <p:nvPr/>
        </p:nvPicPr>
        <p:blipFill>
          <a:blip r:embed="rId6">
            <a:alphaModFix/>
          </a:blip>
          <a:stretch>
            <a:fillRect/>
          </a:stretch>
        </p:blipFill>
        <p:spPr>
          <a:xfrm flipH="1">
            <a:off x="157128" y="1921850"/>
            <a:ext cx="1935824" cy="2155650"/>
          </a:xfrm>
          <a:prstGeom prst="rect">
            <a:avLst/>
          </a:prstGeom>
          <a:noFill/>
          <a:ln>
            <a:noFill/>
          </a:ln>
        </p:spPr>
      </p:pic>
      <p:sp>
        <p:nvSpPr>
          <p:cNvPr id="1019" name="Google Shape;1019;p62"/>
          <p:cNvSpPr/>
          <p:nvPr/>
        </p:nvSpPr>
        <p:spPr>
          <a:xfrm>
            <a:off x="487625" y="1921850"/>
            <a:ext cx="2928000" cy="10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20" name="Google Shape;1020;p62"/>
          <p:cNvPicPr preferRelativeResize="0"/>
          <p:nvPr/>
        </p:nvPicPr>
        <p:blipFill>
          <a:blip r:embed="rId7">
            <a:alphaModFix/>
          </a:blip>
          <a:stretch>
            <a:fillRect/>
          </a:stretch>
        </p:blipFill>
        <p:spPr>
          <a:xfrm>
            <a:off x="1891100" y="2026550"/>
            <a:ext cx="2133051" cy="1599775"/>
          </a:xfrm>
          <a:prstGeom prst="rect">
            <a:avLst/>
          </a:prstGeom>
          <a:noFill/>
          <a:ln>
            <a:noFill/>
          </a:ln>
        </p:spPr>
      </p:pic>
      <p:sp>
        <p:nvSpPr>
          <p:cNvPr id="1021" name="Google Shape;1021;p62"/>
          <p:cNvSpPr txBox="1"/>
          <p:nvPr/>
        </p:nvSpPr>
        <p:spPr>
          <a:xfrm>
            <a:off x="391500" y="4137100"/>
            <a:ext cx="4286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200">
                <a:solidFill>
                  <a:srgbClr val="D8842A"/>
                </a:solidFill>
                <a:latin typeface="Montserrat"/>
                <a:ea typeface="Montserrat"/>
                <a:cs typeface="Montserrat"/>
                <a:sym typeface="Montserrat"/>
              </a:rPr>
              <a:t>та же </a:t>
            </a:r>
            <a:endParaRPr sz="2200">
              <a:solidFill>
                <a:srgbClr val="D8842A"/>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2200">
                <a:solidFill>
                  <a:srgbClr val="D8842A"/>
                </a:solidFill>
                <a:latin typeface="Montserrat"/>
                <a:ea typeface="Montserrat"/>
                <a:cs typeface="Montserrat"/>
                <a:sym typeface="Montserrat"/>
              </a:rPr>
              <a:t>собака</a:t>
            </a:r>
            <a:endParaRPr sz="2200">
              <a:solidFill>
                <a:srgbClr val="D8842A"/>
              </a:solidFill>
              <a:latin typeface="Montserrat"/>
              <a:ea typeface="Montserrat"/>
              <a:cs typeface="Montserrat"/>
              <a:sym typeface="Montserrat"/>
            </a:endParaRPr>
          </a:p>
        </p:txBody>
      </p:sp>
      <p:sp>
        <p:nvSpPr>
          <p:cNvPr id="1022" name="Google Shape;1022;p62"/>
          <p:cNvSpPr/>
          <p:nvPr/>
        </p:nvSpPr>
        <p:spPr>
          <a:xfrm>
            <a:off x="3804575" y="4077500"/>
            <a:ext cx="2328300" cy="780300"/>
          </a:xfrm>
          <a:prstGeom prst="rightArrow">
            <a:avLst>
              <a:gd fmla="val 50000" name="adj1"/>
              <a:gd fmla="val 50000" name="adj2"/>
            </a:avLst>
          </a:prstGeom>
          <a:solidFill>
            <a:srgbClr val="F5D7D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8"/>
          <p:cNvSpPr txBox="1"/>
          <p:nvPr>
            <p:ph type="ctrTitle"/>
          </p:nvPr>
        </p:nvSpPr>
        <p:spPr>
          <a:xfrm>
            <a:off x="434250" y="267825"/>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КАРТА</a:t>
            </a:r>
            <a:endParaRPr sz="2500">
              <a:latin typeface="Montserrat"/>
              <a:ea typeface="Montserrat"/>
              <a:cs typeface="Montserrat"/>
              <a:sym typeface="Montserrat"/>
            </a:endParaRPr>
          </a:p>
        </p:txBody>
      </p:sp>
      <p:grpSp>
        <p:nvGrpSpPr>
          <p:cNvPr id="221" name="Google Shape;221;p18"/>
          <p:cNvGrpSpPr/>
          <p:nvPr/>
        </p:nvGrpSpPr>
        <p:grpSpPr>
          <a:xfrm rot="1957778">
            <a:off x="4075671" y="566713"/>
            <a:ext cx="2630084" cy="4319205"/>
            <a:chOff x="5671600" y="3047241"/>
            <a:chExt cx="1025125" cy="1877958"/>
          </a:xfrm>
        </p:grpSpPr>
        <p:sp>
          <p:nvSpPr>
            <p:cNvPr id="222" name="Google Shape;222;p18"/>
            <p:cNvSpPr/>
            <p:nvPr/>
          </p:nvSpPr>
          <p:spPr>
            <a:xfrm rot="-5400000">
              <a:off x="5284330" y="3577386"/>
              <a:ext cx="1877958" cy="817668"/>
            </a:xfrm>
            <a:prstGeom prst="flowChartTerminator">
              <a:avLst/>
            </a:prstGeom>
            <a:solidFill>
              <a:srgbClr val="BBFFBB"/>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p>
          </p:txBody>
        </p:sp>
        <p:cxnSp>
          <p:nvCxnSpPr>
            <p:cNvPr id="223" name="Google Shape;223;p18"/>
            <p:cNvCxnSpPr/>
            <p:nvPr/>
          </p:nvCxnSpPr>
          <p:spPr>
            <a:xfrm flipH="1" rot="8783910">
              <a:off x="6299429" y="3283223"/>
              <a:ext cx="376753" cy="124916"/>
            </a:xfrm>
            <a:prstGeom prst="straightConnector1">
              <a:avLst/>
            </a:prstGeom>
            <a:noFill/>
            <a:ln cap="flat" cmpd="sng" w="76200">
              <a:solidFill>
                <a:schemeClr val="lt1"/>
              </a:solidFill>
              <a:prstDash val="solid"/>
              <a:round/>
              <a:headEnd len="med" w="med" type="none"/>
              <a:tailEnd len="med" w="med" type="none"/>
            </a:ln>
          </p:spPr>
        </p:cxnSp>
        <p:cxnSp>
          <p:nvCxnSpPr>
            <p:cNvPr id="224" name="Google Shape;224;p18"/>
            <p:cNvCxnSpPr/>
            <p:nvPr/>
          </p:nvCxnSpPr>
          <p:spPr>
            <a:xfrm rot="-2012767">
              <a:off x="6519851" y="4407673"/>
              <a:ext cx="99347" cy="318904"/>
            </a:xfrm>
            <a:prstGeom prst="straightConnector1">
              <a:avLst/>
            </a:prstGeom>
            <a:noFill/>
            <a:ln cap="flat" cmpd="sng" w="76200">
              <a:solidFill>
                <a:schemeClr val="lt1"/>
              </a:solidFill>
              <a:prstDash val="solid"/>
              <a:round/>
              <a:headEnd len="med" w="med" type="none"/>
              <a:tailEnd len="med" w="med" type="none"/>
            </a:ln>
          </p:spPr>
        </p:cxnSp>
        <p:cxnSp>
          <p:nvCxnSpPr>
            <p:cNvPr id="225" name="Google Shape;225;p18"/>
            <p:cNvCxnSpPr/>
            <p:nvPr/>
          </p:nvCxnSpPr>
          <p:spPr>
            <a:xfrm flipH="1" rot="10800000">
              <a:off x="5671600" y="4469425"/>
              <a:ext cx="332700" cy="270000"/>
            </a:xfrm>
            <a:prstGeom prst="straightConnector1">
              <a:avLst/>
            </a:prstGeom>
            <a:noFill/>
            <a:ln cap="flat" cmpd="sng" w="76200">
              <a:solidFill>
                <a:schemeClr val="lt1"/>
              </a:solidFill>
              <a:prstDash val="solid"/>
              <a:round/>
              <a:headEnd len="med" w="med" type="none"/>
              <a:tailEnd len="med" w="med" type="none"/>
            </a:ln>
          </p:spPr>
        </p:cxnSp>
        <p:cxnSp>
          <p:nvCxnSpPr>
            <p:cNvPr id="226" name="Google Shape;226;p18"/>
            <p:cNvCxnSpPr/>
            <p:nvPr/>
          </p:nvCxnSpPr>
          <p:spPr>
            <a:xfrm rot="-2014893">
              <a:off x="5936489" y="3101352"/>
              <a:ext cx="43932" cy="359354"/>
            </a:xfrm>
            <a:prstGeom prst="straightConnector1">
              <a:avLst/>
            </a:prstGeom>
            <a:noFill/>
            <a:ln cap="flat" cmpd="sng" w="76200">
              <a:solidFill>
                <a:schemeClr val="lt1"/>
              </a:solidFill>
              <a:prstDash val="solid"/>
              <a:round/>
              <a:headEnd len="med" w="med" type="none"/>
              <a:tailEnd len="med" w="med" type="none"/>
            </a:ln>
          </p:spPr>
        </p:cxnSp>
        <p:sp>
          <p:nvSpPr>
            <p:cNvPr id="227" name="Google Shape;227;p18"/>
            <p:cNvSpPr/>
            <p:nvPr/>
          </p:nvSpPr>
          <p:spPr>
            <a:xfrm rot="-5400000">
              <a:off x="5590157" y="3728715"/>
              <a:ext cx="1266300" cy="511218"/>
            </a:xfrm>
            <a:prstGeom prst="flowChartTerminator">
              <a:avLst/>
            </a:prstGeom>
            <a:solidFill>
              <a:srgbClr val="ECFFE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5800"/>
                <a:t>Атопия</a:t>
              </a:r>
              <a:endParaRPr sz="5800"/>
            </a:p>
          </p:txBody>
        </p:sp>
      </p:grpSp>
      <p:sp>
        <p:nvSpPr>
          <p:cNvPr id="228" name="Google Shape;228;p18"/>
          <p:cNvSpPr txBox="1"/>
          <p:nvPr>
            <p:ph type="ctrTitle"/>
          </p:nvPr>
        </p:nvSpPr>
        <p:spPr>
          <a:xfrm>
            <a:off x="268600" y="1784225"/>
            <a:ext cx="6212700" cy="252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ru" sz="3500">
                <a:latin typeface="Montserrat"/>
                <a:ea typeface="Montserrat"/>
                <a:cs typeface="Montserrat"/>
                <a:sym typeface="Montserrat"/>
              </a:rPr>
              <a:t>Наследственные и </a:t>
            </a:r>
            <a:endParaRPr sz="3500">
              <a:latin typeface="Montserrat"/>
              <a:ea typeface="Montserrat"/>
              <a:cs typeface="Montserrat"/>
              <a:sym typeface="Montserrat"/>
            </a:endParaRPr>
          </a:p>
          <a:p>
            <a:pPr indent="0" lvl="0" marL="0" rtl="0" algn="l">
              <a:spcBef>
                <a:spcPts val="0"/>
              </a:spcBef>
              <a:spcAft>
                <a:spcPts val="0"/>
              </a:spcAft>
              <a:buSzPts val="990"/>
              <a:buNone/>
            </a:pPr>
            <a:r>
              <a:rPr lang="ru" sz="3500">
                <a:latin typeface="Montserrat"/>
                <a:ea typeface="Montserrat"/>
                <a:cs typeface="Montserrat"/>
                <a:sym typeface="Montserrat"/>
              </a:rPr>
              <a:t>приобретенные </a:t>
            </a:r>
            <a:endParaRPr sz="3500">
              <a:latin typeface="Montserrat"/>
              <a:ea typeface="Montserrat"/>
              <a:cs typeface="Montserrat"/>
              <a:sym typeface="Montserrat"/>
            </a:endParaRPr>
          </a:p>
          <a:p>
            <a:pPr indent="0" lvl="0" marL="0" rtl="0" algn="l">
              <a:spcBef>
                <a:spcPts val="0"/>
              </a:spcBef>
              <a:spcAft>
                <a:spcPts val="0"/>
              </a:spcAft>
              <a:buSzPts val="990"/>
              <a:buNone/>
            </a:pPr>
            <a:r>
              <a:rPr lang="ru" sz="3500">
                <a:latin typeface="Montserrat"/>
                <a:ea typeface="Montserrat"/>
                <a:cs typeface="Montserrat"/>
                <a:sym typeface="Montserrat"/>
              </a:rPr>
              <a:t>факторы </a:t>
            </a:r>
            <a:endParaRPr sz="3500">
              <a:latin typeface="Montserrat"/>
              <a:ea typeface="Montserrat"/>
              <a:cs typeface="Montserrat"/>
              <a:sym typeface="Montserrat"/>
            </a:endParaRPr>
          </a:p>
          <a:p>
            <a:pPr indent="0" lvl="0" marL="0" rtl="0" algn="l">
              <a:spcBef>
                <a:spcPts val="0"/>
              </a:spcBef>
              <a:spcAft>
                <a:spcPts val="0"/>
              </a:spcAft>
              <a:buSzPts val="990"/>
              <a:buNone/>
            </a:pPr>
            <a:r>
              <a:rPr lang="ru" sz="3500">
                <a:latin typeface="Montserrat"/>
                <a:ea typeface="Montserrat"/>
                <a:cs typeface="Montserrat"/>
                <a:sym typeface="Montserrat"/>
              </a:rPr>
              <a:t>аллергии</a:t>
            </a:r>
            <a:endParaRPr sz="3500">
              <a:latin typeface="Montserrat"/>
              <a:ea typeface="Montserrat"/>
              <a:cs typeface="Montserrat"/>
              <a:sym typeface="Montserrat"/>
            </a:endParaRPr>
          </a:p>
          <a:p>
            <a:pPr indent="0" lvl="0" marL="0" rtl="0" algn="l">
              <a:spcBef>
                <a:spcPts val="0"/>
              </a:spcBef>
              <a:spcAft>
                <a:spcPts val="0"/>
              </a:spcAft>
              <a:buSzPts val="990"/>
              <a:buNone/>
            </a:pPr>
            <a:r>
              <a:t/>
            </a:r>
            <a:endParaRPr sz="3500">
              <a:latin typeface="Montserrat"/>
              <a:ea typeface="Montserrat"/>
              <a:cs typeface="Montserrat"/>
              <a:sym typeface="Montserrat"/>
            </a:endParaRPr>
          </a:p>
          <a:p>
            <a:pPr indent="0" lvl="0" marL="0" rtl="0" algn="l">
              <a:spcBef>
                <a:spcPts val="0"/>
              </a:spcBef>
              <a:spcAft>
                <a:spcPts val="0"/>
              </a:spcAft>
              <a:buSzPts val="990"/>
              <a:buNone/>
            </a:pPr>
            <a:r>
              <a:rPr lang="ru" sz="3500">
                <a:latin typeface="Montserrat"/>
                <a:ea typeface="Montserrat"/>
                <a:cs typeface="Montserrat"/>
                <a:sym typeface="Montserrat"/>
              </a:rPr>
              <a:t>Атопия</a:t>
            </a:r>
            <a:endParaRPr sz="3500">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p63"/>
          <p:cNvPicPr preferRelativeResize="0"/>
          <p:nvPr/>
        </p:nvPicPr>
        <p:blipFill>
          <a:blip r:embed="rId3">
            <a:alphaModFix/>
          </a:blip>
          <a:stretch>
            <a:fillRect/>
          </a:stretch>
        </p:blipFill>
        <p:spPr>
          <a:xfrm>
            <a:off x="0" y="0"/>
            <a:ext cx="4278975" cy="5203876"/>
          </a:xfrm>
          <a:prstGeom prst="rect">
            <a:avLst/>
          </a:prstGeom>
          <a:noFill/>
          <a:ln>
            <a:noFill/>
          </a:ln>
        </p:spPr>
      </p:pic>
      <p:sp>
        <p:nvSpPr>
          <p:cNvPr id="1028" name="Google Shape;1028;p63"/>
          <p:cNvSpPr txBox="1"/>
          <p:nvPr/>
        </p:nvSpPr>
        <p:spPr>
          <a:xfrm>
            <a:off x="4532050" y="522350"/>
            <a:ext cx="4424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2E2A25"/>
                </a:solidFill>
                <a:latin typeface="Montserrat"/>
                <a:ea typeface="Montserrat"/>
                <a:cs typeface="Montserrat"/>
                <a:sym typeface="Montserrat"/>
              </a:rPr>
              <a:t>По прошествии двух, трех или четырех недель, поскольку они </a:t>
            </a:r>
            <a:r>
              <a:rPr lang="ru">
                <a:solidFill>
                  <a:srgbClr val="B7B7B7"/>
                </a:solidFill>
                <a:latin typeface="Montserrat"/>
                <a:ea typeface="Montserrat"/>
                <a:cs typeface="Montserrat"/>
                <a:sym typeface="Montserrat"/>
              </a:rPr>
              <a:t>[собаки, которым уже вводили низкую дозу]</a:t>
            </a:r>
            <a:r>
              <a:rPr lang="ru">
                <a:solidFill>
                  <a:srgbClr val="2E2A25"/>
                </a:solidFill>
                <a:latin typeface="Montserrat"/>
                <a:ea typeface="Montserrat"/>
                <a:cs typeface="Montserrat"/>
                <a:sym typeface="Montserrat"/>
              </a:rPr>
              <a:t> казались нормальными, я использовал их для нового эксперимента.</a:t>
            </a:r>
            <a:endParaRPr>
              <a:solidFill>
                <a:srgbClr val="2E2A25"/>
              </a:solidFill>
              <a:latin typeface="Montserrat"/>
              <a:ea typeface="Montserrat"/>
              <a:cs typeface="Montserrat"/>
              <a:sym typeface="Montserrat"/>
            </a:endParaRPr>
          </a:p>
          <a:p>
            <a:pPr indent="0" lvl="0" marL="0" rtl="0" algn="l">
              <a:spcBef>
                <a:spcPts val="0"/>
              </a:spcBef>
              <a:spcAft>
                <a:spcPts val="0"/>
              </a:spcAft>
              <a:buNone/>
            </a:pPr>
            <a:r>
              <a:t/>
            </a:r>
            <a:endParaRPr>
              <a:solidFill>
                <a:srgbClr val="2E2A25"/>
              </a:solidFill>
              <a:latin typeface="Montserrat"/>
              <a:ea typeface="Montserrat"/>
              <a:cs typeface="Montserrat"/>
              <a:sym typeface="Montserrat"/>
            </a:endParaRPr>
          </a:p>
          <a:p>
            <a:pPr indent="0" lvl="0" marL="0" rtl="0" algn="l">
              <a:spcBef>
                <a:spcPts val="0"/>
              </a:spcBef>
              <a:spcAft>
                <a:spcPts val="0"/>
              </a:spcAft>
              <a:buNone/>
            </a:pPr>
            <a:r>
              <a:rPr lang="ru">
                <a:solidFill>
                  <a:srgbClr val="2E2A25"/>
                </a:solidFill>
                <a:latin typeface="Montserrat"/>
                <a:ea typeface="Montserrat"/>
                <a:cs typeface="Montserrat"/>
                <a:sym typeface="Montserrat"/>
              </a:rPr>
              <a:t>Возникло неожиданное явление, которое мы сочли необычным. У собаки, которой </a:t>
            </a:r>
            <a:r>
              <a:rPr b="1" lang="ru">
                <a:solidFill>
                  <a:srgbClr val="2E2A25"/>
                </a:solidFill>
                <a:latin typeface="Montserrat"/>
                <a:ea typeface="Montserrat"/>
                <a:cs typeface="Montserrat"/>
                <a:sym typeface="Montserrat"/>
              </a:rPr>
              <a:t>ранее</a:t>
            </a:r>
            <a:r>
              <a:rPr lang="ru">
                <a:solidFill>
                  <a:srgbClr val="2E2A25"/>
                </a:solidFill>
                <a:latin typeface="Montserrat"/>
                <a:ea typeface="Montserrat"/>
                <a:cs typeface="Montserrat"/>
                <a:sym typeface="Montserrat"/>
              </a:rPr>
              <a:t> вводили даже самую маленькую дозу… немедленно проявлялись серьезные симптомы: рвота, кровавый понос, обмороки, потеря сознания, асфиксия и смерть.</a:t>
            </a:r>
            <a:endParaRPr>
              <a:latin typeface="Montserrat"/>
              <a:ea typeface="Montserrat"/>
              <a:cs typeface="Montserrat"/>
              <a:sym typeface="Montserrat"/>
            </a:endParaRPr>
          </a:p>
        </p:txBody>
      </p:sp>
      <p:sp>
        <p:nvSpPr>
          <p:cNvPr id="1029" name="Google Shape;1029;p63"/>
          <p:cNvSpPr txBox="1"/>
          <p:nvPr/>
        </p:nvSpPr>
        <p:spPr>
          <a:xfrm>
            <a:off x="5883475" y="4002025"/>
            <a:ext cx="326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100">
                <a:solidFill>
                  <a:srgbClr val="2E2A25"/>
                </a:solidFill>
                <a:latin typeface="Montserrat"/>
                <a:ea typeface="Montserrat"/>
                <a:cs typeface="Montserrat"/>
                <a:sym typeface="Montserrat"/>
              </a:rPr>
              <a:t>из Нобелевской лекции, 11 декабря 1913 г.</a:t>
            </a:r>
            <a:endParaRPr sz="1100">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pic>
        <p:nvPicPr>
          <p:cNvPr id="1034" name="Google Shape;1034;p64"/>
          <p:cNvPicPr preferRelativeResize="0"/>
          <p:nvPr/>
        </p:nvPicPr>
        <p:blipFill>
          <a:blip r:embed="rId3">
            <a:alphaModFix/>
          </a:blip>
          <a:stretch>
            <a:fillRect/>
          </a:stretch>
        </p:blipFill>
        <p:spPr>
          <a:xfrm>
            <a:off x="0" y="0"/>
            <a:ext cx="4278975" cy="5203876"/>
          </a:xfrm>
          <a:prstGeom prst="rect">
            <a:avLst/>
          </a:prstGeom>
          <a:noFill/>
          <a:ln>
            <a:noFill/>
          </a:ln>
        </p:spPr>
      </p:pic>
      <p:sp>
        <p:nvSpPr>
          <p:cNvPr id="1035" name="Google Shape;1035;p64"/>
          <p:cNvSpPr txBox="1"/>
          <p:nvPr/>
        </p:nvSpPr>
        <p:spPr>
          <a:xfrm>
            <a:off x="4525050" y="459300"/>
            <a:ext cx="4278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2E2A25"/>
                </a:solidFill>
                <a:latin typeface="Montserrat"/>
                <a:ea typeface="Montserrat"/>
                <a:cs typeface="Montserrat"/>
                <a:sym typeface="Montserrat"/>
              </a:rPr>
              <a:t>Нервные симптомы часто развиваются настолько внезапно и сильно, что не остается времени для колик и поноса…</a:t>
            </a:r>
            <a:endParaRPr>
              <a:solidFill>
                <a:srgbClr val="2E2A25"/>
              </a:solidFill>
              <a:latin typeface="Montserrat"/>
              <a:ea typeface="Montserrat"/>
              <a:cs typeface="Montserrat"/>
              <a:sym typeface="Montserrat"/>
            </a:endParaRPr>
          </a:p>
          <a:p>
            <a:pPr indent="0" lvl="0" marL="0" rtl="0" algn="l">
              <a:spcBef>
                <a:spcPts val="0"/>
              </a:spcBef>
              <a:spcAft>
                <a:spcPts val="0"/>
              </a:spcAft>
              <a:buNone/>
            </a:pPr>
            <a:r>
              <a:t/>
            </a:r>
            <a:endParaRPr sz="700">
              <a:solidFill>
                <a:srgbClr val="2E2A25"/>
              </a:solidFill>
              <a:latin typeface="Montserrat"/>
              <a:ea typeface="Montserrat"/>
              <a:cs typeface="Montserrat"/>
              <a:sym typeface="Montserrat"/>
            </a:endParaRPr>
          </a:p>
          <a:p>
            <a:pPr indent="0" lvl="0" marL="0" rtl="0" algn="l">
              <a:spcBef>
                <a:spcPts val="0"/>
              </a:spcBef>
              <a:spcAft>
                <a:spcPts val="0"/>
              </a:spcAft>
              <a:buNone/>
            </a:pPr>
            <a:r>
              <a:rPr lang="ru">
                <a:solidFill>
                  <a:srgbClr val="2E2A25"/>
                </a:solidFill>
                <a:latin typeface="Montserrat"/>
                <a:ea typeface="Montserrat"/>
                <a:cs typeface="Montserrat"/>
                <a:sym typeface="Montserrat"/>
              </a:rPr>
              <a:t>Животное шатается, как пьяное, зрачки расширены, глаза </a:t>
            </a:r>
            <a:r>
              <a:rPr b="1" lang="ru">
                <a:solidFill>
                  <a:srgbClr val="4285F4"/>
                </a:solidFill>
                <a:latin typeface="Montserrat"/>
                <a:ea typeface="Montserrat"/>
                <a:cs typeface="Montserrat"/>
                <a:sym typeface="Montserrat"/>
              </a:rPr>
              <a:t>осунулись </a:t>
            </a:r>
            <a:r>
              <a:rPr lang="ru">
                <a:solidFill>
                  <a:srgbClr val="2E2A25"/>
                </a:solidFill>
                <a:latin typeface="Montserrat"/>
                <a:ea typeface="Montserrat"/>
                <a:cs typeface="Montserrat"/>
                <a:sym typeface="Montserrat"/>
              </a:rPr>
              <a:t>и после истошных криков животное падает на землю, мочась и испражняясь под себя, </a:t>
            </a:r>
            <a:r>
              <a:rPr b="1" lang="ru">
                <a:solidFill>
                  <a:srgbClr val="2E2A25"/>
                </a:solidFill>
                <a:latin typeface="Montserrat"/>
                <a:ea typeface="Montserrat"/>
                <a:cs typeface="Montserrat"/>
                <a:sym typeface="Montserrat"/>
              </a:rPr>
              <a:t>без сознания</a:t>
            </a:r>
            <a:r>
              <a:rPr lang="ru">
                <a:solidFill>
                  <a:srgbClr val="2E2A25"/>
                </a:solidFill>
                <a:latin typeface="Montserrat"/>
                <a:ea typeface="Montserrat"/>
                <a:cs typeface="Montserrat"/>
                <a:sym typeface="Montserrat"/>
              </a:rPr>
              <a:t>… </a:t>
            </a:r>
            <a:endParaRPr>
              <a:solidFill>
                <a:srgbClr val="2E2A25"/>
              </a:solidFill>
              <a:latin typeface="Montserrat"/>
              <a:ea typeface="Montserrat"/>
              <a:cs typeface="Montserrat"/>
              <a:sym typeface="Montserrat"/>
            </a:endParaRPr>
          </a:p>
          <a:p>
            <a:pPr indent="0" lvl="0" marL="0" rtl="0" algn="l">
              <a:spcBef>
                <a:spcPts val="0"/>
              </a:spcBef>
              <a:spcAft>
                <a:spcPts val="0"/>
              </a:spcAft>
              <a:buNone/>
            </a:pPr>
            <a:r>
              <a:t/>
            </a:r>
            <a:endParaRPr sz="700">
              <a:solidFill>
                <a:srgbClr val="2E2A25"/>
              </a:solidFill>
              <a:latin typeface="Montserrat"/>
              <a:ea typeface="Montserrat"/>
              <a:cs typeface="Montserrat"/>
              <a:sym typeface="Montserrat"/>
            </a:endParaRPr>
          </a:p>
          <a:p>
            <a:pPr indent="0" lvl="0" marL="0" rtl="0" algn="l">
              <a:spcBef>
                <a:spcPts val="0"/>
              </a:spcBef>
              <a:spcAft>
                <a:spcPts val="0"/>
              </a:spcAft>
              <a:buNone/>
            </a:pPr>
            <a:r>
              <a:rPr b="1" lang="ru">
                <a:solidFill>
                  <a:srgbClr val="BB628E"/>
                </a:solidFill>
                <a:latin typeface="Montserrat"/>
                <a:ea typeface="Montserrat"/>
                <a:cs typeface="Montserrat"/>
                <a:sym typeface="Montserrat"/>
              </a:rPr>
              <a:t>Дыхание </a:t>
            </a:r>
            <a:r>
              <a:rPr lang="ru">
                <a:solidFill>
                  <a:srgbClr val="2E2A25"/>
                </a:solidFill>
                <a:latin typeface="Montserrat"/>
                <a:ea typeface="Montserrat"/>
                <a:cs typeface="Montserrat"/>
                <a:sym typeface="Montserrat"/>
              </a:rPr>
              <a:t>затруднено и мучительно. Сердцебиение настолько слабое, что едва уловимо: </a:t>
            </a:r>
            <a:r>
              <a:rPr b="1" lang="ru">
                <a:solidFill>
                  <a:srgbClr val="FF0000"/>
                </a:solidFill>
                <a:latin typeface="Montserrat"/>
                <a:ea typeface="Montserrat"/>
                <a:cs typeface="Montserrat"/>
                <a:sym typeface="Montserrat"/>
              </a:rPr>
              <a:t>артериаль</a:t>
            </a:r>
            <a:r>
              <a:rPr b="1" lang="ru">
                <a:solidFill>
                  <a:srgbClr val="4285F4"/>
                </a:solidFill>
                <a:latin typeface="Montserrat"/>
                <a:ea typeface="Montserrat"/>
                <a:cs typeface="Montserrat"/>
                <a:sym typeface="Montserrat"/>
              </a:rPr>
              <a:t>ное</a:t>
            </a:r>
            <a:r>
              <a:rPr b="1" lang="ru">
                <a:solidFill>
                  <a:srgbClr val="FF0000"/>
                </a:solidFill>
                <a:latin typeface="Montserrat"/>
                <a:ea typeface="Montserrat"/>
                <a:cs typeface="Montserrat"/>
                <a:sym typeface="Montserrat"/>
              </a:rPr>
              <a:t> давле</a:t>
            </a:r>
            <a:r>
              <a:rPr b="1" lang="ru">
                <a:solidFill>
                  <a:srgbClr val="4285F4"/>
                </a:solidFill>
                <a:latin typeface="Montserrat"/>
                <a:ea typeface="Montserrat"/>
                <a:cs typeface="Montserrat"/>
                <a:sym typeface="Montserrat"/>
              </a:rPr>
              <a:t>ние</a:t>
            </a:r>
            <a:r>
              <a:rPr lang="ru">
                <a:solidFill>
                  <a:srgbClr val="2E2A25"/>
                </a:solidFill>
                <a:latin typeface="Montserrat"/>
                <a:ea typeface="Montserrat"/>
                <a:cs typeface="Montserrat"/>
                <a:sym typeface="Montserrat"/>
              </a:rPr>
              <a:t> едва достигает отметки в один-два сантиметра ртутного столба.</a:t>
            </a:r>
            <a:endParaRPr>
              <a:latin typeface="Montserrat"/>
              <a:ea typeface="Montserrat"/>
              <a:cs typeface="Montserrat"/>
              <a:sym typeface="Montserrat"/>
            </a:endParaRPr>
          </a:p>
        </p:txBody>
      </p:sp>
      <p:sp>
        <p:nvSpPr>
          <p:cNvPr id="1036" name="Google Shape;1036;p64"/>
          <p:cNvSpPr txBox="1"/>
          <p:nvPr/>
        </p:nvSpPr>
        <p:spPr>
          <a:xfrm>
            <a:off x="5883475" y="4002025"/>
            <a:ext cx="326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100">
                <a:solidFill>
                  <a:srgbClr val="2E2A25"/>
                </a:solidFill>
                <a:latin typeface="Montserrat"/>
                <a:ea typeface="Montserrat"/>
                <a:cs typeface="Montserrat"/>
                <a:sym typeface="Montserrat"/>
              </a:rPr>
              <a:t>из Нобелевской лекции, 11 декабря 1913 г.</a:t>
            </a:r>
            <a:endParaRPr sz="1100">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grpSp>
        <p:nvGrpSpPr>
          <p:cNvPr id="1041" name="Google Shape;1041;p65"/>
          <p:cNvGrpSpPr/>
          <p:nvPr/>
        </p:nvGrpSpPr>
        <p:grpSpPr>
          <a:xfrm>
            <a:off x="6665176" y="1437235"/>
            <a:ext cx="2411769" cy="2329405"/>
            <a:chOff x="9259050" y="2714075"/>
            <a:chExt cx="473100" cy="462900"/>
          </a:xfrm>
        </p:grpSpPr>
        <p:sp>
          <p:nvSpPr>
            <p:cNvPr id="1042" name="Google Shape;1042;p65"/>
            <p:cNvSpPr/>
            <p:nvPr/>
          </p:nvSpPr>
          <p:spPr>
            <a:xfrm>
              <a:off x="9259050" y="2714075"/>
              <a:ext cx="473100" cy="462900"/>
            </a:xfrm>
            <a:prstGeom prst="ellipse">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3" name="Google Shape;1043;p65"/>
            <p:cNvSpPr/>
            <p:nvPr/>
          </p:nvSpPr>
          <p:spPr>
            <a:xfrm>
              <a:off x="9469925" y="2914463"/>
              <a:ext cx="64500" cy="62100"/>
            </a:xfrm>
            <a:prstGeom prst="ellipse">
              <a:avLst/>
            </a:prstGeom>
            <a:solidFill>
              <a:schemeClr val="lt1"/>
            </a:solid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1044" name="Google Shape;1044;p65"/>
            <p:cNvCxnSpPr>
              <a:stCxn id="1043" idx="0"/>
            </p:cNvCxnSpPr>
            <p:nvPr/>
          </p:nvCxnSpPr>
          <p:spPr>
            <a:xfrm flipH="1" rot="10800000">
              <a:off x="9502175" y="2736563"/>
              <a:ext cx="40800" cy="177900"/>
            </a:xfrm>
            <a:prstGeom prst="straightConnector1">
              <a:avLst/>
            </a:prstGeom>
            <a:noFill/>
            <a:ln cap="flat" cmpd="sng" w="38100">
              <a:solidFill>
                <a:srgbClr val="999999"/>
              </a:solidFill>
              <a:prstDash val="solid"/>
              <a:round/>
              <a:headEnd len="med" w="med" type="none"/>
              <a:tailEnd len="med" w="med" type="none"/>
            </a:ln>
          </p:spPr>
        </p:cxnSp>
        <p:cxnSp>
          <p:nvCxnSpPr>
            <p:cNvPr id="1045" name="Google Shape;1045;p65"/>
            <p:cNvCxnSpPr/>
            <p:nvPr/>
          </p:nvCxnSpPr>
          <p:spPr>
            <a:xfrm>
              <a:off x="9495450" y="2725513"/>
              <a:ext cx="300" cy="33900"/>
            </a:xfrm>
            <a:prstGeom prst="straightConnector1">
              <a:avLst/>
            </a:prstGeom>
            <a:noFill/>
            <a:ln cap="flat" cmpd="sng" w="38100">
              <a:solidFill>
                <a:schemeClr val="dk2"/>
              </a:solidFill>
              <a:prstDash val="solid"/>
              <a:round/>
              <a:headEnd len="med" w="med" type="none"/>
              <a:tailEnd len="med" w="med" type="none"/>
            </a:ln>
          </p:spPr>
        </p:cxnSp>
        <p:cxnSp>
          <p:nvCxnSpPr>
            <p:cNvPr id="1046" name="Google Shape;1046;p65"/>
            <p:cNvCxnSpPr/>
            <p:nvPr/>
          </p:nvCxnSpPr>
          <p:spPr>
            <a:xfrm>
              <a:off x="9502025" y="3130338"/>
              <a:ext cx="300" cy="33900"/>
            </a:xfrm>
            <a:prstGeom prst="straightConnector1">
              <a:avLst/>
            </a:prstGeom>
            <a:noFill/>
            <a:ln cap="flat" cmpd="sng" w="38100">
              <a:solidFill>
                <a:schemeClr val="dk2"/>
              </a:solidFill>
              <a:prstDash val="solid"/>
              <a:round/>
              <a:headEnd len="med" w="med" type="none"/>
              <a:tailEnd len="med" w="med" type="none"/>
            </a:ln>
          </p:spPr>
        </p:cxnSp>
        <p:cxnSp>
          <p:nvCxnSpPr>
            <p:cNvPr id="1047" name="Google Shape;1047;p65"/>
            <p:cNvCxnSpPr/>
            <p:nvPr/>
          </p:nvCxnSpPr>
          <p:spPr>
            <a:xfrm rot="5400000">
              <a:off x="9289500" y="2921063"/>
              <a:ext cx="300" cy="33900"/>
            </a:xfrm>
            <a:prstGeom prst="straightConnector1">
              <a:avLst/>
            </a:prstGeom>
            <a:noFill/>
            <a:ln cap="flat" cmpd="sng" w="38100">
              <a:solidFill>
                <a:schemeClr val="dk2"/>
              </a:solidFill>
              <a:prstDash val="solid"/>
              <a:round/>
              <a:headEnd len="med" w="med" type="none"/>
              <a:tailEnd len="med" w="med" type="none"/>
            </a:ln>
          </p:spPr>
        </p:cxnSp>
        <p:cxnSp>
          <p:nvCxnSpPr>
            <p:cNvPr id="1048" name="Google Shape;1048;p65"/>
            <p:cNvCxnSpPr/>
            <p:nvPr/>
          </p:nvCxnSpPr>
          <p:spPr>
            <a:xfrm flipH="1" rot="10800000">
              <a:off x="9534425" y="2907263"/>
              <a:ext cx="141000" cy="30600"/>
            </a:xfrm>
            <a:prstGeom prst="straightConnector1">
              <a:avLst/>
            </a:prstGeom>
            <a:noFill/>
            <a:ln cap="flat" cmpd="sng" w="38100">
              <a:solidFill>
                <a:srgbClr val="999999"/>
              </a:solidFill>
              <a:prstDash val="solid"/>
              <a:round/>
              <a:headEnd len="med" w="med" type="none"/>
              <a:tailEnd len="med" w="med" type="none"/>
            </a:ln>
          </p:spPr>
        </p:cxnSp>
        <p:cxnSp>
          <p:nvCxnSpPr>
            <p:cNvPr id="1049" name="Google Shape;1049;p65"/>
            <p:cNvCxnSpPr/>
            <p:nvPr/>
          </p:nvCxnSpPr>
          <p:spPr>
            <a:xfrm rot="5400000">
              <a:off x="9698525" y="2921363"/>
              <a:ext cx="300" cy="33900"/>
            </a:xfrm>
            <a:prstGeom prst="straightConnector1">
              <a:avLst/>
            </a:prstGeom>
            <a:noFill/>
            <a:ln cap="flat" cmpd="sng" w="38100">
              <a:solidFill>
                <a:schemeClr val="dk2"/>
              </a:solidFill>
              <a:prstDash val="solid"/>
              <a:round/>
              <a:headEnd len="med" w="med" type="none"/>
              <a:tailEnd len="med" w="med" type="none"/>
            </a:ln>
          </p:spPr>
        </p:cxnSp>
        <p:cxnSp>
          <p:nvCxnSpPr>
            <p:cNvPr id="1050" name="Google Shape;1050;p65"/>
            <p:cNvCxnSpPr/>
            <p:nvPr/>
          </p:nvCxnSpPr>
          <p:spPr>
            <a:xfrm rot="2700000">
              <a:off x="9626642" y="2775575"/>
              <a:ext cx="424" cy="33941"/>
            </a:xfrm>
            <a:prstGeom prst="straightConnector1">
              <a:avLst/>
            </a:prstGeom>
            <a:noFill/>
            <a:ln cap="flat" cmpd="sng" w="38100">
              <a:solidFill>
                <a:schemeClr val="dk2"/>
              </a:solidFill>
              <a:prstDash val="solid"/>
              <a:round/>
              <a:headEnd len="med" w="med" type="none"/>
              <a:tailEnd len="med" w="med" type="none"/>
            </a:ln>
          </p:spPr>
        </p:cxnSp>
        <p:cxnSp>
          <p:nvCxnSpPr>
            <p:cNvPr id="1051" name="Google Shape;1051;p65"/>
            <p:cNvCxnSpPr/>
            <p:nvPr/>
          </p:nvCxnSpPr>
          <p:spPr>
            <a:xfrm rot="2700000">
              <a:off x="9366367" y="3086325"/>
              <a:ext cx="424" cy="33941"/>
            </a:xfrm>
            <a:prstGeom prst="straightConnector1">
              <a:avLst/>
            </a:prstGeom>
            <a:noFill/>
            <a:ln cap="flat" cmpd="sng" w="38100">
              <a:solidFill>
                <a:schemeClr val="dk2"/>
              </a:solidFill>
              <a:prstDash val="solid"/>
              <a:round/>
              <a:headEnd len="med" w="med" type="none"/>
              <a:tailEnd len="med" w="med" type="none"/>
            </a:ln>
          </p:spPr>
        </p:cxnSp>
        <p:cxnSp>
          <p:nvCxnSpPr>
            <p:cNvPr id="1052" name="Google Shape;1052;p65"/>
            <p:cNvCxnSpPr/>
            <p:nvPr/>
          </p:nvCxnSpPr>
          <p:spPr>
            <a:xfrm rot="8100000">
              <a:off x="9337817" y="2805800"/>
              <a:ext cx="424" cy="33941"/>
            </a:xfrm>
            <a:prstGeom prst="straightConnector1">
              <a:avLst/>
            </a:prstGeom>
            <a:noFill/>
            <a:ln cap="flat" cmpd="sng" w="38100">
              <a:solidFill>
                <a:schemeClr val="dk2"/>
              </a:solidFill>
              <a:prstDash val="solid"/>
              <a:round/>
              <a:headEnd len="med" w="med" type="none"/>
              <a:tailEnd len="med" w="med" type="none"/>
            </a:ln>
          </p:spPr>
        </p:cxnSp>
        <p:cxnSp>
          <p:nvCxnSpPr>
            <p:cNvPr id="1053" name="Google Shape;1053;p65"/>
            <p:cNvCxnSpPr/>
            <p:nvPr/>
          </p:nvCxnSpPr>
          <p:spPr>
            <a:xfrm rot="8100000">
              <a:off x="9631617" y="3080100"/>
              <a:ext cx="424" cy="33941"/>
            </a:xfrm>
            <a:prstGeom prst="straightConnector1">
              <a:avLst/>
            </a:prstGeom>
            <a:noFill/>
            <a:ln cap="flat" cmpd="sng" w="38100">
              <a:solidFill>
                <a:schemeClr val="dk2"/>
              </a:solidFill>
              <a:prstDash val="solid"/>
              <a:round/>
              <a:headEnd len="med" w="med" type="none"/>
              <a:tailEnd len="med" w="med" type="none"/>
            </a:ln>
          </p:spPr>
        </p:cxnSp>
      </p:grpSp>
      <p:pic>
        <p:nvPicPr>
          <p:cNvPr id="1054" name="Google Shape;1054;p65"/>
          <p:cNvPicPr preferRelativeResize="0"/>
          <p:nvPr/>
        </p:nvPicPr>
        <p:blipFill>
          <a:blip r:embed="rId3">
            <a:alphaModFix/>
          </a:blip>
          <a:stretch>
            <a:fillRect/>
          </a:stretch>
        </p:blipFill>
        <p:spPr>
          <a:xfrm>
            <a:off x="0" y="0"/>
            <a:ext cx="4278975" cy="5203876"/>
          </a:xfrm>
          <a:prstGeom prst="rect">
            <a:avLst/>
          </a:prstGeom>
          <a:noFill/>
          <a:ln>
            <a:noFill/>
          </a:ln>
        </p:spPr>
      </p:pic>
      <p:sp>
        <p:nvSpPr>
          <p:cNvPr id="1055" name="Google Shape;1055;p65"/>
          <p:cNvSpPr txBox="1"/>
          <p:nvPr/>
        </p:nvSpPr>
        <p:spPr>
          <a:xfrm>
            <a:off x="4638275" y="447750"/>
            <a:ext cx="4278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B7B7B7"/>
                </a:solidFill>
                <a:latin typeface="Montserrat"/>
                <a:ea typeface="Montserrat"/>
                <a:cs typeface="Montserrat"/>
                <a:sym typeface="Montserrat"/>
              </a:rPr>
              <a:t>[Если собака выживает]</a:t>
            </a:r>
            <a:r>
              <a:rPr lang="ru">
                <a:solidFill>
                  <a:srgbClr val="2E2A25"/>
                </a:solidFill>
                <a:latin typeface="Montserrat"/>
                <a:ea typeface="Montserrat"/>
                <a:cs typeface="Montserrat"/>
                <a:sym typeface="Montserrat"/>
              </a:rPr>
              <a:t> она поднимается на ноги, немного пошатываясь, приходит в чувство и сознание, и у нее остается только кровавый понос, продолжающийся после анафилаксии. </a:t>
            </a:r>
            <a:endParaRPr>
              <a:solidFill>
                <a:srgbClr val="2E2A25"/>
              </a:solidFill>
              <a:latin typeface="Montserrat"/>
              <a:ea typeface="Montserrat"/>
              <a:cs typeface="Montserrat"/>
              <a:sym typeface="Montserrat"/>
            </a:endParaRPr>
          </a:p>
          <a:p>
            <a:pPr indent="0" lvl="0" marL="0" rtl="0" algn="l">
              <a:spcBef>
                <a:spcPts val="0"/>
              </a:spcBef>
              <a:spcAft>
                <a:spcPts val="0"/>
              </a:spcAft>
              <a:buNone/>
            </a:pPr>
            <a:r>
              <a:t/>
            </a:r>
            <a:endParaRPr>
              <a:solidFill>
                <a:srgbClr val="2E2A25"/>
              </a:solidFill>
              <a:latin typeface="Montserrat"/>
              <a:ea typeface="Montserrat"/>
              <a:cs typeface="Montserrat"/>
              <a:sym typeface="Montserrat"/>
            </a:endParaRPr>
          </a:p>
          <a:p>
            <a:pPr indent="0" lvl="0" marL="0" rtl="0" algn="l">
              <a:spcBef>
                <a:spcPts val="0"/>
              </a:spcBef>
              <a:spcAft>
                <a:spcPts val="0"/>
              </a:spcAft>
              <a:buNone/>
            </a:pPr>
            <a:r>
              <a:rPr lang="ru">
                <a:solidFill>
                  <a:srgbClr val="2E2A25"/>
                </a:solidFill>
                <a:latin typeface="Montserrat"/>
                <a:ea typeface="Montserrat"/>
                <a:cs typeface="Montserrat"/>
                <a:sym typeface="Montserrat"/>
              </a:rPr>
              <a:t>Часто смерть наступает ночью после инъекции… </a:t>
            </a:r>
            <a:r>
              <a:rPr b="1" lang="ru">
                <a:solidFill>
                  <a:srgbClr val="2E2A25"/>
                </a:solidFill>
                <a:latin typeface="Montserrat"/>
                <a:ea typeface="Montserrat"/>
                <a:cs typeface="Montserrat"/>
                <a:sym typeface="Montserrat"/>
              </a:rPr>
              <a:t>после периода кажущегося выздоровления</a:t>
            </a:r>
            <a:r>
              <a:rPr lang="ru">
                <a:solidFill>
                  <a:srgbClr val="2E2A25"/>
                </a:solidFill>
                <a:latin typeface="Montserrat"/>
                <a:ea typeface="Montserrat"/>
                <a:cs typeface="Montserrat"/>
                <a:sym typeface="Montserrat"/>
              </a:rPr>
              <a:t>.</a:t>
            </a:r>
            <a:endParaRPr>
              <a:latin typeface="Montserrat"/>
              <a:ea typeface="Montserrat"/>
              <a:cs typeface="Montserrat"/>
              <a:sym typeface="Montserrat"/>
            </a:endParaRPr>
          </a:p>
        </p:txBody>
      </p:sp>
      <p:sp>
        <p:nvSpPr>
          <p:cNvPr id="1056" name="Google Shape;1056;p65"/>
          <p:cNvSpPr txBox="1"/>
          <p:nvPr/>
        </p:nvSpPr>
        <p:spPr>
          <a:xfrm>
            <a:off x="5883475" y="4002025"/>
            <a:ext cx="326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100">
                <a:solidFill>
                  <a:srgbClr val="2E2A25"/>
                </a:solidFill>
                <a:latin typeface="Montserrat"/>
                <a:ea typeface="Montserrat"/>
                <a:cs typeface="Montserrat"/>
                <a:sym typeface="Montserrat"/>
              </a:rPr>
              <a:t>из Нобелевской лекции, 11 декабря 1913 г.</a:t>
            </a:r>
            <a:endParaRPr sz="1100">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66">
            <a:hlinkClick/>
          </p:cNvPr>
          <p:cNvSpPr txBox="1"/>
          <p:nvPr>
            <p:ph type="ctrTitle"/>
          </p:nvPr>
        </p:nvSpPr>
        <p:spPr>
          <a:xfrm>
            <a:off x="201800" y="720500"/>
            <a:ext cx="8520600" cy="185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4900">
                <a:latin typeface="Montserrat"/>
                <a:ea typeface="Montserrat"/>
                <a:cs typeface="Montserrat"/>
                <a:sym typeface="Montserrat"/>
              </a:rPr>
              <a:t>Что изменилось между </a:t>
            </a:r>
            <a:endParaRPr sz="4900">
              <a:latin typeface="Montserrat"/>
              <a:ea typeface="Montserrat"/>
              <a:cs typeface="Montserrat"/>
              <a:sym typeface="Montserrat"/>
            </a:endParaRPr>
          </a:p>
          <a:p>
            <a:pPr indent="0" lvl="0" marL="0" rtl="0" algn="l">
              <a:spcBef>
                <a:spcPts val="0"/>
              </a:spcBef>
              <a:spcAft>
                <a:spcPts val="0"/>
              </a:spcAft>
              <a:buNone/>
            </a:pPr>
            <a:r>
              <a:rPr lang="ru" sz="4900">
                <a:latin typeface="Montserrat"/>
                <a:ea typeface="Montserrat"/>
                <a:cs typeface="Montserrat"/>
                <a:sym typeface="Montserrat"/>
              </a:rPr>
              <a:t>1 и 2 введением?</a:t>
            </a:r>
            <a:endParaRPr sz="4900">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67"/>
          <p:cNvPicPr preferRelativeResize="0"/>
          <p:nvPr/>
        </p:nvPicPr>
        <p:blipFill rotWithShape="1">
          <a:blip r:embed="rId3">
            <a:alphaModFix/>
          </a:blip>
          <a:srcRect b="-26598" l="0" r="-43369" t="0"/>
          <a:stretch/>
        </p:blipFill>
        <p:spPr>
          <a:xfrm>
            <a:off x="-1922651" y="-4810475"/>
            <a:ext cx="23093375" cy="20392625"/>
          </a:xfrm>
          <a:prstGeom prst="rect">
            <a:avLst/>
          </a:prstGeom>
          <a:noFill/>
          <a:ln>
            <a:noFill/>
          </a:ln>
        </p:spPr>
      </p:pic>
      <p:grpSp>
        <p:nvGrpSpPr>
          <p:cNvPr id="1067" name="Google Shape;1067;p67"/>
          <p:cNvGrpSpPr/>
          <p:nvPr/>
        </p:nvGrpSpPr>
        <p:grpSpPr>
          <a:xfrm>
            <a:off x="2964775" y="3466725"/>
            <a:ext cx="1433966" cy="1100375"/>
            <a:chOff x="2964775" y="3466725"/>
            <a:chExt cx="1433966" cy="1100375"/>
          </a:xfrm>
        </p:grpSpPr>
        <p:grpSp>
          <p:nvGrpSpPr>
            <p:cNvPr id="1068" name="Google Shape;1068;p67"/>
            <p:cNvGrpSpPr/>
            <p:nvPr/>
          </p:nvGrpSpPr>
          <p:grpSpPr>
            <a:xfrm>
              <a:off x="2964775" y="3466725"/>
              <a:ext cx="1250725" cy="1100375"/>
              <a:chOff x="2964775" y="3466725"/>
              <a:chExt cx="1250725" cy="1100375"/>
            </a:xfrm>
          </p:grpSpPr>
          <p:sp>
            <p:nvSpPr>
              <p:cNvPr id="1069" name="Google Shape;1069;p67"/>
              <p:cNvSpPr/>
              <p:nvPr/>
            </p:nvSpPr>
            <p:spPr>
              <a:xfrm>
                <a:off x="2964775" y="3509900"/>
                <a:ext cx="1092000" cy="1057200"/>
              </a:xfrm>
              <a:prstGeom prst="ellipse">
                <a:avLst/>
              </a:prstGeom>
              <a:solidFill>
                <a:schemeClr val="lt1"/>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0" name="Google Shape;1070;p67"/>
              <p:cNvSpPr/>
              <p:nvPr/>
            </p:nvSpPr>
            <p:spPr>
              <a:xfrm>
                <a:off x="3336100" y="3618975"/>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1" name="Google Shape;1071;p67"/>
              <p:cNvSpPr/>
              <p:nvPr/>
            </p:nvSpPr>
            <p:spPr>
              <a:xfrm>
                <a:off x="3373400" y="3906350"/>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2" name="Google Shape;1072;p67"/>
              <p:cNvSpPr/>
              <p:nvPr/>
            </p:nvSpPr>
            <p:spPr>
              <a:xfrm>
                <a:off x="3596675" y="3687900"/>
                <a:ext cx="2391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3" name="Google Shape;1073;p67"/>
              <p:cNvSpPr/>
              <p:nvPr/>
            </p:nvSpPr>
            <p:spPr>
              <a:xfrm>
                <a:off x="3719250" y="3962713"/>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4" name="Google Shape;1074;p67"/>
              <p:cNvSpPr/>
              <p:nvPr/>
            </p:nvSpPr>
            <p:spPr>
              <a:xfrm>
                <a:off x="3625100" y="4229525"/>
                <a:ext cx="162600" cy="1629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5" name="Google Shape;1075;p67"/>
              <p:cNvSpPr/>
              <p:nvPr/>
            </p:nvSpPr>
            <p:spPr>
              <a:xfrm>
                <a:off x="3345900" y="4216875"/>
                <a:ext cx="239100" cy="2235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6" name="Google Shape;1076;p67"/>
              <p:cNvSpPr/>
              <p:nvPr/>
            </p:nvSpPr>
            <p:spPr>
              <a:xfrm>
                <a:off x="3084400" y="3776875"/>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7" name="Google Shape;1077;p67"/>
              <p:cNvSpPr/>
              <p:nvPr/>
            </p:nvSpPr>
            <p:spPr>
              <a:xfrm>
                <a:off x="3114700" y="4086538"/>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78" name="Google Shape;1078;p67"/>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079" name="Google Shape;1079;p67"/>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080" name="Google Shape;1080;p67"/>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nvGrpSpPr>
            <p:cNvPr id="1081" name="Google Shape;1081;p67"/>
            <p:cNvGrpSpPr/>
            <p:nvPr/>
          </p:nvGrpSpPr>
          <p:grpSpPr>
            <a:xfrm rot="3152466">
              <a:off x="3983874" y="4016247"/>
              <a:ext cx="354980" cy="326104"/>
              <a:chOff x="3860525" y="3466725"/>
              <a:chExt cx="354975" cy="326100"/>
            </a:xfrm>
          </p:grpSpPr>
          <p:cxnSp>
            <p:nvCxnSpPr>
              <p:cNvPr id="1082" name="Google Shape;1082;p67"/>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083" name="Google Shape;1083;p67"/>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084" name="Google Shape;1084;p67"/>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grpSp>
        <p:nvGrpSpPr>
          <p:cNvPr id="1085" name="Google Shape;1085;p67"/>
          <p:cNvGrpSpPr/>
          <p:nvPr/>
        </p:nvGrpSpPr>
        <p:grpSpPr>
          <a:xfrm rot="-6792999">
            <a:off x="5503029" y="4301947"/>
            <a:ext cx="1433934" cy="1100350"/>
            <a:chOff x="2964775" y="3466725"/>
            <a:chExt cx="1433966" cy="1100375"/>
          </a:xfrm>
        </p:grpSpPr>
        <p:grpSp>
          <p:nvGrpSpPr>
            <p:cNvPr id="1086" name="Google Shape;1086;p67"/>
            <p:cNvGrpSpPr/>
            <p:nvPr/>
          </p:nvGrpSpPr>
          <p:grpSpPr>
            <a:xfrm>
              <a:off x="2964775" y="3466725"/>
              <a:ext cx="1250725" cy="1100375"/>
              <a:chOff x="2964775" y="3466725"/>
              <a:chExt cx="1250725" cy="1100375"/>
            </a:xfrm>
          </p:grpSpPr>
          <p:sp>
            <p:nvSpPr>
              <p:cNvPr id="1087" name="Google Shape;1087;p67"/>
              <p:cNvSpPr/>
              <p:nvPr/>
            </p:nvSpPr>
            <p:spPr>
              <a:xfrm>
                <a:off x="2964775" y="3509900"/>
                <a:ext cx="1092000" cy="1057200"/>
              </a:xfrm>
              <a:prstGeom prst="ellipse">
                <a:avLst/>
              </a:prstGeom>
              <a:solidFill>
                <a:schemeClr val="lt1"/>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8" name="Google Shape;1088;p67"/>
              <p:cNvSpPr/>
              <p:nvPr/>
            </p:nvSpPr>
            <p:spPr>
              <a:xfrm>
                <a:off x="3336100" y="3618975"/>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p67"/>
              <p:cNvSpPr/>
              <p:nvPr/>
            </p:nvSpPr>
            <p:spPr>
              <a:xfrm>
                <a:off x="3373400" y="3906350"/>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0" name="Google Shape;1090;p67"/>
              <p:cNvSpPr/>
              <p:nvPr/>
            </p:nvSpPr>
            <p:spPr>
              <a:xfrm>
                <a:off x="3596675" y="3687900"/>
                <a:ext cx="2391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1" name="Google Shape;1091;p67"/>
              <p:cNvSpPr/>
              <p:nvPr/>
            </p:nvSpPr>
            <p:spPr>
              <a:xfrm>
                <a:off x="3719250" y="3962713"/>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2" name="Google Shape;1092;p67"/>
              <p:cNvSpPr/>
              <p:nvPr/>
            </p:nvSpPr>
            <p:spPr>
              <a:xfrm>
                <a:off x="3625100" y="4229525"/>
                <a:ext cx="162600" cy="1629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3" name="Google Shape;1093;p67"/>
              <p:cNvSpPr/>
              <p:nvPr/>
            </p:nvSpPr>
            <p:spPr>
              <a:xfrm>
                <a:off x="3345900" y="4216875"/>
                <a:ext cx="239100" cy="2235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4" name="Google Shape;1094;p67"/>
              <p:cNvSpPr/>
              <p:nvPr/>
            </p:nvSpPr>
            <p:spPr>
              <a:xfrm>
                <a:off x="3084400" y="3776875"/>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5" name="Google Shape;1095;p67"/>
              <p:cNvSpPr/>
              <p:nvPr/>
            </p:nvSpPr>
            <p:spPr>
              <a:xfrm>
                <a:off x="3114700" y="4086538"/>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96" name="Google Shape;1096;p67"/>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097" name="Google Shape;1097;p67"/>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098" name="Google Shape;1098;p67"/>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nvGrpSpPr>
            <p:cNvPr id="1099" name="Google Shape;1099;p67"/>
            <p:cNvGrpSpPr/>
            <p:nvPr/>
          </p:nvGrpSpPr>
          <p:grpSpPr>
            <a:xfrm rot="3152466">
              <a:off x="3983874" y="4016247"/>
              <a:ext cx="354980" cy="326104"/>
              <a:chOff x="3860525" y="3466725"/>
              <a:chExt cx="354975" cy="326100"/>
            </a:xfrm>
          </p:grpSpPr>
          <p:cxnSp>
            <p:nvCxnSpPr>
              <p:cNvPr id="1100" name="Google Shape;1100;p67"/>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101" name="Google Shape;1101;p67"/>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102" name="Google Shape;1102;p67"/>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grpSp>
        <p:nvGrpSpPr>
          <p:cNvPr id="1103" name="Google Shape;1103;p67"/>
          <p:cNvGrpSpPr/>
          <p:nvPr/>
        </p:nvGrpSpPr>
        <p:grpSpPr>
          <a:xfrm rot="-6178801">
            <a:off x="6824850" y="3403152"/>
            <a:ext cx="1433895" cy="1100320"/>
            <a:chOff x="2964775" y="3466725"/>
            <a:chExt cx="1433966" cy="1100375"/>
          </a:xfrm>
        </p:grpSpPr>
        <p:grpSp>
          <p:nvGrpSpPr>
            <p:cNvPr id="1104" name="Google Shape;1104;p67"/>
            <p:cNvGrpSpPr/>
            <p:nvPr/>
          </p:nvGrpSpPr>
          <p:grpSpPr>
            <a:xfrm>
              <a:off x="2964775" y="3466725"/>
              <a:ext cx="1250725" cy="1100375"/>
              <a:chOff x="2964775" y="3466725"/>
              <a:chExt cx="1250725" cy="1100375"/>
            </a:xfrm>
          </p:grpSpPr>
          <p:sp>
            <p:nvSpPr>
              <p:cNvPr id="1105" name="Google Shape;1105;p67"/>
              <p:cNvSpPr/>
              <p:nvPr/>
            </p:nvSpPr>
            <p:spPr>
              <a:xfrm>
                <a:off x="2964775" y="3509900"/>
                <a:ext cx="1092000" cy="1057200"/>
              </a:xfrm>
              <a:prstGeom prst="ellipse">
                <a:avLst/>
              </a:prstGeom>
              <a:solidFill>
                <a:schemeClr val="lt1"/>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6" name="Google Shape;1106;p67"/>
              <p:cNvSpPr/>
              <p:nvPr/>
            </p:nvSpPr>
            <p:spPr>
              <a:xfrm>
                <a:off x="3336100" y="3618975"/>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7" name="Google Shape;1107;p67"/>
              <p:cNvSpPr/>
              <p:nvPr/>
            </p:nvSpPr>
            <p:spPr>
              <a:xfrm>
                <a:off x="3373400" y="3906350"/>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8" name="Google Shape;1108;p67"/>
              <p:cNvSpPr/>
              <p:nvPr/>
            </p:nvSpPr>
            <p:spPr>
              <a:xfrm>
                <a:off x="3596675" y="3687900"/>
                <a:ext cx="2391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9" name="Google Shape;1109;p67"/>
              <p:cNvSpPr/>
              <p:nvPr/>
            </p:nvSpPr>
            <p:spPr>
              <a:xfrm>
                <a:off x="3719250" y="3962713"/>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0" name="Google Shape;1110;p67"/>
              <p:cNvSpPr/>
              <p:nvPr/>
            </p:nvSpPr>
            <p:spPr>
              <a:xfrm>
                <a:off x="3625100" y="4229525"/>
                <a:ext cx="162600" cy="1629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1" name="Google Shape;1111;p67"/>
              <p:cNvSpPr/>
              <p:nvPr/>
            </p:nvSpPr>
            <p:spPr>
              <a:xfrm>
                <a:off x="3345900" y="4216875"/>
                <a:ext cx="239100" cy="2235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2" name="Google Shape;1112;p67"/>
              <p:cNvSpPr/>
              <p:nvPr/>
            </p:nvSpPr>
            <p:spPr>
              <a:xfrm>
                <a:off x="3084400" y="3776875"/>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3" name="Google Shape;1113;p67"/>
              <p:cNvSpPr/>
              <p:nvPr/>
            </p:nvSpPr>
            <p:spPr>
              <a:xfrm>
                <a:off x="3114700" y="4086538"/>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14" name="Google Shape;1114;p67"/>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115" name="Google Shape;1115;p67"/>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116" name="Google Shape;1116;p67"/>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nvGrpSpPr>
            <p:cNvPr id="1117" name="Google Shape;1117;p67"/>
            <p:cNvGrpSpPr/>
            <p:nvPr/>
          </p:nvGrpSpPr>
          <p:grpSpPr>
            <a:xfrm rot="3152466">
              <a:off x="3983874" y="4016247"/>
              <a:ext cx="354980" cy="326104"/>
              <a:chOff x="3860525" y="3466725"/>
              <a:chExt cx="354975" cy="326100"/>
            </a:xfrm>
          </p:grpSpPr>
          <p:cxnSp>
            <p:nvCxnSpPr>
              <p:cNvPr id="1118" name="Google Shape;1118;p67"/>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119" name="Google Shape;1119;p67"/>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120" name="Google Shape;1120;p67"/>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sp>
        <p:nvSpPr>
          <p:cNvPr id="1121" name="Google Shape;1121;p67">
            <a:hlinkClick/>
          </p:cNvPr>
          <p:cNvSpPr txBox="1"/>
          <p:nvPr>
            <p:ph type="ctrTitle"/>
          </p:nvPr>
        </p:nvSpPr>
        <p:spPr>
          <a:xfrm>
            <a:off x="1959700" y="846675"/>
            <a:ext cx="8520600" cy="131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7200">
                <a:latin typeface="Montserrat"/>
                <a:ea typeface="Montserrat"/>
                <a:cs typeface="Montserrat"/>
                <a:sym typeface="Montserrat"/>
              </a:rPr>
              <a:t>Было</a:t>
            </a:r>
            <a:endParaRPr sz="7200">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p68"/>
          <p:cNvPicPr preferRelativeResize="0"/>
          <p:nvPr/>
        </p:nvPicPr>
        <p:blipFill rotWithShape="1">
          <a:blip r:embed="rId3">
            <a:alphaModFix/>
          </a:blip>
          <a:srcRect b="-26598" l="0" r="-43369" t="0"/>
          <a:stretch/>
        </p:blipFill>
        <p:spPr>
          <a:xfrm>
            <a:off x="-1922651" y="-4810475"/>
            <a:ext cx="23093375" cy="20392625"/>
          </a:xfrm>
          <a:prstGeom prst="rect">
            <a:avLst/>
          </a:prstGeom>
          <a:noFill/>
          <a:ln>
            <a:noFill/>
          </a:ln>
        </p:spPr>
      </p:pic>
      <p:grpSp>
        <p:nvGrpSpPr>
          <p:cNvPr id="1127" name="Google Shape;1127;p68"/>
          <p:cNvGrpSpPr/>
          <p:nvPr/>
        </p:nvGrpSpPr>
        <p:grpSpPr>
          <a:xfrm>
            <a:off x="2964775" y="3201875"/>
            <a:ext cx="1803579" cy="1374952"/>
            <a:chOff x="2964775" y="3201875"/>
            <a:chExt cx="1803579" cy="1374952"/>
          </a:xfrm>
        </p:grpSpPr>
        <p:grpSp>
          <p:nvGrpSpPr>
            <p:cNvPr id="1128" name="Google Shape;1128;p68"/>
            <p:cNvGrpSpPr/>
            <p:nvPr/>
          </p:nvGrpSpPr>
          <p:grpSpPr>
            <a:xfrm rot="3361339">
              <a:off x="4214637" y="4052187"/>
              <a:ext cx="491401" cy="411697"/>
              <a:chOff x="4075175" y="3201875"/>
              <a:chExt cx="491375" cy="411675"/>
            </a:xfrm>
          </p:grpSpPr>
          <p:cxnSp>
            <p:nvCxnSpPr>
              <p:cNvPr id="1129" name="Google Shape;1129;p68"/>
              <p:cNvCxnSpPr/>
              <p:nvPr/>
            </p:nvCxnSpPr>
            <p:spPr>
              <a:xfrm flipH="1" rot="10800000">
                <a:off x="4113925" y="3447650"/>
                <a:ext cx="205800" cy="165900"/>
              </a:xfrm>
              <a:prstGeom prst="straightConnector1">
                <a:avLst/>
              </a:prstGeom>
              <a:noFill/>
              <a:ln cap="flat" cmpd="sng" w="38100">
                <a:solidFill>
                  <a:srgbClr val="BBFFBB"/>
                </a:solidFill>
                <a:prstDash val="solid"/>
                <a:round/>
                <a:headEnd len="med" w="med" type="none"/>
                <a:tailEnd len="med" w="med" type="none"/>
              </a:ln>
            </p:spPr>
          </p:cxnSp>
          <p:grpSp>
            <p:nvGrpSpPr>
              <p:cNvPr id="1130" name="Google Shape;1130;p68"/>
              <p:cNvGrpSpPr/>
              <p:nvPr/>
            </p:nvGrpSpPr>
            <p:grpSpPr>
              <a:xfrm>
                <a:off x="4075175" y="3201875"/>
                <a:ext cx="491375" cy="361250"/>
                <a:chOff x="4075175" y="3201875"/>
                <a:chExt cx="491375" cy="361250"/>
              </a:xfrm>
            </p:grpSpPr>
            <p:cxnSp>
              <p:nvCxnSpPr>
                <p:cNvPr id="1131" name="Google Shape;1131;p68"/>
                <p:cNvCxnSpPr/>
                <p:nvPr/>
              </p:nvCxnSpPr>
              <p:spPr>
                <a:xfrm flipH="1" rot="10800000">
                  <a:off x="4075175" y="3397225"/>
                  <a:ext cx="205800" cy="165900"/>
                </a:xfrm>
                <a:prstGeom prst="straightConnector1">
                  <a:avLst/>
                </a:prstGeom>
                <a:noFill/>
                <a:ln cap="flat" cmpd="sng" w="38100">
                  <a:solidFill>
                    <a:srgbClr val="BBFFBB"/>
                  </a:solidFill>
                  <a:prstDash val="solid"/>
                  <a:round/>
                  <a:headEnd len="med" w="med" type="none"/>
                  <a:tailEnd len="med" w="med" type="none"/>
                </a:ln>
              </p:spPr>
            </p:cxnSp>
            <p:cxnSp>
              <p:nvCxnSpPr>
                <p:cNvPr id="1132" name="Google Shape;1132;p68"/>
                <p:cNvCxnSpPr/>
                <p:nvPr/>
              </p:nvCxnSpPr>
              <p:spPr>
                <a:xfrm>
                  <a:off x="4313650" y="3461275"/>
                  <a:ext cx="252900" cy="37800"/>
                </a:xfrm>
                <a:prstGeom prst="straightConnector1">
                  <a:avLst/>
                </a:prstGeom>
                <a:noFill/>
                <a:ln cap="flat" cmpd="sng" w="38100">
                  <a:solidFill>
                    <a:srgbClr val="BBFFBB"/>
                  </a:solidFill>
                  <a:prstDash val="solid"/>
                  <a:round/>
                  <a:headEnd len="med" w="med" type="none"/>
                  <a:tailEnd len="med" w="med" type="none"/>
                </a:ln>
              </p:spPr>
            </p:cxnSp>
            <p:cxnSp>
              <p:nvCxnSpPr>
                <p:cNvPr id="1133" name="Google Shape;1133;p68"/>
                <p:cNvCxnSpPr/>
                <p:nvPr/>
              </p:nvCxnSpPr>
              <p:spPr>
                <a:xfrm rot="10800000">
                  <a:off x="4251850" y="3201875"/>
                  <a:ext cx="14100" cy="213300"/>
                </a:xfrm>
                <a:prstGeom prst="straightConnector1">
                  <a:avLst/>
                </a:prstGeom>
                <a:noFill/>
                <a:ln cap="flat" cmpd="sng" w="38100">
                  <a:solidFill>
                    <a:srgbClr val="BBFFBB"/>
                  </a:solidFill>
                  <a:prstDash val="solid"/>
                  <a:round/>
                  <a:headEnd len="med" w="med" type="none"/>
                  <a:tailEnd len="med" w="med" type="none"/>
                </a:ln>
              </p:spPr>
            </p:cxnSp>
            <p:cxnSp>
              <p:nvCxnSpPr>
                <p:cNvPr id="1134" name="Google Shape;1134;p68"/>
                <p:cNvCxnSpPr/>
                <p:nvPr/>
              </p:nvCxnSpPr>
              <p:spPr>
                <a:xfrm>
                  <a:off x="4346600" y="3519825"/>
                  <a:ext cx="207000" cy="36600"/>
                </a:xfrm>
                <a:prstGeom prst="straightConnector1">
                  <a:avLst/>
                </a:prstGeom>
                <a:noFill/>
                <a:ln cap="flat" cmpd="sng" w="38100">
                  <a:solidFill>
                    <a:srgbClr val="BBFFBB"/>
                  </a:solidFill>
                  <a:prstDash val="solid"/>
                  <a:round/>
                  <a:headEnd len="med" w="med" type="none"/>
                  <a:tailEnd len="med" w="med" type="none"/>
                </a:ln>
              </p:spPr>
            </p:cxnSp>
            <p:cxnSp>
              <p:nvCxnSpPr>
                <p:cNvPr id="1135" name="Google Shape;1135;p68"/>
                <p:cNvCxnSpPr/>
                <p:nvPr/>
              </p:nvCxnSpPr>
              <p:spPr>
                <a:xfrm>
                  <a:off x="4198650" y="3201875"/>
                  <a:ext cx="12600" cy="187200"/>
                </a:xfrm>
                <a:prstGeom prst="straightConnector1">
                  <a:avLst/>
                </a:prstGeom>
                <a:noFill/>
                <a:ln cap="flat" cmpd="sng" w="38100">
                  <a:solidFill>
                    <a:srgbClr val="BBFFBB"/>
                  </a:solidFill>
                  <a:prstDash val="solid"/>
                  <a:round/>
                  <a:headEnd len="med" w="med" type="none"/>
                  <a:tailEnd len="med" w="med" type="none"/>
                </a:ln>
              </p:spPr>
            </p:cxnSp>
          </p:grpSp>
        </p:grpSp>
        <p:grpSp>
          <p:nvGrpSpPr>
            <p:cNvPr id="1136" name="Google Shape;1136;p68"/>
            <p:cNvGrpSpPr/>
            <p:nvPr/>
          </p:nvGrpSpPr>
          <p:grpSpPr>
            <a:xfrm>
              <a:off x="2964775" y="3201875"/>
              <a:ext cx="1601775" cy="1365225"/>
              <a:chOff x="2964775" y="3201875"/>
              <a:chExt cx="1601775" cy="1365225"/>
            </a:xfrm>
          </p:grpSpPr>
          <p:grpSp>
            <p:nvGrpSpPr>
              <p:cNvPr id="1137" name="Google Shape;1137;p68"/>
              <p:cNvGrpSpPr/>
              <p:nvPr/>
            </p:nvGrpSpPr>
            <p:grpSpPr>
              <a:xfrm>
                <a:off x="2964775" y="3201875"/>
                <a:ext cx="1601775" cy="1365225"/>
                <a:chOff x="2964775" y="3201875"/>
                <a:chExt cx="1601775" cy="1365225"/>
              </a:xfrm>
            </p:grpSpPr>
            <p:sp>
              <p:nvSpPr>
                <p:cNvPr id="1138" name="Google Shape;1138;p68"/>
                <p:cNvSpPr/>
                <p:nvPr/>
              </p:nvSpPr>
              <p:spPr>
                <a:xfrm>
                  <a:off x="2964775" y="3509900"/>
                  <a:ext cx="1092000" cy="1057200"/>
                </a:xfrm>
                <a:prstGeom prst="ellipse">
                  <a:avLst/>
                </a:prstGeom>
                <a:solidFill>
                  <a:schemeClr val="lt1"/>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9" name="Google Shape;1139;p68"/>
                <p:cNvSpPr/>
                <p:nvPr/>
              </p:nvSpPr>
              <p:spPr>
                <a:xfrm>
                  <a:off x="3336100" y="3618975"/>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0" name="Google Shape;1140;p68"/>
                <p:cNvSpPr/>
                <p:nvPr/>
              </p:nvSpPr>
              <p:spPr>
                <a:xfrm>
                  <a:off x="3373400" y="3906350"/>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1" name="Google Shape;1141;p68"/>
                <p:cNvSpPr/>
                <p:nvPr/>
              </p:nvSpPr>
              <p:spPr>
                <a:xfrm>
                  <a:off x="3596675" y="3687900"/>
                  <a:ext cx="2391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2" name="Google Shape;1142;p68"/>
                <p:cNvSpPr/>
                <p:nvPr/>
              </p:nvSpPr>
              <p:spPr>
                <a:xfrm>
                  <a:off x="3719250" y="3962713"/>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3" name="Google Shape;1143;p68"/>
                <p:cNvSpPr/>
                <p:nvPr/>
              </p:nvSpPr>
              <p:spPr>
                <a:xfrm>
                  <a:off x="3625100" y="4229525"/>
                  <a:ext cx="162600" cy="1629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4" name="Google Shape;1144;p68"/>
                <p:cNvSpPr/>
                <p:nvPr/>
              </p:nvSpPr>
              <p:spPr>
                <a:xfrm>
                  <a:off x="3345900" y="4216875"/>
                  <a:ext cx="239100" cy="2235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5" name="Google Shape;1145;p68"/>
                <p:cNvSpPr/>
                <p:nvPr/>
              </p:nvSpPr>
              <p:spPr>
                <a:xfrm>
                  <a:off x="3084400" y="3776875"/>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6" name="Google Shape;1146;p68"/>
                <p:cNvSpPr/>
                <p:nvPr/>
              </p:nvSpPr>
              <p:spPr>
                <a:xfrm>
                  <a:off x="3114700" y="4086538"/>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47" name="Google Shape;1147;p68"/>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148" name="Google Shape;1148;p68"/>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149" name="Google Shape;1149;p68"/>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nvGrpSpPr>
                <p:cNvPr id="1150" name="Google Shape;1150;p68"/>
                <p:cNvGrpSpPr/>
                <p:nvPr/>
              </p:nvGrpSpPr>
              <p:grpSpPr>
                <a:xfrm>
                  <a:off x="4075175" y="3201875"/>
                  <a:ext cx="491375" cy="411675"/>
                  <a:chOff x="4075175" y="3201875"/>
                  <a:chExt cx="491375" cy="411675"/>
                </a:xfrm>
              </p:grpSpPr>
              <p:cxnSp>
                <p:nvCxnSpPr>
                  <p:cNvPr id="1151" name="Google Shape;1151;p68"/>
                  <p:cNvCxnSpPr/>
                  <p:nvPr/>
                </p:nvCxnSpPr>
                <p:spPr>
                  <a:xfrm flipH="1" rot="10800000">
                    <a:off x="4113925" y="3447650"/>
                    <a:ext cx="205800" cy="165900"/>
                  </a:xfrm>
                  <a:prstGeom prst="straightConnector1">
                    <a:avLst/>
                  </a:prstGeom>
                  <a:noFill/>
                  <a:ln cap="flat" cmpd="sng" w="38100">
                    <a:solidFill>
                      <a:srgbClr val="BBFFBB"/>
                    </a:solidFill>
                    <a:prstDash val="solid"/>
                    <a:round/>
                    <a:headEnd len="med" w="med" type="none"/>
                    <a:tailEnd len="med" w="med" type="none"/>
                  </a:ln>
                </p:spPr>
              </p:cxnSp>
              <p:grpSp>
                <p:nvGrpSpPr>
                  <p:cNvPr id="1152" name="Google Shape;1152;p68"/>
                  <p:cNvGrpSpPr/>
                  <p:nvPr/>
                </p:nvGrpSpPr>
                <p:grpSpPr>
                  <a:xfrm>
                    <a:off x="4075175" y="3201875"/>
                    <a:ext cx="491375" cy="361250"/>
                    <a:chOff x="4075175" y="3201875"/>
                    <a:chExt cx="491375" cy="361250"/>
                  </a:xfrm>
                </p:grpSpPr>
                <p:cxnSp>
                  <p:nvCxnSpPr>
                    <p:cNvPr id="1153" name="Google Shape;1153;p68"/>
                    <p:cNvCxnSpPr/>
                    <p:nvPr/>
                  </p:nvCxnSpPr>
                  <p:spPr>
                    <a:xfrm flipH="1" rot="10800000">
                      <a:off x="4075175" y="3397225"/>
                      <a:ext cx="205800" cy="165900"/>
                    </a:xfrm>
                    <a:prstGeom prst="straightConnector1">
                      <a:avLst/>
                    </a:prstGeom>
                    <a:noFill/>
                    <a:ln cap="flat" cmpd="sng" w="38100">
                      <a:solidFill>
                        <a:srgbClr val="BBFFBB"/>
                      </a:solidFill>
                      <a:prstDash val="solid"/>
                      <a:round/>
                      <a:headEnd len="med" w="med" type="none"/>
                      <a:tailEnd len="med" w="med" type="none"/>
                    </a:ln>
                  </p:spPr>
                </p:cxnSp>
                <p:cxnSp>
                  <p:nvCxnSpPr>
                    <p:cNvPr id="1154" name="Google Shape;1154;p68"/>
                    <p:cNvCxnSpPr/>
                    <p:nvPr/>
                  </p:nvCxnSpPr>
                  <p:spPr>
                    <a:xfrm>
                      <a:off x="4313650" y="3461275"/>
                      <a:ext cx="252900" cy="37800"/>
                    </a:xfrm>
                    <a:prstGeom prst="straightConnector1">
                      <a:avLst/>
                    </a:prstGeom>
                    <a:noFill/>
                    <a:ln cap="flat" cmpd="sng" w="38100">
                      <a:solidFill>
                        <a:srgbClr val="BBFFBB"/>
                      </a:solidFill>
                      <a:prstDash val="solid"/>
                      <a:round/>
                      <a:headEnd len="med" w="med" type="none"/>
                      <a:tailEnd len="med" w="med" type="none"/>
                    </a:ln>
                  </p:spPr>
                </p:cxnSp>
                <p:cxnSp>
                  <p:nvCxnSpPr>
                    <p:cNvPr id="1155" name="Google Shape;1155;p68"/>
                    <p:cNvCxnSpPr/>
                    <p:nvPr/>
                  </p:nvCxnSpPr>
                  <p:spPr>
                    <a:xfrm rot="10800000">
                      <a:off x="4251850" y="3201875"/>
                      <a:ext cx="14100" cy="213300"/>
                    </a:xfrm>
                    <a:prstGeom prst="straightConnector1">
                      <a:avLst/>
                    </a:prstGeom>
                    <a:noFill/>
                    <a:ln cap="flat" cmpd="sng" w="38100">
                      <a:solidFill>
                        <a:srgbClr val="BBFFBB"/>
                      </a:solidFill>
                      <a:prstDash val="solid"/>
                      <a:round/>
                      <a:headEnd len="med" w="med" type="none"/>
                      <a:tailEnd len="med" w="med" type="none"/>
                    </a:ln>
                  </p:spPr>
                </p:cxnSp>
                <p:cxnSp>
                  <p:nvCxnSpPr>
                    <p:cNvPr id="1156" name="Google Shape;1156;p68"/>
                    <p:cNvCxnSpPr/>
                    <p:nvPr/>
                  </p:nvCxnSpPr>
                  <p:spPr>
                    <a:xfrm>
                      <a:off x="4346600" y="3519825"/>
                      <a:ext cx="207000" cy="36600"/>
                    </a:xfrm>
                    <a:prstGeom prst="straightConnector1">
                      <a:avLst/>
                    </a:prstGeom>
                    <a:noFill/>
                    <a:ln cap="flat" cmpd="sng" w="38100">
                      <a:solidFill>
                        <a:srgbClr val="BBFFBB"/>
                      </a:solidFill>
                      <a:prstDash val="solid"/>
                      <a:round/>
                      <a:headEnd len="med" w="med" type="none"/>
                      <a:tailEnd len="med" w="med" type="none"/>
                    </a:ln>
                  </p:spPr>
                </p:cxnSp>
                <p:cxnSp>
                  <p:nvCxnSpPr>
                    <p:cNvPr id="1157" name="Google Shape;1157;p68"/>
                    <p:cNvCxnSpPr/>
                    <p:nvPr/>
                  </p:nvCxnSpPr>
                  <p:spPr>
                    <a:xfrm>
                      <a:off x="4198650" y="3201875"/>
                      <a:ext cx="12600" cy="187200"/>
                    </a:xfrm>
                    <a:prstGeom prst="straightConnector1">
                      <a:avLst/>
                    </a:prstGeom>
                    <a:noFill/>
                    <a:ln cap="flat" cmpd="sng" w="38100">
                      <a:solidFill>
                        <a:srgbClr val="BBFFBB"/>
                      </a:solidFill>
                      <a:prstDash val="solid"/>
                      <a:round/>
                      <a:headEnd len="med" w="med" type="none"/>
                      <a:tailEnd len="med" w="med" type="none"/>
                    </a:ln>
                  </p:spPr>
                </p:cxnSp>
              </p:grpSp>
            </p:grpSp>
          </p:grpSp>
          <p:grpSp>
            <p:nvGrpSpPr>
              <p:cNvPr id="1158" name="Google Shape;1158;p68"/>
              <p:cNvGrpSpPr/>
              <p:nvPr/>
            </p:nvGrpSpPr>
            <p:grpSpPr>
              <a:xfrm rot="3152466">
                <a:off x="3983874" y="4016247"/>
                <a:ext cx="354980" cy="326104"/>
                <a:chOff x="3860525" y="3466725"/>
                <a:chExt cx="354975" cy="326100"/>
              </a:xfrm>
            </p:grpSpPr>
            <p:cxnSp>
              <p:nvCxnSpPr>
                <p:cNvPr id="1159" name="Google Shape;1159;p68"/>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160" name="Google Shape;1160;p68"/>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161" name="Google Shape;1161;p68"/>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grpSp>
      <p:grpSp>
        <p:nvGrpSpPr>
          <p:cNvPr id="1162" name="Google Shape;1162;p68"/>
          <p:cNvGrpSpPr/>
          <p:nvPr/>
        </p:nvGrpSpPr>
        <p:grpSpPr>
          <a:xfrm rot="-6792999">
            <a:off x="5128147" y="4045109"/>
            <a:ext cx="1803538" cy="1374921"/>
            <a:chOff x="2964775" y="3201875"/>
            <a:chExt cx="1803579" cy="1374952"/>
          </a:xfrm>
        </p:grpSpPr>
        <p:grpSp>
          <p:nvGrpSpPr>
            <p:cNvPr id="1163" name="Google Shape;1163;p68"/>
            <p:cNvGrpSpPr/>
            <p:nvPr/>
          </p:nvGrpSpPr>
          <p:grpSpPr>
            <a:xfrm rot="3361339">
              <a:off x="4214637" y="4052187"/>
              <a:ext cx="491401" cy="411697"/>
              <a:chOff x="4075175" y="3201875"/>
              <a:chExt cx="491375" cy="411675"/>
            </a:xfrm>
          </p:grpSpPr>
          <p:cxnSp>
            <p:nvCxnSpPr>
              <p:cNvPr id="1164" name="Google Shape;1164;p68"/>
              <p:cNvCxnSpPr/>
              <p:nvPr/>
            </p:nvCxnSpPr>
            <p:spPr>
              <a:xfrm flipH="1" rot="10800000">
                <a:off x="4113925" y="3447650"/>
                <a:ext cx="205800" cy="165900"/>
              </a:xfrm>
              <a:prstGeom prst="straightConnector1">
                <a:avLst/>
              </a:prstGeom>
              <a:noFill/>
              <a:ln cap="flat" cmpd="sng" w="38100">
                <a:solidFill>
                  <a:srgbClr val="BBFFBB"/>
                </a:solidFill>
                <a:prstDash val="solid"/>
                <a:round/>
                <a:headEnd len="med" w="med" type="none"/>
                <a:tailEnd len="med" w="med" type="none"/>
              </a:ln>
            </p:spPr>
          </p:cxnSp>
          <p:grpSp>
            <p:nvGrpSpPr>
              <p:cNvPr id="1165" name="Google Shape;1165;p68"/>
              <p:cNvGrpSpPr/>
              <p:nvPr/>
            </p:nvGrpSpPr>
            <p:grpSpPr>
              <a:xfrm>
                <a:off x="4075175" y="3201875"/>
                <a:ext cx="491375" cy="361250"/>
                <a:chOff x="4075175" y="3201875"/>
                <a:chExt cx="491375" cy="361250"/>
              </a:xfrm>
            </p:grpSpPr>
            <p:cxnSp>
              <p:nvCxnSpPr>
                <p:cNvPr id="1166" name="Google Shape;1166;p68"/>
                <p:cNvCxnSpPr/>
                <p:nvPr/>
              </p:nvCxnSpPr>
              <p:spPr>
                <a:xfrm flipH="1" rot="10800000">
                  <a:off x="4075175" y="3397225"/>
                  <a:ext cx="205800" cy="165900"/>
                </a:xfrm>
                <a:prstGeom prst="straightConnector1">
                  <a:avLst/>
                </a:prstGeom>
                <a:noFill/>
                <a:ln cap="flat" cmpd="sng" w="38100">
                  <a:solidFill>
                    <a:srgbClr val="BBFFBB"/>
                  </a:solidFill>
                  <a:prstDash val="solid"/>
                  <a:round/>
                  <a:headEnd len="med" w="med" type="none"/>
                  <a:tailEnd len="med" w="med" type="none"/>
                </a:ln>
              </p:spPr>
            </p:cxnSp>
            <p:cxnSp>
              <p:nvCxnSpPr>
                <p:cNvPr id="1167" name="Google Shape;1167;p68"/>
                <p:cNvCxnSpPr/>
                <p:nvPr/>
              </p:nvCxnSpPr>
              <p:spPr>
                <a:xfrm>
                  <a:off x="4313650" y="3461275"/>
                  <a:ext cx="252900" cy="37800"/>
                </a:xfrm>
                <a:prstGeom prst="straightConnector1">
                  <a:avLst/>
                </a:prstGeom>
                <a:noFill/>
                <a:ln cap="flat" cmpd="sng" w="38100">
                  <a:solidFill>
                    <a:srgbClr val="BBFFBB"/>
                  </a:solidFill>
                  <a:prstDash val="solid"/>
                  <a:round/>
                  <a:headEnd len="med" w="med" type="none"/>
                  <a:tailEnd len="med" w="med" type="none"/>
                </a:ln>
              </p:spPr>
            </p:cxnSp>
            <p:cxnSp>
              <p:nvCxnSpPr>
                <p:cNvPr id="1168" name="Google Shape;1168;p68"/>
                <p:cNvCxnSpPr/>
                <p:nvPr/>
              </p:nvCxnSpPr>
              <p:spPr>
                <a:xfrm rot="10800000">
                  <a:off x="4251850" y="3201875"/>
                  <a:ext cx="14100" cy="213300"/>
                </a:xfrm>
                <a:prstGeom prst="straightConnector1">
                  <a:avLst/>
                </a:prstGeom>
                <a:noFill/>
                <a:ln cap="flat" cmpd="sng" w="38100">
                  <a:solidFill>
                    <a:srgbClr val="BBFFBB"/>
                  </a:solidFill>
                  <a:prstDash val="solid"/>
                  <a:round/>
                  <a:headEnd len="med" w="med" type="none"/>
                  <a:tailEnd len="med" w="med" type="none"/>
                </a:ln>
              </p:spPr>
            </p:cxnSp>
            <p:cxnSp>
              <p:nvCxnSpPr>
                <p:cNvPr id="1169" name="Google Shape;1169;p68"/>
                <p:cNvCxnSpPr/>
                <p:nvPr/>
              </p:nvCxnSpPr>
              <p:spPr>
                <a:xfrm>
                  <a:off x="4346600" y="3519825"/>
                  <a:ext cx="207000" cy="36600"/>
                </a:xfrm>
                <a:prstGeom prst="straightConnector1">
                  <a:avLst/>
                </a:prstGeom>
                <a:noFill/>
                <a:ln cap="flat" cmpd="sng" w="38100">
                  <a:solidFill>
                    <a:srgbClr val="BBFFBB"/>
                  </a:solidFill>
                  <a:prstDash val="solid"/>
                  <a:round/>
                  <a:headEnd len="med" w="med" type="none"/>
                  <a:tailEnd len="med" w="med" type="none"/>
                </a:ln>
              </p:spPr>
            </p:cxnSp>
            <p:cxnSp>
              <p:nvCxnSpPr>
                <p:cNvPr id="1170" name="Google Shape;1170;p68"/>
                <p:cNvCxnSpPr/>
                <p:nvPr/>
              </p:nvCxnSpPr>
              <p:spPr>
                <a:xfrm>
                  <a:off x="4198650" y="3201875"/>
                  <a:ext cx="12600" cy="187200"/>
                </a:xfrm>
                <a:prstGeom prst="straightConnector1">
                  <a:avLst/>
                </a:prstGeom>
                <a:noFill/>
                <a:ln cap="flat" cmpd="sng" w="38100">
                  <a:solidFill>
                    <a:srgbClr val="BBFFBB"/>
                  </a:solidFill>
                  <a:prstDash val="solid"/>
                  <a:round/>
                  <a:headEnd len="med" w="med" type="none"/>
                  <a:tailEnd len="med" w="med" type="none"/>
                </a:ln>
              </p:spPr>
            </p:cxnSp>
          </p:grpSp>
        </p:grpSp>
        <p:grpSp>
          <p:nvGrpSpPr>
            <p:cNvPr id="1171" name="Google Shape;1171;p68"/>
            <p:cNvGrpSpPr/>
            <p:nvPr/>
          </p:nvGrpSpPr>
          <p:grpSpPr>
            <a:xfrm>
              <a:off x="2964775" y="3201875"/>
              <a:ext cx="1601775" cy="1365225"/>
              <a:chOff x="2964775" y="3201875"/>
              <a:chExt cx="1601775" cy="1365225"/>
            </a:xfrm>
          </p:grpSpPr>
          <p:grpSp>
            <p:nvGrpSpPr>
              <p:cNvPr id="1172" name="Google Shape;1172;p68"/>
              <p:cNvGrpSpPr/>
              <p:nvPr/>
            </p:nvGrpSpPr>
            <p:grpSpPr>
              <a:xfrm>
                <a:off x="2964775" y="3201875"/>
                <a:ext cx="1601775" cy="1365225"/>
                <a:chOff x="2964775" y="3201875"/>
                <a:chExt cx="1601775" cy="1365225"/>
              </a:xfrm>
            </p:grpSpPr>
            <p:sp>
              <p:nvSpPr>
                <p:cNvPr id="1173" name="Google Shape;1173;p68"/>
                <p:cNvSpPr/>
                <p:nvPr/>
              </p:nvSpPr>
              <p:spPr>
                <a:xfrm>
                  <a:off x="2964775" y="3509900"/>
                  <a:ext cx="1092000" cy="1057200"/>
                </a:xfrm>
                <a:prstGeom prst="ellipse">
                  <a:avLst/>
                </a:prstGeom>
                <a:solidFill>
                  <a:schemeClr val="lt1"/>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4" name="Google Shape;1174;p68"/>
                <p:cNvSpPr/>
                <p:nvPr/>
              </p:nvSpPr>
              <p:spPr>
                <a:xfrm>
                  <a:off x="3336100" y="3618975"/>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5" name="Google Shape;1175;p68"/>
                <p:cNvSpPr/>
                <p:nvPr/>
              </p:nvSpPr>
              <p:spPr>
                <a:xfrm>
                  <a:off x="3373400" y="3906350"/>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6" name="Google Shape;1176;p68"/>
                <p:cNvSpPr/>
                <p:nvPr/>
              </p:nvSpPr>
              <p:spPr>
                <a:xfrm>
                  <a:off x="3596675" y="3687900"/>
                  <a:ext cx="2391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7" name="Google Shape;1177;p68"/>
                <p:cNvSpPr/>
                <p:nvPr/>
              </p:nvSpPr>
              <p:spPr>
                <a:xfrm>
                  <a:off x="3719250" y="3962713"/>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8" name="Google Shape;1178;p68"/>
                <p:cNvSpPr/>
                <p:nvPr/>
              </p:nvSpPr>
              <p:spPr>
                <a:xfrm>
                  <a:off x="3625100" y="4229525"/>
                  <a:ext cx="162600" cy="1629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9" name="Google Shape;1179;p68"/>
                <p:cNvSpPr/>
                <p:nvPr/>
              </p:nvSpPr>
              <p:spPr>
                <a:xfrm>
                  <a:off x="3345900" y="4216875"/>
                  <a:ext cx="239100" cy="2235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0" name="Google Shape;1180;p68"/>
                <p:cNvSpPr/>
                <p:nvPr/>
              </p:nvSpPr>
              <p:spPr>
                <a:xfrm>
                  <a:off x="3084400" y="3776875"/>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1" name="Google Shape;1181;p68"/>
                <p:cNvSpPr/>
                <p:nvPr/>
              </p:nvSpPr>
              <p:spPr>
                <a:xfrm>
                  <a:off x="3114700" y="4086538"/>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82" name="Google Shape;1182;p68"/>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183" name="Google Shape;1183;p68"/>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184" name="Google Shape;1184;p68"/>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nvGrpSpPr>
                <p:cNvPr id="1185" name="Google Shape;1185;p68"/>
                <p:cNvGrpSpPr/>
                <p:nvPr/>
              </p:nvGrpSpPr>
              <p:grpSpPr>
                <a:xfrm>
                  <a:off x="4075175" y="3201875"/>
                  <a:ext cx="491375" cy="411675"/>
                  <a:chOff x="4075175" y="3201875"/>
                  <a:chExt cx="491375" cy="411675"/>
                </a:xfrm>
              </p:grpSpPr>
              <p:cxnSp>
                <p:nvCxnSpPr>
                  <p:cNvPr id="1186" name="Google Shape;1186;p68"/>
                  <p:cNvCxnSpPr/>
                  <p:nvPr/>
                </p:nvCxnSpPr>
                <p:spPr>
                  <a:xfrm flipH="1" rot="10800000">
                    <a:off x="4113925" y="3447650"/>
                    <a:ext cx="205800" cy="165900"/>
                  </a:xfrm>
                  <a:prstGeom prst="straightConnector1">
                    <a:avLst/>
                  </a:prstGeom>
                  <a:noFill/>
                  <a:ln cap="flat" cmpd="sng" w="38100">
                    <a:solidFill>
                      <a:srgbClr val="BBFFBB"/>
                    </a:solidFill>
                    <a:prstDash val="solid"/>
                    <a:round/>
                    <a:headEnd len="med" w="med" type="none"/>
                    <a:tailEnd len="med" w="med" type="none"/>
                  </a:ln>
                </p:spPr>
              </p:cxnSp>
              <p:grpSp>
                <p:nvGrpSpPr>
                  <p:cNvPr id="1187" name="Google Shape;1187;p68"/>
                  <p:cNvGrpSpPr/>
                  <p:nvPr/>
                </p:nvGrpSpPr>
                <p:grpSpPr>
                  <a:xfrm>
                    <a:off x="4075175" y="3201875"/>
                    <a:ext cx="491375" cy="361250"/>
                    <a:chOff x="4075175" y="3201875"/>
                    <a:chExt cx="491375" cy="361250"/>
                  </a:xfrm>
                </p:grpSpPr>
                <p:cxnSp>
                  <p:nvCxnSpPr>
                    <p:cNvPr id="1188" name="Google Shape;1188;p68"/>
                    <p:cNvCxnSpPr/>
                    <p:nvPr/>
                  </p:nvCxnSpPr>
                  <p:spPr>
                    <a:xfrm flipH="1" rot="10800000">
                      <a:off x="4075175" y="3397225"/>
                      <a:ext cx="205800" cy="165900"/>
                    </a:xfrm>
                    <a:prstGeom prst="straightConnector1">
                      <a:avLst/>
                    </a:prstGeom>
                    <a:noFill/>
                    <a:ln cap="flat" cmpd="sng" w="38100">
                      <a:solidFill>
                        <a:srgbClr val="BBFFBB"/>
                      </a:solidFill>
                      <a:prstDash val="solid"/>
                      <a:round/>
                      <a:headEnd len="med" w="med" type="none"/>
                      <a:tailEnd len="med" w="med" type="none"/>
                    </a:ln>
                  </p:spPr>
                </p:cxnSp>
                <p:cxnSp>
                  <p:nvCxnSpPr>
                    <p:cNvPr id="1189" name="Google Shape;1189;p68"/>
                    <p:cNvCxnSpPr/>
                    <p:nvPr/>
                  </p:nvCxnSpPr>
                  <p:spPr>
                    <a:xfrm>
                      <a:off x="4313650" y="3461275"/>
                      <a:ext cx="252900" cy="37800"/>
                    </a:xfrm>
                    <a:prstGeom prst="straightConnector1">
                      <a:avLst/>
                    </a:prstGeom>
                    <a:noFill/>
                    <a:ln cap="flat" cmpd="sng" w="38100">
                      <a:solidFill>
                        <a:srgbClr val="BBFFBB"/>
                      </a:solidFill>
                      <a:prstDash val="solid"/>
                      <a:round/>
                      <a:headEnd len="med" w="med" type="none"/>
                      <a:tailEnd len="med" w="med" type="none"/>
                    </a:ln>
                  </p:spPr>
                </p:cxnSp>
                <p:cxnSp>
                  <p:nvCxnSpPr>
                    <p:cNvPr id="1190" name="Google Shape;1190;p68"/>
                    <p:cNvCxnSpPr/>
                    <p:nvPr/>
                  </p:nvCxnSpPr>
                  <p:spPr>
                    <a:xfrm rot="10800000">
                      <a:off x="4251850" y="3201875"/>
                      <a:ext cx="14100" cy="213300"/>
                    </a:xfrm>
                    <a:prstGeom prst="straightConnector1">
                      <a:avLst/>
                    </a:prstGeom>
                    <a:noFill/>
                    <a:ln cap="flat" cmpd="sng" w="38100">
                      <a:solidFill>
                        <a:srgbClr val="BBFFBB"/>
                      </a:solidFill>
                      <a:prstDash val="solid"/>
                      <a:round/>
                      <a:headEnd len="med" w="med" type="none"/>
                      <a:tailEnd len="med" w="med" type="none"/>
                    </a:ln>
                  </p:spPr>
                </p:cxnSp>
                <p:cxnSp>
                  <p:nvCxnSpPr>
                    <p:cNvPr id="1191" name="Google Shape;1191;p68"/>
                    <p:cNvCxnSpPr/>
                    <p:nvPr/>
                  </p:nvCxnSpPr>
                  <p:spPr>
                    <a:xfrm>
                      <a:off x="4346600" y="3519825"/>
                      <a:ext cx="207000" cy="36600"/>
                    </a:xfrm>
                    <a:prstGeom prst="straightConnector1">
                      <a:avLst/>
                    </a:prstGeom>
                    <a:noFill/>
                    <a:ln cap="flat" cmpd="sng" w="38100">
                      <a:solidFill>
                        <a:srgbClr val="BBFFBB"/>
                      </a:solidFill>
                      <a:prstDash val="solid"/>
                      <a:round/>
                      <a:headEnd len="med" w="med" type="none"/>
                      <a:tailEnd len="med" w="med" type="none"/>
                    </a:ln>
                  </p:spPr>
                </p:cxnSp>
                <p:cxnSp>
                  <p:nvCxnSpPr>
                    <p:cNvPr id="1192" name="Google Shape;1192;p68"/>
                    <p:cNvCxnSpPr/>
                    <p:nvPr/>
                  </p:nvCxnSpPr>
                  <p:spPr>
                    <a:xfrm>
                      <a:off x="4198650" y="3201875"/>
                      <a:ext cx="12600" cy="187200"/>
                    </a:xfrm>
                    <a:prstGeom prst="straightConnector1">
                      <a:avLst/>
                    </a:prstGeom>
                    <a:noFill/>
                    <a:ln cap="flat" cmpd="sng" w="38100">
                      <a:solidFill>
                        <a:srgbClr val="BBFFBB"/>
                      </a:solidFill>
                      <a:prstDash val="solid"/>
                      <a:round/>
                      <a:headEnd len="med" w="med" type="none"/>
                      <a:tailEnd len="med" w="med" type="none"/>
                    </a:ln>
                  </p:spPr>
                </p:cxnSp>
              </p:grpSp>
            </p:grpSp>
          </p:grpSp>
          <p:grpSp>
            <p:nvGrpSpPr>
              <p:cNvPr id="1193" name="Google Shape;1193;p68"/>
              <p:cNvGrpSpPr/>
              <p:nvPr/>
            </p:nvGrpSpPr>
            <p:grpSpPr>
              <a:xfrm rot="3152466">
                <a:off x="3983874" y="4016247"/>
                <a:ext cx="354980" cy="326104"/>
                <a:chOff x="3860525" y="3466725"/>
                <a:chExt cx="354975" cy="326100"/>
              </a:xfrm>
            </p:grpSpPr>
            <p:cxnSp>
              <p:nvCxnSpPr>
                <p:cNvPr id="1194" name="Google Shape;1194;p68"/>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195" name="Google Shape;1195;p68"/>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196" name="Google Shape;1196;p68"/>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grpSp>
      <p:grpSp>
        <p:nvGrpSpPr>
          <p:cNvPr id="1197" name="Google Shape;1197;p68"/>
          <p:cNvGrpSpPr/>
          <p:nvPr/>
        </p:nvGrpSpPr>
        <p:grpSpPr>
          <a:xfrm rot="-6178801">
            <a:off x="6474249" y="3114446"/>
            <a:ext cx="1803489" cy="1374883"/>
            <a:chOff x="2964775" y="3201875"/>
            <a:chExt cx="1803579" cy="1374952"/>
          </a:xfrm>
        </p:grpSpPr>
        <p:grpSp>
          <p:nvGrpSpPr>
            <p:cNvPr id="1198" name="Google Shape;1198;p68"/>
            <p:cNvGrpSpPr/>
            <p:nvPr/>
          </p:nvGrpSpPr>
          <p:grpSpPr>
            <a:xfrm rot="3361339">
              <a:off x="4214637" y="4052187"/>
              <a:ext cx="491401" cy="411697"/>
              <a:chOff x="4075175" y="3201875"/>
              <a:chExt cx="491375" cy="411675"/>
            </a:xfrm>
          </p:grpSpPr>
          <p:cxnSp>
            <p:nvCxnSpPr>
              <p:cNvPr id="1199" name="Google Shape;1199;p68"/>
              <p:cNvCxnSpPr/>
              <p:nvPr/>
            </p:nvCxnSpPr>
            <p:spPr>
              <a:xfrm flipH="1" rot="10800000">
                <a:off x="4113925" y="3447650"/>
                <a:ext cx="205800" cy="165900"/>
              </a:xfrm>
              <a:prstGeom prst="straightConnector1">
                <a:avLst/>
              </a:prstGeom>
              <a:noFill/>
              <a:ln cap="flat" cmpd="sng" w="38100">
                <a:solidFill>
                  <a:srgbClr val="BBFFBB"/>
                </a:solidFill>
                <a:prstDash val="solid"/>
                <a:round/>
                <a:headEnd len="med" w="med" type="none"/>
                <a:tailEnd len="med" w="med" type="none"/>
              </a:ln>
            </p:spPr>
          </p:cxnSp>
          <p:grpSp>
            <p:nvGrpSpPr>
              <p:cNvPr id="1200" name="Google Shape;1200;p68"/>
              <p:cNvGrpSpPr/>
              <p:nvPr/>
            </p:nvGrpSpPr>
            <p:grpSpPr>
              <a:xfrm>
                <a:off x="4075175" y="3201875"/>
                <a:ext cx="491375" cy="361250"/>
                <a:chOff x="4075175" y="3201875"/>
                <a:chExt cx="491375" cy="361250"/>
              </a:xfrm>
            </p:grpSpPr>
            <p:cxnSp>
              <p:nvCxnSpPr>
                <p:cNvPr id="1201" name="Google Shape;1201;p68"/>
                <p:cNvCxnSpPr/>
                <p:nvPr/>
              </p:nvCxnSpPr>
              <p:spPr>
                <a:xfrm flipH="1" rot="10800000">
                  <a:off x="4075175" y="3397225"/>
                  <a:ext cx="205800" cy="165900"/>
                </a:xfrm>
                <a:prstGeom prst="straightConnector1">
                  <a:avLst/>
                </a:prstGeom>
                <a:noFill/>
                <a:ln cap="flat" cmpd="sng" w="38100">
                  <a:solidFill>
                    <a:srgbClr val="BBFFBB"/>
                  </a:solidFill>
                  <a:prstDash val="solid"/>
                  <a:round/>
                  <a:headEnd len="med" w="med" type="none"/>
                  <a:tailEnd len="med" w="med" type="none"/>
                </a:ln>
              </p:spPr>
            </p:cxnSp>
            <p:cxnSp>
              <p:nvCxnSpPr>
                <p:cNvPr id="1202" name="Google Shape;1202;p68"/>
                <p:cNvCxnSpPr/>
                <p:nvPr/>
              </p:nvCxnSpPr>
              <p:spPr>
                <a:xfrm>
                  <a:off x="4313650" y="3461275"/>
                  <a:ext cx="252900" cy="37800"/>
                </a:xfrm>
                <a:prstGeom prst="straightConnector1">
                  <a:avLst/>
                </a:prstGeom>
                <a:noFill/>
                <a:ln cap="flat" cmpd="sng" w="38100">
                  <a:solidFill>
                    <a:srgbClr val="BBFFBB"/>
                  </a:solidFill>
                  <a:prstDash val="solid"/>
                  <a:round/>
                  <a:headEnd len="med" w="med" type="none"/>
                  <a:tailEnd len="med" w="med" type="none"/>
                </a:ln>
              </p:spPr>
            </p:cxnSp>
            <p:cxnSp>
              <p:nvCxnSpPr>
                <p:cNvPr id="1203" name="Google Shape;1203;p68"/>
                <p:cNvCxnSpPr/>
                <p:nvPr/>
              </p:nvCxnSpPr>
              <p:spPr>
                <a:xfrm rot="10800000">
                  <a:off x="4251850" y="3201875"/>
                  <a:ext cx="14100" cy="213300"/>
                </a:xfrm>
                <a:prstGeom prst="straightConnector1">
                  <a:avLst/>
                </a:prstGeom>
                <a:noFill/>
                <a:ln cap="flat" cmpd="sng" w="38100">
                  <a:solidFill>
                    <a:srgbClr val="BBFFBB"/>
                  </a:solidFill>
                  <a:prstDash val="solid"/>
                  <a:round/>
                  <a:headEnd len="med" w="med" type="none"/>
                  <a:tailEnd len="med" w="med" type="none"/>
                </a:ln>
              </p:spPr>
            </p:cxnSp>
            <p:cxnSp>
              <p:nvCxnSpPr>
                <p:cNvPr id="1204" name="Google Shape;1204;p68"/>
                <p:cNvCxnSpPr/>
                <p:nvPr/>
              </p:nvCxnSpPr>
              <p:spPr>
                <a:xfrm>
                  <a:off x="4346600" y="3519825"/>
                  <a:ext cx="207000" cy="36600"/>
                </a:xfrm>
                <a:prstGeom prst="straightConnector1">
                  <a:avLst/>
                </a:prstGeom>
                <a:noFill/>
                <a:ln cap="flat" cmpd="sng" w="38100">
                  <a:solidFill>
                    <a:srgbClr val="BBFFBB"/>
                  </a:solidFill>
                  <a:prstDash val="solid"/>
                  <a:round/>
                  <a:headEnd len="med" w="med" type="none"/>
                  <a:tailEnd len="med" w="med" type="none"/>
                </a:ln>
              </p:spPr>
            </p:cxnSp>
            <p:cxnSp>
              <p:nvCxnSpPr>
                <p:cNvPr id="1205" name="Google Shape;1205;p68"/>
                <p:cNvCxnSpPr/>
                <p:nvPr/>
              </p:nvCxnSpPr>
              <p:spPr>
                <a:xfrm>
                  <a:off x="4198650" y="3201875"/>
                  <a:ext cx="12600" cy="187200"/>
                </a:xfrm>
                <a:prstGeom prst="straightConnector1">
                  <a:avLst/>
                </a:prstGeom>
                <a:noFill/>
                <a:ln cap="flat" cmpd="sng" w="38100">
                  <a:solidFill>
                    <a:srgbClr val="BBFFBB"/>
                  </a:solidFill>
                  <a:prstDash val="solid"/>
                  <a:round/>
                  <a:headEnd len="med" w="med" type="none"/>
                  <a:tailEnd len="med" w="med" type="none"/>
                </a:ln>
              </p:spPr>
            </p:cxnSp>
          </p:grpSp>
        </p:grpSp>
        <p:grpSp>
          <p:nvGrpSpPr>
            <p:cNvPr id="1206" name="Google Shape;1206;p68"/>
            <p:cNvGrpSpPr/>
            <p:nvPr/>
          </p:nvGrpSpPr>
          <p:grpSpPr>
            <a:xfrm>
              <a:off x="2964775" y="3201875"/>
              <a:ext cx="1601775" cy="1365225"/>
              <a:chOff x="2964775" y="3201875"/>
              <a:chExt cx="1601775" cy="1365225"/>
            </a:xfrm>
          </p:grpSpPr>
          <p:grpSp>
            <p:nvGrpSpPr>
              <p:cNvPr id="1207" name="Google Shape;1207;p68"/>
              <p:cNvGrpSpPr/>
              <p:nvPr/>
            </p:nvGrpSpPr>
            <p:grpSpPr>
              <a:xfrm>
                <a:off x="2964775" y="3201875"/>
                <a:ext cx="1601775" cy="1365225"/>
                <a:chOff x="2964775" y="3201875"/>
                <a:chExt cx="1601775" cy="1365225"/>
              </a:xfrm>
            </p:grpSpPr>
            <p:sp>
              <p:nvSpPr>
                <p:cNvPr id="1208" name="Google Shape;1208;p68"/>
                <p:cNvSpPr/>
                <p:nvPr/>
              </p:nvSpPr>
              <p:spPr>
                <a:xfrm>
                  <a:off x="2964775" y="3509900"/>
                  <a:ext cx="1092000" cy="1057200"/>
                </a:xfrm>
                <a:prstGeom prst="ellipse">
                  <a:avLst/>
                </a:prstGeom>
                <a:solidFill>
                  <a:schemeClr val="lt1"/>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9" name="Google Shape;1209;p68"/>
                <p:cNvSpPr/>
                <p:nvPr/>
              </p:nvSpPr>
              <p:spPr>
                <a:xfrm>
                  <a:off x="3336100" y="3618975"/>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0" name="Google Shape;1210;p68"/>
                <p:cNvSpPr/>
                <p:nvPr/>
              </p:nvSpPr>
              <p:spPr>
                <a:xfrm>
                  <a:off x="3373400" y="3906350"/>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1" name="Google Shape;1211;p68"/>
                <p:cNvSpPr/>
                <p:nvPr/>
              </p:nvSpPr>
              <p:spPr>
                <a:xfrm>
                  <a:off x="3596675" y="3687900"/>
                  <a:ext cx="2391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2" name="Google Shape;1212;p68"/>
                <p:cNvSpPr/>
                <p:nvPr/>
              </p:nvSpPr>
              <p:spPr>
                <a:xfrm>
                  <a:off x="3719250" y="3962713"/>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3" name="Google Shape;1213;p68"/>
                <p:cNvSpPr/>
                <p:nvPr/>
              </p:nvSpPr>
              <p:spPr>
                <a:xfrm>
                  <a:off x="3625100" y="4229525"/>
                  <a:ext cx="162600" cy="1629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4" name="Google Shape;1214;p68"/>
                <p:cNvSpPr/>
                <p:nvPr/>
              </p:nvSpPr>
              <p:spPr>
                <a:xfrm>
                  <a:off x="3345900" y="4216875"/>
                  <a:ext cx="239100" cy="2235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5" name="Google Shape;1215;p68"/>
                <p:cNvSpPr/>
                <p:nvPr/>
              </p:nvSpPr>
              <p:spPr>
                <a:xfrm>
                  <a:off x="3084400" y="3776875"/>
                  <a:ext cx="251700" cy="2382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6" name="Google Shape;1216;p68"/>
                <p:cNvSpPr/>
                <p:nvPr/>
              </p:nvSpPr>
              <p:spPr>
                <a:xfrm>
                  <a:off x="3114700" y="4086538"/>
                  <a:ext cx="191100" cy="181800"/>
                </a:xfrm>
                <a:prstGeom prst="ellipse">
                  <a:avLst/>
                </a:prstGeom>
                <a:solidFill>
                  <a:schemeClr val="lt1"/>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17" name="Google Shape;1217;p68"/>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218" name="Google Shape;1218;p68"/>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219" name="Google Shape;1219;p68"/>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nvGrpSpPr>
                <p:cNvPr id="1220" name="Google Shape;1220;p68"/>
                <p:cNvGrpSpPr/>
                <p:nvPr/>
              </p:nvGrpSpPr>
              <p:grpSpPr>
                <a:xfrm>
                  <a:off x="4075175" y="3201875"/>
                  <a:ext cx="491375" cy="411675"/>
                  <a:chOff x="4075175" y="3201875"/>
                  <a:chExt cx="491375" cy="411675"/>
                </a:xfrm>
              </p:grpSpPr>
              <p:cxnSp>
                <p:nvCxnSpPr>
                  <p:cNvPr id="1221" name="Google Shape;1221;p68"/>
                  <p:cNvCxnSpPr/>
                  <p:nvPr/>
                </p:nvCxnSpPr>
                <p:spPr>
                  <a:xfrm flipH="1" rot="10800000">
                    <a:off x="4113925" y="3447650"/>
                    <a:ext cx="205800" cy="165900"/>
                  </a:xfrm>
                  <a:prstGeom prst="straightConnector1">
                    <a:avLst/>
                  </a:prstGeom>
                  <a:noFill/>
                  <a:ln cap="flat" cmpd="sng" w="38100">
                    <a:solidFill>
                      <a:srgbClr val="BBFFBB"/>
                    </a:solidFill>
                    <a:prstDash val="solid"/>
                    <a:round/>
                    <a:headEnd len="med" w="med" type="none"/>
                    <a:tailEnd len="med" w="med" type="none"/>
                  </a:ln>
                </p:spPr>
              </p:cxnSp>
              <p:grpSp>
                <p:nvGrpSpPr>
                  <p:cNvPr id="1222" name="Google Shape;1222;p68"/>
                  <p:cNvGrpSpPr/>
                  <p:nvPr/>
                </p:nvGrpSpPr>
                <p:grpSpPr>
                  <a:xfrm>
                    <a:off x="4075175" y="3201875"/>
                    <a:ext cx="491375" cy="361250"/>
                    <a:chOff x="4075175" y="3201875"/>
                    <a:chExt cx="491375" cy="361250"/>
                  </a:xfrm>
                </p:grpSpPr>
                <p:cxnSp>
                  <p:nvCxnSpPr>
                    <p:cNvPr id="1223" name="Google Shape;1223;p68"/>
                    <p:cNvCxnSpPr/>
                    <p:nvPr/>
                  </p:nvCxnSpPr>
                  <p:spPr>
                    <a:xfrm flipH="1" rot="10800000">
                      <a:off x="4075175" y="3397225"/>
                      <a:ext cx="205800" cy="165900"/>
                    </a:xfrm>
                    <a:prstGeom prst="straightConnector1">
                      <a:avLst/>
                    </a:prstGeom>
                    <a:noFill/>
                    <a:ln cap="flat" cmpd="sng" w="38100">
                      <a:solidFill>
                        <a:srgbClr val="BBFFBB"/>
                      </a:solidFill>
                      <a:prstDash val="solid"/>
                      <a:round/>
                      <a:headEnd len="med" w="med" type="none"/>
                      <a:tailEnd len="med" w="med" type="none"/>
                    </a:ln>
                  </p:spPr>
                </p:cxnSp>
                <p:cxnSp>
                  <p:nvCxnSpPr>
                    <p:cNvPr id="1224" name="Google Shape;1224;p68"/>
                    <p:cNvCxnSpPr/>
                    <p:nvPr/>
                  </p:nvCxnSpPr>
                  <p:spPr>
                    <a:xfrm>
                      <a:off x="4313650" y="3461275"/>
                      <a:ext cx="252900" cy="37800"/>
                    </a:xfrm>
                    <a:prstGeom prst="straightConnector1">
                      <a:avLst/>
                    </a:prstGeom>
                    <a:noFill/>
                    <a:ln cap="flat" cmpd="sng" w="38100">
                      <a:solidFill>
                        <a:srgbClr val="BBFFBB"/>
                      </a:solidFill>
                      <a:prstDash val="solid"/>
                      <a:round/>
                      <a:headEnd len="med" w="med" type="none"/>
                      <a:tailEnd len="med" w="med" type="none"/>
                    </a:ln>
                  </p:spPr>
                </p:cxnSp>
                <p:cxnSp>
                  <p:nvCxnSpPr>
                    <p:cNvPr id="1225" name="Google Shape;1225;p68"/>
                    <p:cNvCxnSpPr/>
                    <p:nvPr/>
                  </p:nvCxnSpPr>
                  <p:spPr>
                    <a:xfrm rot="10800000">
                      <a:off x="4251850" y="3201875"/>
                      <a:ext cx="14100" cy="213300"/>
                    </a:xfrm>
                    <a:prstGeom prst="straightConnector1">
                      <a:avLst/>
                    </a:prstGeom>
                    <a:noFill/>
                    <a:ln cap="flat" cmpd="sng" w="38100">
                      <a:solidFill>
                        <a:srgbClr val="BBFFBB"/>
                      </a:solidFill>
                      <a:prstDash val="solid"/>
                      <a:round/>
                      <a:headEnd len="med" w="med" type="none"/>
                      <a:tailEnd len="med" w="med" type="none"/>
                    </a:ln>
                  </p:spPr>
                </p:cxnSp>
                <p:cxnSp>
                  <p:nvCxnSpPr>
                    <p:cNvPr id="1226" name="Google Shape;1226;p68"/>
                    <p:cNvCxnSpPr/>
                    <p:nvPr/>
                  </p:nvCxnSpPr>
                  <p:spPr>
                    <a:xfrm>
                      <a:off x="4346600" y="3519825"/>
                      <a:ext cx="207000" cy="36600"/>
                    </a:xfrm>
                    <a:prstGeom prst="straightConnector1">
                      <a:avLst/>
                    </a:prstGeom>
                    <a:noFill/>
                    <a:ln cap="flat" cmpd="sng" w="38100">
                      <a:solidFill>
                        <a:srgbClr val="BBFFBB"/>
                      </a:solidFill>
                      <a:prstDash val="solid"/>
                      <a:round/>
                      <a:headEnd len="med" w="med" type="none"/>
                      <a:tailEnd len="med" w="med" type="none"/>
                    </a:ln>
                  </p:spPr>
                </p:cxnSp>
                <p:cxnSp>
                  <p:nvCxnSpPr>
                    <p:cNvPr id="1227" name="Google Shape;1227;p68"/>
                    <p:cNvCxnSpPr/>
                    <p:nvPr/>
                  </p:nvCxnSpPr>
                  <p:spPr>
                    <a:xfrm>
                      <a:off x="4198650" y="3201875"/>
                      <a:ext cx="12600" cy="187200"/>
                    </a:xfrm>
                    <a:prstGeom prst="straightConnector1">
                      <a:avLst/>
                    </a:prstGeom>
                    <a:noFill/>
                    <a:ln cap="flat" cmpd="sng" w="38100">
                      <a:solidFill>
                        <a:srgbClr val="BBFFBB"/>
                      </a:solidFill>
                      <a:prstDash val="solid"/>
                      <a:round/>
                      <a:headEnd len="med" w="med" type="none"/>
                      <a:tailEnd len="med" w="med" type="none"/>
                    </a:ln>
                  </p:spPr>
                </p:cxnSp>
              </p:grpSp>
            </p:grpSp>
          </p:grpSp>
          <p:grpSp>
            <p:nvGrpSpPr>
              <p:cNvPr id="1228" name="Google Shape;1228;p68"/>
              <p:cNvGrpSpPr/>
              <p:nvPr/>
            </p:nvGrpSpPr>
            <p:grpSpPr>
              <a:xfrm rot="3152466">
                <a:off x="3983874" y="4016247"/>
                <a:ext cx="354980" cy="326104"/>
                <a:chOff x="3860525" y="3466725"/>
                <a:chExt cx="354975" cy="326100"/>
              </a:xfrm>
            </p:grpSpPr>
            <p:cxnSp>
              <p:nvCxnSpPr>
                <p:cNvPr id="1229" name="Google Shape;1229;p68"/>
                <p:cNvCxnSpPr/>
                <p:nvPr/>
              </p:nvCxnSpPr>
              <p:spPr>
                <a:xfrm>
                  <a:off x="3905250" y="3590875"/>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230" name="Google Shape;1230;p68"/>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231" name="Google Shape;1231;p68"/>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grpSp>
      <p:sp>
        <p:nvSpPr>
          <p:cNvPr id="1232" name="Google Shape;1232;p68">
            <a:hlinkClick/>
          </p:cNvPr>
          <p:cNvSpPr txBox="1"/>
          <p:nvPr>
            <p:ph type="ctrTitle"/>
          </p:nvPr>
        </p:nvSpPr>
        <p:spPr>
          <a:xfrm>
            <a:off x="1959700" y="846675"/>
            <a:ext cx="8520600" cy="1317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7200">
                <a:latin typeface="Montserrat"/>
                <a:ea typeface="Montserrat"/>
                <a:cs typeface="Montserrat"/>
                <a:sym typeface="Montserrat"/>
              </a:rPr>
              <a:t>Стало</a:t>
            </a:r>
            <a:endParaRPr sz="7200">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pic>
        <p:nvPicPr>
          <p:cNvPr id="1237" name="Google Shape;1237;p69"/>
          <p:cNvPicPr preferRelativeResize="0"/>
          <p:nvPr/>
        </p:nvPicPr>
        <p:blipFill rotWithShape="1">
          <a:blip r:embed="rId3">
            <a:alphaModFix/>
          </a:blip>
          <a:srcRect b="-26598" l="0" r="-43369" t="0"/>
          <a:stretch/>
        </p:blipFill>
        <p:spPr>
          <a:xfrm>
            <a:off x="87649" y="985725"/>
            <a:ext cx="4618675" cy="4618675"/>
          </a:xfrm>
          <a:prstGeom prst="rect">
            <a:avLst/>
          </a:prstGeom>
          <a:noFill/>
          <a:ln>
            <a:noFill/>
          </a:ln>
        </p:spPr>
      </p:pic>
      <p:grpSp>
        <p:nvGrpSpPr>
          <p:cNvPr id="1238" name="Google Shape;1238;p69"/>
          <p:cNvGrpSpPr/>
          <p:nvPr/>
        </p:nvGrpSpPr>
        <p:grpSpPr>
          <a:xfrm>
            <a:off x="1065132" y="2837900"/>
            <a:ext cx="286793" cy="242082"/>
            <a:chOff x="2964775" y="3466725"/>
            <a:chExt cx="1433966" cy="1100375"/>
          </a:xfrm>
        </p:grpSpPr>
        <p:grpSp>
          <p:nvGrpSpPr>
            <p:cNvPr id="1239" name="Google Shape;1239;p69"/>
            <p:cNvGrpSpPr/>
            <p:nvPr/>
          </p:nvGrpSpPr>
          <p:grpSpPr>
            <a:xfrm>
              <a:off x="2964775" y="3466725"/>
              <a:ext cx="1250725" cy="1100375"/>
              <a:chOff x="2964775" y="3466725"/>
              <a:chExt cx="1250725" cy="1100375"/>
            </a:xfrm>
          </p:grpSpPr>
          <p:sp>
            <p:nvSpPr>
              <p:cNvPr id="1240" name="Google Shape;1240;p69"/>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1" name="Google Shape;1241;p69"/>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2" name="Google Shape;1242;p69"/>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3" name="Google Shape;1243;p69"/>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p69"/>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5" name="Google Shape;1245;p69"/>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6" name="Google Shape;1246;p69"/>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7" name="Google Shape;1247;p69"/>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8" name="Google Shape;1248;p69"/>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49" name="Google Shape;1249;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250" name="Google Shape;1250;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251" name="Google Shape;1251;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nvGrpSpPr>
            <p:cNvPr id="1252" name="Google Shape;1252;p69"/>
            <p:cNvGrpSpPr/>
            <p:nvPr/>
          </p:nvGrpSpPr>
          <p:grpSpPr>
            <a:xfrm rot="3152466">
              <a:off x="3983874" y="4016247"/>
              <a:ext cx="354980" cy="326104"/>
              <a:chOff x="3860525" y="3466725"/>
              <a:chExt cx="354975" cy="326100"/>
            </a:xfrm>
          </p:grpSpPr>
          <p:cxnSp>
            <p:nvCxnSpPr>
              <p:cNvPr id="1253" name="Google Shape;1253;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254" name="Google Shape;1254;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255" name="Google Shape;1255;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nvGrpSpPr>
          <p:cNvPr id="1256" name="Google Shape;1256;p69"/>
          <p:cNvGrpSpPr/>
          <p:nvPr/>
        </p:nvGrpSpPr>
        <p:grpSpPr>
          <a:xfrm rot="-6708085">
            <a:off x="1542192" y="3090498"/>
            <a:ext cx="308886" cy="221446"/>
            <a:chOff x="2964775" y="3466725"/>
            <a:chExt cx="1433966" cy="1100375"/>
          </a:xfrm>
        </p:grpSpPr>
        <p:grpSp>
          <p:nvGrpSpPr>
            <p:cNvPr id="1257" name="Google Shape;1257;p69"/>
            <p:cNvGrpSpPr/>
            <p:nvPr/>
          </p:nvGrpSpPr>
          <p:grpSpPr>
            <a:xfrm>
              <a:off x="2964775" y="3466725"/>
              <a:ext cx="1250725" cy="1100375"/>
              <a:chOff x="2964775" y="3466725"/>
              <a:chExt cx="1250725" cy="1100375"/>
            </a:xfrm>
          </p:grpSpPr>
          <p:sp>
            <p:nvSpPr>
              <p:cNvPr id="1258" name="Google Shape;1258;p69"/>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9" name="Google Shape;1259;p69"/>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0" name="Google Shape;1260;p69"/>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1" name="Google Shape;1261;p69"/>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2" name="Google Shape;1262;p69"/>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3" name="Google Shape;1263;p69"/>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4" name="Google Shape;1264;p69"/>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5" name="Google Shape;1265;p69"/>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6" name="Google Shape;1266;p69"/>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7" name="Google Shape;1267;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268" name="Google Shape;1268;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269" name="Google Shape;1269;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nvGrpSpPr>
            <p:cNvPr id="1270" name="Google Shape;1270;p69"/>
            <p:cNvGrpSpPr/>
            <p:nvPr/>
          </p:nvGrpSpPr>
          <p:grpSpPr>
            <a:xfrm rot="3152466">
              <a:off x="3983874" y="4016247"/>
              <a:ext cx="354980" cy="326104"/>
              <a:chOff x="3860525" y="3466725"/>
              <a:chExt cx="354975" cy="326100"/>
            </a:xfrm>
          </p:grpSpPr>
          <p:cxnSp>
            <p:nvCxnSpPr>
              <p:cNvPr id="1271" name="Google Shape;1271;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272" name="Google Shape;1272;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273" name="Google Shape;1273;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nvGrpSpPr>
          <p:cNvPr id="1274" name="Google Shape;1274;p69"/>
          <p:cNvGrpSpPr/>
          <p:nvPr/>
        </p:nvGrpSpPr>
        <p:grpSpPr>
          <a:xfrm rot="-6018291">
            <a:off x="1858888" y="2904548"/>
            <a:ext cx="320645" cy="224433"/>
            <a:chOff x="2964775" y="3466725"/>
            <a:chExt cx="1433966" cy="1100375"/>
          </a:xfrm>
        </p:grpSpPr>
        <p:grpSp>
          <p:nvGrpSpPr>
            <p:cNvPr id="1275" name="Google Shape;1275;p69"/>
            <p:cNvGrpSpPr/>
            <p:nvPr/>
          </p:nvGrpSpPr>
          <p:grpSpPr>
            <a:xfrm>
              <a:off x="2964775" y="3466725"/>
              <a:ext cx="1250725" cy="1100375"/>
              <a:chOff x="2964775" y="3466725"/>
              <a:chExt cx="1250725" cy="1100375"/>
            </a:xfrm>
          </p:grpSpPr>
          <p:sp>
            <p:nvSpPr>
              <p:cNvPr id="1276" name="Google Shape;1276;p69"/>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7" name="Google Shape;1277;p69"/>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8" name="Google Shape;1278;p69"/>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9" name="Google Shape;1279;p69"/>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0" name="Google Shape;1280;p69"/>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1" name="Google Shape;1281;p69"/>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2" name="Google Shape;1282;p69"/>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3" name="Google Shape;1283;p69"/>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4" name="Google Shape;1284;p69"/>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85" name="Google Shape;1285;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286" name="Google Shape;1286;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287" name="Google Shape;1287;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nvGrpSpPr>
            <p:cNvPr id="1288" name="Google Shape;1288;p69"/>
            <p:cNvGrpSpPr/>
            <p:nvPr/>
          </p:nvGrpSpPr>
          <p:grpSpPr>
            <a:xfrm rot="3152466">
              <a:off x="3983874" y="4016247"/>
              <a:ext cx="354980" cy="326104"/>
              <a:chOff x="3860525" y="3466725"/>
              <a:chExt cx="354975" cy="326100"/>
            </a:xfrm>
          </p:grpSpPr>
          <p:cxnSp>
            <p:nvCxnSpPr>
              <p:cNvPr id="1289" name="Google Shape;1289;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290" name="Google Shape;1290;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291" name="Google Shape;1291;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pic>
        <p:nvPicPr>
          <p:cNvPr id="1292" name="Google Shape;1292;p69"/>
          <p:cNvPicPr preferRelativeResize="0"/>
          <p:nvPr/>
        </p:nvPicPr>
        <p:blipFill rotWithShape="1">
          <a:blip r:embed="rId3">
            <a:alphaModFix/>
          </a:blip>
          <a:srcRect b="-26598" l="0" r="-43369" t="0"/>
          <a:stretch/>
        </p:blipFill>
        <p:spPr>
          <a:xfrm>
            <a:off x="5931124" y="1162500"/>
            <a:ext cx="4618675" cy="4077424"/>
          </a:xfrm>
          <a:prstGeom prst="rect">
            <a:avLst/>
          </a:prstGeom>
          <a:noFill/>
          <a:ln>
            <a:noFill/>
          </a:ln>
        </p:spPr>
      </p:pic>
      <p:grpSp>
        <p:nvGrpSpPr>
          <p:cNvPr id="1293" name="Google Shape;1293;p69"/>
          <p:cNvGrpSpPr/>
          <p:nvPr/>
        </p:nvGrpSpPr>
        <p:grpSpPr>
          <a:xfrm>
            <a:off x="6908609" y="2764391"/>
            <a:ext cx="360716" cy="274853"/>
            <a:chOff x="2964775" y="3201875"/>
            <a:chExt cx="1803579" cy="1374952"/>
          </a:xfrm>
        </p:grpSpPr>
        <p:grpSp>
          <p:nvGrpSpPr>
            <p:cNvPr id="1294" name="Google Shape;1294;p69"/>
            <p:cNvGrpSpPr/>
            <p:nvPr/>
          </p:nvGrpSpPr>
          <p:grpSpPr>
            <a:xfrm rot="3361339">
              <a:off x="4214637" y="4052187"/>
              <a:ext cx="491401" cy="411697"/>
              <a:chOff x="4075175" y="3201875"/>
              <a:chExt cx="491375" cy="411675"/>
            </a:xfrm>
          </p:grpSpPr>
          <p:cxnSp>
            <p:nvCxnSpPr>
              <p:cNvPr id="1295" name="Google Shape;1295;p69"/>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296" name="Google Shape;1296;p69"/>
              <p:cNvGrpSpPr/>
              <p:nvPr/>
            </p:nvGrpSpPr>
            <p:grpSpPr>
              <a:xfrm>
                <a:off x="4075175" y="3201875"/>
                <a:ext cx="491375" cy="361250"/>
                <a:chOff x="4075175" y="3201875"/>
                <a:chExt cx="491375" cy="361250"/>
              </a:xfrm>
            </p:grpSpPr>
            <p:cxnSp>
              <p:nvCxnSpPr>
                <p:cNvPr id="1297" name="Google Shape;1297;p69"/>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298" name="Google Shape;1298;p69"/>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299" name="Google Shape;1299;p69"/>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300" name="Google Shape;1300;p69"/>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301" name="Google Shape;1301;p69"/>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nvGrpSpPr>
            <p:cNvPr id="1302" name="Google Shape;1302;p69"/>
            <p:cNvGrpSpPr/>
            <p:nvPr/>
          </p:nvGrpSpPr>
          <p:grpSpPr>
            <a:xfrm>
              <a:off x="2964775" y="3201875"/>
              <a:ext cx="1601775" cy="1365225"/>
              <a:chOff x="2964775" y="3201875"/>
              <a:chExt cx="1601775" cy="1365225"/>
            </a:xfrm>
          </p:grpSpPr>
          <p:grpSp>
            <p:nvGrpSpPr>
              <p:cNvPr id="1303" name="Google Shape;1303;p69"/>
              <p:cNvGrpSpPr/>
              <p:nvPr/>
            </p:nvGrpSpPr>
            <p:grpSpPr>
              <a:xfrm>
                <a:off x="2964775" y="3201875"/>
                <a:ext cx="1601775" cy="1365225"/>
                <a:chOff x="2964775" y="3201875"/>
                <a:chExt cx="1601775" cy="1365225"/>
              </a:xfrm>
            </p:grpSpPr>
            <p:sp>
              <p:nvSpPr>
                <p:cNvPr id="1304" name="Google Shape;1304;p69"/>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5" name="Google Shape;1305;p69"/>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6" name="Google Shape;1306;p69"/>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7" name="Google Shape;1307;p69"/>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8" name="Google Shape;1308;p69"/>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9" name="Google Shape;1309;p69"/>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0" name="Google Shape;1310;p69"/>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1" name="Google Shape;1311;p69"/>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2" name="Google Shape;1312;p69"/>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13" name="Google Shape;1313;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314" name="Google Shape;1314;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315" name="Google Shape;1315;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nvGrpSpPr>
                <p:cNvPr id="1316" name="Google Shape;1316;p69"/>
                <p:cNvGrpSpPr/>
                <p:nvPr/>
              </p:nvGrpSpPr>
              <p:grpSpPr>
                <a:xfrm>
                  <a:off x="4075175" y="3201875"/>
                  <a:ext cx="491375" cy="411675"/>
                  <a:chOff x="4075175" y="3201875"/>
                  <a:chExt cx="491375" cy="411675"/>
                </a:xfrm>
              </p:grpSpPr>
              <p:cxnSp>
                <p:nvCxnSpPr>
                  <p:cNvPr id="1317" name="Google Shape;1317;p69"/>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318" name="Google Shape;1318;p69"/>
                  <p:cNvGrpSpPr/>
                  <p:nvPr/>
                </p:nvGrpSpPr>
                <p:grpSpPr>
                  <a:xfrm>
                    <a:off x="4075175" y="3201875"/>
                    <a:ext cx="491375" cy="361250"/>
                    <a:chOff x="4075175" y="3201875"/>
                    <a:chExt cx="491375" cy="361250"/>
                  </a:xfrm>
                </p:grpSpPr>
                <p:cxnSp>
                  <p:nvCxnSpPr>
                    <p:cNvPr id="1319" name="Google Shape;1319;p69"/>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320" name="Google Shape;1320;p69"/>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321" name="Google Shape;1321;p69"/>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322" name="Google Shape;1322;p69"/>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323" name="Google Shape;1323;p69"/>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grpSp>
            <p:nvGrpSpPr>
              <p:cNvPr id="1324" name="Google Shape;1324;p69"/>
              <p:cNvGrpSpPr/>
              <p:nvPr/>
            </p:nvGrpSpPr>
            <p:grpSpPr>
              <a:xfrm rot="3152466">
                <a:off x="3983874" y="4016247"/>
                <a:ext cx="354980" cy="326104"/>
                <a:chOff x="3860525" y="3466725"/>
                <a:chExt cx="354975" cy="326100"/>
              </a:xfrm>
            </p:grpSpPr>
            <p:cxnSp>
              <p:nvCxnSpPr>
                <p:cNvPr id="1325" name="Google Shape;1325;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326" name="Google Shape;1326;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327" name="Google Shape;1327;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grpSp>
        <p:nvGrpSpPr>
          <p:cNvPr id="1328" name="Google Shape;1328;p69"/>
          <p:cNvGrpSpPr/>
          <p:nvPr/>
        </p:nvGrpSpPr>
        <p:grpSpPr>
          <a:xfrm rot="-6794847">
            <a:off x="7341303" y="2931650"/>
            <a:ext cx="360987" cy="275324"/>
            <a:chOff x="2964775" y="3201875"/>
            <a:chExt cx="1803579" cy="1374952"/>
          </a:xfrm>
        </p:grpSpPr>
        <p:grpSp>
          <p:nvGrpSpPr>
            <p:cNvPr id="1329" name="Google Shape;1329;p69"/>
            <p:cNvGrpSpPr/>
            <p:nvPr/>
          </p:nvGrpSpPr>
          <p:grpSpPr>
            <a:xfrm rot="3361339">
              <a:off x="4214637" y="4052187"/>
              <a:ext cx="491401" cy="411697"/>
              <a:chOff x="4075175" y="3201875"/>
              <a:chExt cx="491375" cy="411675"/>
            </a:xfrm>
          </p:grpSpPr>
          <p:cxnSp>
            <p:nvCxnSpPr>
              <p:cNvPr id="1330" name="Google Shape;1330;p69"/>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331" name="Google Shape;1331;p69"/>
              <p:cNvGrpSpPr/>
              <p:nvPr/>
            </p:nvGrpSpPr>
            <p:grpSpPr>
              <a:xfrm>
                <a:off x="4075175" y="3201875"/>
                <a:ext cx="491375" cy="361250"/>
                <a:chOff x="4075175" y="3201875"/>
                <a:chExt cx="491375" cy="361250"/>
              </a:xfrm>
            </p:grpSpPr>
            <p:cxnSp>
              <p:nvCxnSpPr>
                <p:cNvPr id="1332" name="Google Shape;1332;p69"/>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333" name="Google Shape;1333;p69"/>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334" name="Google Shape;1334;p69"/>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335" name="Google Shape;1335;p69"/>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336" name="Google Shape;1336;p69"/>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nvGrpSpPr>
            <p:cNvPr id="1337" name="Google Shape;1337;p69"/>
            <p:cNvGrpSpPr/>
            <p:nvPr/>
          </p:nvGrpSpPr>
          <p:grpSpPr>
            <a:xfrm>
              <a:off x="2964775" y="3201875"/>
              <a:ext cx="1601775" cy="1365225"/>
              <a:chOff x="2964775" y="3201875"/>
              <a:chExt cx="1601775" cy="1365225"/>
            </a:xfrm>
          </p:grpSpPr>
          <p:grpSp>
            <p:nvGrpSpPr>
              <p:cNvPr id="1338" name="Google Shape;1338;p69"/>
              <p:cNvGrpSpPr/>
              <p:nvPr/>
            </p:nvGrpSpPr>
            <p:grpSpPr>
              <a:xfrm>
                <a:off x="2964775" y="3201875"/>
                <a:ext cx="1601775" cy="1365225"/>
                <a:chOff x="2964775" y="3201875"/>
                <a:chExt cx="1601775" cy="1365225"/>
              </a:xfrm>
            </p:grpSpPr>
            <p:sp>
              <p:nvSpPr>
                <p:cNvPr id="1339" name="Google Shape;1339;p69"/>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0" name="Google Shape;1340;p69"/>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1" name="Google Shape;1341;p69"/>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2" name="Google Shape;1342;p69"/>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3" name="Google Shape;1343;p69"/>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4" name="Google Shape;1344;p69"/>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5" name="Google Shape;1345;p69"/>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6" name="Google Shape;1346;p69"/>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7" name="Google Shape;1347;p69"/>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48" name="Google Shape;1348;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349" name="Google Shape;1349;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350" name="Google Shape;1350;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nvGrpSpPr>
                <p:cNvPr id="1351" name="Google Shape;1351;p69"/>
                <p:cNvGrpSpPr/>
                <p:nvPr/>
              </p:nvGrpSpPr>
              <p:grpSpPr>
                <a:xfrm>
                  <a:off x="4075175" y="3201875"/>
                  <a:ext cx="491375" cy="411675"/>
                  <a:chOff x="4075175" y="3201875"/>
                  <a:chExt cx="491375" cy="411675"/>
                </a:xfrm>
              </p:grpSpPr>
              <p:cxnSp>
                <p:nvCxnSpPr>
                  <p:cNvPr id="1352" name="Google Shape;1352;p69"/>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353" name="Google Shape;1353;p69"/>
                  <p:cNvGrpSpPr/>
                  <p:nvPr/>
                </p:nvGrpSpPr>
                <p:grpSpPr>
                  <a:xfrm>
                    <a:off x="4075175" y="3201875"/>
                    <a:ext cx="491375" cy="361250"/>
                    <a:chOff x="4075175" y="3201875"/>
                    <a:chExt cx="491375" cy="361250"/>
                  </a:xfrm>
                </p:grpSpPr>
                <p:cxnSp>
                  <p:nvCxnSpPr>
                    <p:cNvPr id="1354" name="Google Shape;1354;p69"/>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355" name="Google Shape;1355;p69"/>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356" name="Google Shape;1356;p69"/>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357" name="Google Shape;1357;p69"/>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358" name="Google Shape;1358;p69"/>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grpSp>
            <p:nvGrpSpPr>
              <p:cNvPr id="1359" name="Google Shape;1359;p69"/>
              <p:cNvGrpSpPr/>
              <p:nvPr/>
            </p:nvGrpSpPr>
            <p:grpSpPr>
              <a:xfrm rot="3152466">
                <a:off x="3983874" y="4016247"/>
                <a:ext cx="354980" cy="326104"/>
                <a:chOff x="3860525" y="3466725"/>
                <a:chExt cx="354975" cy="326100"/>
              </a:xfrm>
            </p:grpSpPr>
            <p:cxnSp>
              <p:nvCxnSpPr>
                <p:cNvPr id="1360" name="Google Shape;1360;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361" name="Google Shape;1361;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362" name="Google Shape;1362;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grpSp>
        <p:nvGrpSpPr>
          <p:cNvPr id="1363" name="Google Shape;1363;p69"/>
          <p:cNvGrpSpPr/>
          <p:nvPr/>
        </p:nvGrpSpPr>
        <p:grpSpPr>
          <a:xfrm rot="-6180063">
            <a:off x="7610627" y="2746289"/>
            <a:ext cx="360765" cy="275162"/>
            <a:chOff x="2964775" y="3201875"/>
            <a:chExt cx="1803579" cy="1374952"/>
          </a:xfrm>
        </p:grpSpPr>
        <p:grpSp>
          <p:nvGrpSpPr>
            <p:cNvPr id="1364" name="Google Shape;1364;p69"/>
            <p:cNvGrpSpPr/>
            <p:nvPr/>
          </p:nvGrpSpPr>
          <p:grpSpPr>
            <a:xfrm rot="3361339">
              <a:off x="4214637" y="4052187"/>
              <a:ext cx="491401" cy="411697"/>
              <a:chOff x="4075175" y="3201875"/>
              <a:chExt cx="491375" cy="411675"/>
            </a:xfrm>
          </p:grpSpPr>
          <p:cxnSp>
            <p:nvCxnSpPr>
              <p:cNvPr id="1365" name="Google Shape;1365;p69"/>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366" name="Google Shape;1366;p69"/>
              <p:cNvGrpSpPr/>
              <p:nvPr/>
            </p:nvGrpSpPr>
            <p:grpSpPr>
              <a:xfrm>
                <a:off x="4075175" y="3201875"/>
                <a:ext cx="491375" cy="361250"/>
                <a:chOff x="4075175" y="3201875"/>
                <a:chExt cx="491375" cy="361250"/>
              </a:xfrm>
            </p:grpSpPr>
            <p:cxnSp>
              <p:nvCxnSpPr>
                <p:cNvPr id="1367" name="Google Shape;1367;p69"/>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368" name="Google Shape;1368;p69"/>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369" name="Google Shape;1369;p69"/>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370" name="Google Shape;1370;p69"/>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371" name="Google Shape;1371;p69"/>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nvGrpSpPr>
            <p:cNvPr id="1372" name="Google Shape;1372;p69"/>
            <p:cNvGrpSpPr/>
            <p:nvPr/>
          </p:nvGrpSpPr>
          <p:grpSpPr>
            <a:xfrm>
              <a:off x="2964775" y="3201875"/>
              <a:ext cx="1601775" cy="1365225"/>
              <a:chOff x="2964775" y="3201875"/>
              <a:chExt cx="1601775" cy="1365225"/>
            </a:xfrm>
          </p:grpSpPr>
          <p:grpSp>
            <p:nvGrpSpPr>
              <p:cNvPr id="1373" name="Google Shape;1373;p69"/>
              <p:cNvGrpSpPr/>
              <p:nvPr/>
            </p:nvGrpSpPr>
            <p:grpSpPr>
              <a:xfrm>
                <a:off x="2964775" y="3201875"/>
                <a:ext cx="1601775" cy="1365225"/>
                <a:chOff x="2964775" y="3201875"/>
                <a:chExt cx="1601775" cy="1365225"/>
              </a:xfrm>
            </p:grpSpPr>
            <p:sp>
              <p:nvSpPr>
                <p:cNvPr id="1374" name="Google Shape;1374;p69"/>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5" name="Google Shape;1375;p69"/>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6" name="Google Shape;1376;p69"/>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7" name="Google Shape;1377;p69"/>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8" name="Google Shape;1378;p69"/>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9" name="Google Shape;1379;p69"/>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0" name="Google Shape;1380;p69"/>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1" name="Google Shape;1381;p69"/>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2" name="Google Shape;1382;p69"/>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83" name="Google Shape;1383;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384" name="Google Shape;1384;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385" name="Google Shape;1385;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nvGrpSpPr>
                <p:cNvPr id="1386" name="Google Shape;1386;p69"/>
                <p:cNvGrpSpPr/>
                <p:nvPr/>
              </p:nvGrpSpPr>
              <p:grpSpPr>
                <a:xfrm>
                  <a:off x="4075175" y="3201875"/>
                  <a:ext cx="491375" cy="411675"/>
                  <a:chOff x="4075175" y="3201875"/>
                  <a:chExt cx="491375" cy="411675"/>
                </a:xfrm>
              </p:grpSpPr>
              <p:cxnSp>
                <p:nvCxnSpPr>
                  <p:cNvPr id="1387" name="Google Shape;1387;p69"/>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388" name="Google Shape;1388;p69"/>
                  <p:cNvGrpSpPr/>
                  <p:nvPr/>
                </p:nvGrpSpPr>
                <p:grpSpPr>
                  <a:xfrm>
                    <a:off x="4075175" y="3201875"/>
                    <a:ext cx="491375" cy="361250"/>
                    <a:chOff x="4075175" y="3201875"/>
                    <a:chExt cx="491375" cy="361250"/>
                  </a:xfrm>
                </p:grpSpPr>
                <p:cxnSp>
                  <p:nvCxnSpPr>
                    <p:cNvPr id="1389" name="Google Shape;1389;p69"/>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390" name="Google Shape;1390;p69"/>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391" name="Google Shape;1391;p69"/>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392" name="Google Shape;1392;p69"/>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393" name="Google Shape;1393;p69"/>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grpSp>
            <p:nvGrpSpPr>
              <p:cNvPr id="1394" name="Google Shape;1394;p69"/>
              <p:cNvGrpSpPr/>
              <p:nvPr/>
            </p:nvGrpSpPr>
            <p:grpSpPr>
              <a:xfrm rot="3152466">
                <a:off x="3983874" y="4016247"/>
                <a:ext cx="354980" cy="326104"/>
                <a:chOff x="3860525" y="3466725"/>
                <a:chExt cx="354975" cy="326100"/>
              </a:xfrm>
            </p:grpSpPr>
            <p:cxnSp>
              <p:nvCxnSpPr>
                <p:cNvPr id="1395" name="Google Shape;1395;p69"/>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396" name="Google Shape;1396;p69"/>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397" name="Google Shape;1397;p69"/>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sp>
        <p:nvSpPr>
          <p:cNvPr id="1398" name="Google Shape;1398;p69"/>
          <p:cNvSpPr/>
          <p:nvPr/>
        </p:nvSpPr>
        <p:spPr>
          <a:xfrm>
            <a:off x="3166188" y="2456427"/>
            <a:ext cx="3013500" cy="2011800"/>
          </a:xfrm>
          <a:prstGeom prst="rightArrow">
            <a:avLst>
              <a:gd fmla="val 50000" name="adj1"/>
              <a:gd fmla="val 50000" name="adj2"/>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9" name="Google Shape;1399;p69">
            <a:hlinkClick/>
          </p:cNvPr>
          <p:cNvSpPr txBox="1"/>
          <p:nvPr>
            <p:ph type="ctrTitle"/>
          </p:nvPr>
        </p:nvSpPr>
        <p:spPr>
          <a:xfrm>
            <a:off x="3801525" y="359350"/>
            <a:ext cx="8520600" cy="18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ru" sz="2410">
                <a:latin typeface="Montserrat"/>
                <a:ea typeface="Montserrat"/>
                <a:cs typeface="Montserrat"/>
                <a:sym typeface="Montserrat"/>
              </a:rPr>
              <a:t>СЕН</a:t>
            </a:r>
            <a:endParaRPr sz="2410">
              <a:latin typeface="Montserrat"/>
              <a:ea typeface="Montserrat"/>
              <a:cs typeface="Montserrat"/>
              <a:sym typeface="Montserrat"/>
            </a:endParaRPr>
          </a:p>
          <a:p>
            <a:pPr indent="0" lvl="0" marL="0" rtl="0" algn="l">
              <a:spcBef>
                <a:spcPts val="0"/>
              </a:spcBef>
              <a:spcAft>
                <a:spcPts val="0"/>
              </a:spcAft>
              <a:buSzPts val="990"/>
              <a:buNone/>
            </a:pPr>
            <a:r>
              <a:rPr lang="ru" sz="2410">
                <a:latin typeface="Montserrat"/>
                <a:ea typeface="Montserrat"/>
                <a:cs typeface="Montserrat"/>
                <a:sym typeface="Montserrat"/>
              </a:rPr>
              <a:t>СИБ</a:t>
            </a:r>
            <a:endParaRPr sz="2410">
              <a:latin typeface="Montserrat"/>
              <a:ea typeface="Montserrat"/>
              <a:cs typeface="Montserrat"/>
              <a:sym typeface="Montserrat"/>
            </a:endParaRPr>
          </a:p>
          <a:p>
            <a:pPr indent="0" lvl="0" marL="0" rtl="0" algn="l">
              <a:spcBef>
                <a:spcPts val="0"/>
              </a:spcBef>
              <a:spcAft>
                <a:spcPts val="0"/>
              </a:spcAft>
              <a:buSzPts val="990"/>
              <a:buNone/>
            </a:pPr>
            <a:r>
              <a:rPr lang="ru" sz="2410">
                <a:latin typeface="Montserrat"/>
                <a:ea typeface="Montserrat"/>
                <a:cs typeface="Montserrat"/>
                <a:sym typeface="Montserrat"/>
              </a:rPr>
              <a:t>ИЛИ</a:t>
            </a:r>
            <a:endParaRPr sz="2410">
              <a:latin typeface="Montserrat"/>
              <a:ea typeface="Montserrat"/>
              <a:cs typeface="Montserrat"/>
              <a:sym typeface="Montserrat"/>
            </a:endParaRPr>
          </a:p>
          <a:p>
            <a:pPr indent="0" lvl="0" marL="0" rtl="0" algn="l">
              <a:spcBef>
                <a:spcPts val="0"/>
              </a:spcBef>
              <a:spcAft>
                <a:spcPts val="0"/>
              </a:spcAft>
              <a:buSzPts val="990"/>
              <a:buNone/>
            </a:pPr>
            <a:r>
              <a:rPr lang="ru" sz="2410">
                <a:latin typeface="Montserrat"/>
                <a:ea typeface="Montserrat"/>
                <a:cs typeface="Montserrat"/>
                <a:sym typeface="Montserrat"/>
              </a:rPr>
              <a:t>ЗАЦ</a:t>
            </a:r>
            <a:endParaRPr sz="2410">
              <a:latin typeface="Montserrat"/>
              <a:ea typeface="Montserrat"/>
              <a:cs typeface="Montserrat"/>
              <a:sym typeface="Montserrat"/>
            </a:endParaRPr>
          </a:p>
          <a:p>
            <a:pPr indent="0" lvl="0" marL="0" rtl="0" algn="l">
              <a:spcBef>
                <a:spcPts val="0"/>
              </a:spcBef>
              <a:spcAft>
                <a:spcPts val="0"/>
              </a:spcAft>
              <a:buSzPts val="990"/>
              <a:buNone/>
            </a:pPr>
            <a:r>
              <a:rPr lang="ru" sz="2410">
                <a:latin typeface="Montserrat"/>
                <a:ea typeface="Montserrat"/>
                <a:cs typeface="Montserrat"/>
                <a:sym typeface="Montserrat"/>
              </a:rPr>
              <a:t>ИЯ</a:t>
            </a:r>
            <a:endParaRPr sz="2410">
              <a:latin typeface="Montserrat"/>
              <a:ea typeface="Montserrat"/>
              <a:cs typeface="Montserrat"/>
              <a:sym typeface="Montserrat"/>
            </a:endParaRPr>
          </a:p>
        </p:txBody>
      </p:sp>
      <p:grpSp>
        <p:nvGrpSpPr>
          <p:cNvPr id="1400" name="Google Shape;1400;p69"/>
          <p:cNvGrpSpPr/>
          <p:nvPr/>
        </p:nvGrpSpPr>
        <p:grpSpPr>
          <a:xfrm>
            <a:off x="3313813" y="319685"/>
            <a:ext cx="1918035" cy="1851281"/>
            <a:chOff x="422750" y="400700"/>
            <a:chExt cx="529800" cy="487500"/>
          </a:xfrm>
        </p:grpSpPr>
        <p:sp>
          <p:nvSpPr>
            <p:cNvPr id="1401" name="Google Shape;1401;p69"/>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2" name="Google Shape;1402;p69"/>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A0FCA0"/>
                  </a:solidFill>
                </a:rPr>
                <a:t>?</a:t>
              </a:r>
              <a:endParaRPr sz="7200">
                <a:solidFill>
                  <a:srgbClr val="A0FCA0"/>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pic>
        <p:nvPicPr>
          <p:cNvPr id="1407" name="Google Shape;1407;p70"/>
          <p:cNvPicPr preferRelativeResize="0"/>
          <p:nvPr/>
        </p:nvPicPr>
        <p:blipFill rotWithShape="1">
          <a:blip r:embed="rId3">
            <a:alphaModFix/>
          </a:blip>
          <a:srcRect b="-26598" l="0" r="-43369" t="0"/>
          <a:stretch/>
        </p:blipFill>
        <p:spPr>
          <a:xfrm>
            <a:off x="87649" y="985725"/>
            <a:ext cx="4618675" cy="4618675"/>
          </a:xfrm>
          <a:prstGeom prst="rect">
            <a:avLst/>
          </a:prstGeom>
          <a:noFill/>
          <a:ln>
            <a:noFill/>
          </a:ln>
        </p:spPr>
      </p:pic>
      <p:grpSp>
        <p:nvGrpSpPr>
          <p:cNvPr id="1408" name="Google Shape;1408;p70"/>
          <p:cNvGrpSpPr/>
          <p:nvPr/>
        </p:nvGrpSpPr>
        <p:grpSpPr>
          <a:xfrm>
            <a:off x="1065132" y="2837900"/>
            <a:ext cx="286793" cy="242082"/>
            <a:chOff x="2964775" y="3466725"/>
            <a:chExt cx="1433966" cy="1100375"/>
          </a:xfrm>
        </p:grpSpPr>
        <p:grpSp>
          <p:nvGrpSpPr>
            <p:cNvPr id="1409" name="Google Shape;1409;p70"/>
            <p:cNvGrpSpPr/>
            <p:nvPr/>
          </p:nvGrpSpPr>
          <p:grpSpPr>
            <a:xfrm>
              <a:off x="2964775" y="3466725"/>
              <a:ext cx="1250725" cy="1100375"/>
              <a:chOff x="2964775" y="3466725"/>
              <a:chExt cx="1250725" cy="1100375"/>
            </a:xfrm>
          </p:grpSpPr>
          <p:sp>
            <p:nvSpPr>
              <p:cNvPr id="1410" name="Google Shape;1410;p70"/>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1" name="Google Shape;1411;p70"/>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2" name="Google Shape;1412;p70"/>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p70"/>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4" name="Google Shape;1414;p70"/>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5" name="Google Shape;1415;p70"/>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6" name="Google Shape;1416;p70"/>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7" name="Google Shape;1417;p70"/>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8" name="Google Shape;1418;p70"/>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19" name="Google Shape;1419;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420" name="Google Shape;1420;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421" name="Google Shape;1421;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nvGrpSpPr>
            <p:cNvPr id="1422" name="Google Shape;1422;p70"/>
            <p:cNvGrpSpPr/>
            <p:nvPr/>
          </p:nvGrpSpPr>
          <p:grpSpPr>
            <a:xfrm rot="3152466">
              <a:off x="3983874" y="4016247"/>
              <a:ext cx="354980" cy="326104"/>
              <a:chOff x="3860525" y="3466725"/>
              <a:chExt cx="354975" cy="326100"/>
            </a:xfrm>
          </p:grpSpPr>
          <p:cxnSp>
            <p:nvCxnSpPr>
              <p:cNvPr id="1423" name="Google Shape;1423;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424" name="Google Shape;1424;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425" name="Google Shape;1425;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nvGrpSpPr>
          <p:cNvPr id="1426" name="Google Shape;1426;p70"/>
          <p:cNvGrpSpPr/>
          <p:nvPr/>
        </p:nvGrpSpPr>
        <p:grpSpPr>
          <a:xfrm rot="-6708085">
            <a:off x="1542192" y="3090498"/>
            <a:ext cx="308886" cy="221446"/>
            <a:chOff x="2964775" y="3466725"/>
            <a:chExt cx="1433966" cy="1100375"/>
          </a:xfrm>
        </p:grpSpPr>
        <p:grpSp>
          <p:nvGrpSpPr>
            <p:cNvPr id="1427" name="Google Shape;1427;p70"/>
            <p:cNvGrpSpPr/>
            <p:nvPr/>
          </p:nvGrpSpPr>
          <p:grpSpPr>
            <a:xfrm>
              <a:off x="2964775" y="3466725"/>
              <a:ext cx="1250725" cy="1100375"/>
              <a:chOff x="2964775" y="3466725"/>
              <a:chExt cx="1250725" cy="1100375"/>
            </a:xfrm>
          </p:grpSpPr>
          <p:sp>
            <p:nvSpPr>
              <p:cNvPr id="1428" name="Google Shape;1428;p70"/>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9" name="Google Shape;1429;p70"/>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0" name="Google Shape;1430;p70"/>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1" name="Google Shape;1431;p70"/>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2" name="Google Shape;1432;p70"/>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3" name="Google Shape;1433;p70"/>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4" name="Google Shape;1434;p70"/>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5" name="Google Shape;1435;p70"/>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6" name="Google Shape;1436;p70"/>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37" name="Google Shape;1437;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438" name="Google Shape;1438;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439" name="Google Shape;1439;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nvGrpSpPr>
            <p:cNvPr id="1440" name="Google Shape;1440;p70"/>
            <p:cNvGrpSpPr/>
            <p:nvPr/>
          </p:nvGrpSpPr>
          <p:grpSpPr>
            <a:xfrm rot="3152466">
              <a:off x="3983874" y="4016247"/>
              <a:ext cx="354980" cy="326104"/>
              <a:chOff x="3860525" y="3466725"/>
              <a:chExt cx="354975" cy="326100"/>
            </a:xfrm>
          </p:grpSpPr>
          <p:cxnSp>
            <p:nvCxnSpPr>
              <p:cNvPr id="1441" name="Google Shape;1441;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442" name="Google Shape;1442;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443" name="Google Shape;1443;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nvGrpSpPr>
          <p:cNvPr id="1444" name="Google Shape;1444;p70"/>
          <p:cNvGrpSpPr/>
          <p:nvPr/>
        </p:nvGrpSpPr>
        <p:grpSpPr>
          <a:xfrm rot="-6018291">
            <a:off x="1858888" y="2904548"/>
            <a:ext cx="320645" cy="224433"/>
            <a:chOff x="2964775" y="3466725"/>
            <a:chExt cx="1433966" cy="1100375"/>
          </a:xfrm>
        </p:grpSpPr>
        <p:grpSp>
          <p:nvGrpSpPr>
            <p:cNvPr id="1445" name="Google Shape;1445;p70"/>
            <p:cNvGrpSpPr/>
            <p:nvPr/>
          </p:nvGrpSpPr>
          <p:grpSpPr>
            <a:xfrm>
              <a:off x="2964775" y="3466725"/>
              <a:ext cx="1250725" cy="1100375"/>
              <a:chOff x="2964775" y="3466725"/>
              <a:chExt cx="1250725" cy="1100375"/>
            </a:xfrm>
          </p:grpSpPr>
          <p:sp>
            <p:nvSpPr>
              <p:cNvPr id="1446" name="Google Shape;1446;p70"/>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7" name="Google Shape;1447;p70"/>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8" name="Google Shape;1448;p70"/>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9" name="Google Shape;1449;p70"/>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0" name="Google Shape;1450;p70"/>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1" name="Google Shape;1451;p70"/>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2" name="Google Shape;1452;p70"/>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3" name="Google Shape;1453;p70"/>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4" name="Google Shape;1454;p70"/>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55" name="Google Shape;1455;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456" name="Google Shape;1456;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457" name="Google Shape;1457;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nvGrpSpPr>
            <p:cNvPr id="1458" name="Google Shape;1458;p70"/>
            <p:cNvGrpSpPr/>
            <p:nvPr/>
          </p:nvGrpSpPr>
          <p:grpSpPr>
            <a:xfrm rot="3152466">
              <a:off x="3983874" y="4016247"/>
              <a:ext cx="354980" cy="326104"/>
              <a:chOff x="3860525" y="3466725"/>
              <a:chExt cx="354975" cy="326100"/>
            </a:xfrm>
          </p:grpSpPr>
          <p:cxnSp>
            <p:nvCxnSpPr>
              <p:cNvPr id="1459" name="Google Shape;1459;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460" name="Google Shape;1460;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461" name="Google Shape;1461;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pic>
        <p:nvPicPr>
          <p:cNvPr id="1462" name="Google Shape;1462;p70"/>
          <p:cNvPicPr preferRelativeResize="0"/>
          <p:nvPr/>
        </p:nvPicPr>
        <p:blipFill rotWithShape="1">
          <a:blip r:embed="rId3">
            <a:alphaModFix/>
          </a:blip>
          <a:srcRect b="-26598" l="0" r="-43369" t="0"/>
          <a:stretch/>
        </p:blipFill>
        <p:spPr>
          <a:xfrm>
            <a:off x="5931124" y="1162500"/>
            <a:ext cx="4618675" cy="4077424"/>
          </a:xfrm>
          <a:prstGeom prst="rect">
            <a:avLst/>
          </a:prstGeom>
          <a:noFill/>
          <a:ln>
            <a:noFill/>
          </a:ln>
        </p:spPr>
      </p:pic>
      <p:grpSp>
        <p:nvGrpSpPr>
          <p:cNvPr id="1463" name="Google Shape;1463;p70"/>
          <p:cNvGrpSpPr/>
          <p:nvPr/>
        </p:nvGrpSpPr>
        <p:grpSpPr>
          <a:xfrm>
            <a:off x="6908609" y="2764391"/>
            <a:ext cx="360716" cy="274853"/>
            <a:chOff x="2964775" y="3201875"/>
            <a:chExt cx="1803579" cy="1374952"/>
          </a:xfrm>
        </p:grpSpPr>
        <p:grpSp>
          <p:nvGrpSpPr>
            <p:cNvPr id="1464" name="Google Shape;1464;p70"/>
            <p:cNvGrpSpPr/>
            <p:nvPr/>
          </p:nvGrpSpPr>
          <p:grpSpPr>
            <a:xfrm rot="3361339">
              <a:off x="4214637" y="4052187"/>
              <a:ext cx="491401" cy="411697"/>
              <a:chOff x="4075175" y="3201875"/>
              <a:chExt cx="491375" cy="411675"/>
            </a:xfrm>
          </p:grpSpPr>
          <p:cxnSp>
            <p:nvCxnSpPr>
              <p:cNvPr id="1465" name="Google Shape;1465;p70"/>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466" name="Google Shape;1466;p70"/>
              <p:cNvGrpSpPr/>
              <p:nvPr/>
            </p:nvGrpSpPr>
            <p:grpSpPr>
              <a:xfrm>
                <a:off x="4075175" y="3201875"/>
                <a:ext cx="491375" cy="361250"/>
                <a:chOff x="4075175" y="3201875"/>
                <a:chExt cx="491375" cy="361250"/>
              </a:xfrm>
            </p:grpSpPr>
            <p:cxnSp>
              <p:nvCxnSpPr>
                <p:cNvPr id="1467" name="Google Shape;1467;p70"/>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468" name="Google Shape;1468;p70"/>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469" name="Google Shape;1469;p70"/>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470" name="Google Shape;1470;p70"/>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471" name="Google Shape;1471;p70"/>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nvGrpSpPr>
            <p:cNvPr id="1472" name="Google Shape;1472;p70"/>
            <p:cNvGrpSpPr/>
            <p:nvPr/>
          </p:nvGrpSpPr>
          <p:grpSpPr>
            <a:xfrm>
              <a:off x="2964775" y="3201875"/>
              <a:ext cx="1601775" cy="1365225"/>
              <a:chOff x="2964775" y="3201875"/>
              <a:chExt cx="1601775" cy="1365225"/>
            </a:xfrm>
          </p:grpSpPr>
          <p:grpSp>
            <p:nvGrpSpPr>
              <p:cNvPr id="1473" name="Google Shape;1473;p70"/>
              <p:cNvGrpSpPr/>
              <p:nvPr/>
            </p:nvGrpSpPr>
            <p:grpSpPr>
              <a:xfrm>
                <a:off x="2964775" y="3201875"/>
                <a:ext cx="1601775" cy="1365225"/>
                <a:chOff x="2964775" y="3201875"/>
                <a:chExt cx="1601775" cy="1365225"/>
              </a:xfrm>
            </p:grpSpPr>
            <p:sp>
              <p:nvSpPr>
                <p:cNvPr id="1474" name="Google Shape;1474;p70"/>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5" name="Google Shape;1475;p70"/>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6" name="Google Shape;1476;p70"/>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7" name="Google Shape;1477;p70"/>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8" name="Google Shape;1478;p70"/>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9" name="Google Shape;1479;p70"/>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0" name="Google Shape;1480;p70"/>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1" name="Google Shape;1481;p70"/>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2" name="Google Shape;1482;p70"/>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83" name="Google Shape;1483;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484" name="Google Shape;1484;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485" name="Google Shape;1485;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nvGrpSpPr>
                <p:cNvPr id="1486" name="Google Shape;1486;p70"/>
                <p:cNvGrpSpPr/>
                <p:nvPr/>
              </p:nvGrpSpPr>
              <p:grpSpPr>
                <a:xfrm>
                  <a:off x="4075175" y="3201875"/>
                  <a:ext cx="491375" cy="411675"/>
                  <a:chOff x="4075175" y="3201875"/>
                  <a:chExt cx="491375" cy="411675"/>
                </a:xfrm>
              </p:grpSpPr>
              <p:cxnSp>
                <p:nvCxnSpPr>
                  <p:cNvPr id="1487" name="Google Shape;1487;p70"/>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488" name="Google Shape;1488;p70"/>
                  <p:cNvGrpSpPr/>
                  <p:nvPr/>
                </p:nvGrpSpPr>
                <p:grpSpPr>
                  <a:xfrm>
                    <a:off x="4075175" y="3201875"/>
                    <a:ext cx="491375" cy="361250"/>
                    <a:chOff x="4075175" y="3201875"/>
                    <a:chExt cx="491375" cy="361250"/>
                  </a:xfrm>
                </p:grpSpPr>
                <p:cxnSp>
                  <p:nvCxnSpPr>
                    <p:cNvPr id="1489" name="Google Shape;1489;p70"/>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490" name="Google Shape;1490;p70"/>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491" name="Google Shape;1491;p70"/>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492" name="Google Shape;1492;p70"/>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493" name="Google Shape;1493;p70"/>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grpSp>
            <p:nvGrpSpPr>
              <p:cNvPr id="1494" name="Google Shape;1494;p70"/>
              <p:cNvGrpSpPr/>
              <p:nvPr/>
            </p:nvGrpSpPr>
            <p:grpSpPr>
              <a:xfrm rot="3152466">
                <a:off x="3983874" y="4016247"/>
                <a:ext cx="354980" cy="326104"/>
                <a:chOff x="3860525" y="3466725"/>
                <a:chExt cx="354975" cy="326100"/>
              </a:xfrm>
            </p:grpSpPr>
            <p:cxnSp>
              <p:nvCxnSpPr>
                <p:cNvPr id="1495" name="Google Shape;1495;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496" name="Google Shape;1496;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497" name="Google Shape;1497;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grpSp>
        <p:nvGrpSpPr>
          <p:cNvPr id="1498" name="Google Shape;1498;p70"/>
          <p:cNvGrpSpPr/>
          <p:nvPr/>
        </p:nvGrpSpPr>
        <p:grpSpPr>
          <a:xfrm rot="-6794847">
            <a:off x="7341303" y="2931650"/>
            <a:ext cx="360987" cy="275324"/>
            <a:chOff x="2964775" y="3201875"/>
            <a:chExt cx="1803579" cy="1374952"/>
          </a:xfrm>
        </p:grpSpPr>
        <p:grpSp>
          <p:nvGrpSpPr>
            <p:cNvPr id="1499" name="Google Shape;1499;p70"/>
            <p:cNvGrpSpPr/>
            <p:nvPr/>
          </p:nvGrpSpPr>
          <p:grpSpPr>
            <a:xfrm rot="3361339">
              <a:off x="4214637" y="4052187"/>
              <a:ext cx="491401" cy="411697"/>
              <a:chOff x="4075175" y="3201875"/>
              <a:chExt cx="491375" cy="411675"/>
            </a:xfrm>
          </p:grpSpPr>
          <p:cxnSp>
            <p:nvCxnSpPr>
              <p:cNvPr id="1500" name="Google Shape;1500;p70"/>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501" name="Google Shape;1501;p70"/>
              <p:cNvGrpSpPr/>
              <p:nvPr/>
            </p:nvGrpSpPr>
            <p:grpSpPr>
              <a:xfrm>
                <a:off x="4075175" y="3201875"/>
                <a:ext cx="491375" cy="361250"/>
                <a:chOff x="4075175" y="3201875"/>
                <a:chExt cx="491375" cy="361250"/>
              </a:xfrm>
            </p:grpSpPr>
            <p:cxnSp>
              <p:nvCxnSpPr>
                <p:cNvPr id="1502" name="Google Shape;1502;p70"/>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503" name="Google Shape;1503;p70"/>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504" name="Google Shape;1504;p70"/>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505" name="Google Shape;1505;p70"/>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506" name="Google Shape;1506;p70"/>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nvGrpSpPr>
            <p:cNvPr id="1507" name="Google Shape;1507;p70"/>
            <p:cNvGrpSpPr/>
            <p:nvPr/>
          </p:nvGrpSpPr>
          <p:grpSpPr>
            <a:xfrm>
              <a:off x="2964775" y="3201875"/>
              <a:ext cx="1601775" cy="1365225"/>
              <a:chOff x="2964775" y="3201875"/>
              <a:chExt cx="1601775" cy="1365225"/>
            </a:xfrm>
          </p:grpSpPr>
          <p:grpSp>
            <p:nvGrpSpPr>
              <p:cNvPr id="1508" name="Google Shape;1508;p70"/>
              <p:cNvGrpSpPr/>
              <p:nvPr/>
            </p:nvGrpSpPr>
            <p:grpSpPr>
              <a:xfrm>
                <a:off x="2964775" y="3201875"/>
                <a:ext cx="1601775" cy="1365225"/>
                <a:chOff x="2964775" y="3201875"/>
                <a:chExt cx="1601775" cy="1365225"/>
              </a:xfrm>
            </p:grpSpPr>
            <p:sp>
              <p:nvSpPr>
                <p:cNvPr id="1509" name="Google Shape;1509;p70"/>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0" name="Google Shape;1510;p70"/>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1" name="Google Shape;1511;p70"/>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2" name="Google Shape;1512;p70"/>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3" name="Google Shape;1513;p70"/>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4" name="Google Shape;1514;p70"/>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5" name="Google Shape;1515;p70"/>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6" name="Google Shape;1516;p70"/>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7" name="Google Shape;1517;p70"/>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18" name="Google Shape;1518;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519" name="Google Shape;1519;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520" name="Google Shape;1520;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nvGrpSpPr>
                <p:cNvPr id="1521" name="Google Shape;1521;p70"/>
                <p:cNvGrpSpPr/>
                <p:nvPr/>
              </p:nvGrpSpPr>
              <p:grpSpPr>
                <a:xfrm>
                  <a:off x="4075175" y="3201875"/>
                  <a:ext cx="491375" cy="411675"/>
                  <a:chOff x="4075175" y="3201875"/>
                  <a:chExt cx="491375" cy="411675"/>
                </a:xfrm>
              </p:grpSpPr>
              <p:cxnSp>
                <p:nvCxnSpPr>
                  <p:cNvPr id="1522" name="Google Shape;1522;p70"/>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523" name="Google Shape;1523;p70"/>
                  <p:cNvGrpSpPr/>
                  <p:nvPr/>
                </p:nvGrpSpPr>
                <p:grpSpPr>
                  <a:xfrm>
                    <a:off x="4075175" y="3201875"/>
                    <a:ext cx="491375" cy="361250"/>
                    <a:chOff x="4075175" y="3201875"/>
                    <a:chExt cx="491375" cy="361250"/>
                  </a:xfrm>
                </p:grpSpPr>
                <p:cxnSp>
                  <p:nvCxnSpPr>
                    <p:cNvPr id="1524" name="Google Shape;1524;p70"/>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525" name="Google Shape;1525;p70"/>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526" name="Google Shape;1526;p70"/>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527" name="Google Shape;1527;p70"/>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528" name="Google Shape;1528;p70"/>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grpSp>
            <p:nvGrpSpPr>
              <p:cNvPr id="1529" name="Google Shape;1529;p70"/>
              <p:cNvGrpSpPr/>
              <p:nvPr/>
            </p:nvGrpSpPr>
            <p:grpSpPr>
              <a:xfrm rot="3152466">
                <a:off x="3983874" y="4016247"/>
                <a:ext cx="354980" cy="326104"/>
                <a:chOff x="3860525" y="3466725"/>
                <a:chExt cx="354975" cy="326100"/>
              </a:xfrm>
            </p:grpSpPr>
            <p:cxnSp>
              <p:nvCxnSpPr>
                <p:cNvPr id="1530" name="Google Shape;1530;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531" name="Google Shape;1531;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532" name="Google Shape;1532;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grpSp>
        <p:nvGrpSpPr>
          <p:cNvPr id="1533" name="Google Shape;1533;p70"/>
          <p:cNvGrpSpPr/>
          <p:nvPr/>
        </p:nvGrpSpPr>
        <p:grpSpPr>
          <a:xfrm rot="-6180063">
            <a:off x="7610627" y="2746289"/>
            <a:ext cx="360765" cy="275162"/>
            <a:chOff x="2964775" y="3201875"/>
            <a:chExt cx="1803579" cy="1374952"/>
          </a:xfrm>
        </p:grpSpPr>
        <p:grpSp>
          <p:nvGrpSpPr>
            <p:cNvPr id="1534" name="Google Shape;1534;p70"/>
            <p:cNvGrpSpPr/>
            <p:nvPr/>
          </p:nvGrpSpPr>
          <p:grpSpPr>
            <a:xfrm rot="3361339">
              <a:off x="4214637" y="4052187"/>
              <a:ext cx="491401" cy="411697"/>
              <a:chOff x="4075175" y="3201875"/>
              <a:chExt cx="491375" cy="411675"/>
            </a:xfrm>
          </p:grpSpPr>
          <p:cxnSp>
            <p:nvCxnSpPr>
              <p:cNvPr id="1535" name="Google Shape;1535;p70"/>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536" name="Google Shape;1536;p70"/>
              <p:cNvGrpSpPr/>
              <p:nvPr/>
            </p:nvGrpSpPr>
            <p:grpSpPr>
              <a:xfrm>
                <a:off x="4075175" y="3201875"/>
                <a:ext cx="491375" cy="361250"/>
                <a:chOff x="4075175" y="3201875"/>
                <a:chExt cx="491375" cy="361250"/>
              </a:xfrm>
            </p:grpSpPr>
            <p:cxnSp>
              <p:nvCxnSpPr>
                <p:cNvPr id="1537" name="Google Shape;1537;p70"/>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538" name="Google Shape;1538;p70"/>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539" name="Google Shape;1539;p70"/>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540" name="Google Shape;1540;p70"/>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541" name="Google Shape;1541;p70"/>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nvGrpSpPr>
            <p:cNvPr id="1542" name="Google Shape;1542;p70"/>
            <p:cNvGrpSpPr/>
            <p:nvPr/>
          </p:nvGrpSpPr>
          <p:grpSpPr>
            <a:xfrm>
              <a:off x="2964775" y="3201875"/>
              <a:ext cx="1601775" cy="1365225"/>
              <a:chOff x="2964775" y="3201875"/>
              <a:chExt cx="1601775" cy="1365225"/>
            </a:xfrm>
          </p:grpSpPr>
          <p:grpSp>
            <p:nvGrpSpPr>
              <p:cNvPr id="1543" name="Google Shape;1543;p70"/>
              <p:cNvGrpSpPr/>
              <p:nvPr/>
            </p:nvGrpSpPr>
            <p:grpSpPr>
              <a:xfrm>
                <a:off x="2964775" y="3201875"/>
                <a:ext cx="1601775" cy="1365225"/>
                <a:chOff x="2964775" y="3201875"/>
                <a:chExt cx="1601775" cy="1365225"/>
              </a:xfrm>
            </p:grpSpPr>
            <p:sp>
              <p:nvSpPr>
                <p:cNvPr id="1544" name="Google Shape;1544;p70"/>
                <p:cNvSpPr/>
                <p:nvPr/>
              </p:nvSpPr>
              <p:spPr>
                <a:xfrm>
                  <a:off x="2964775" y="3509900"/>
                  <a:ext cx="1092000" cy="1057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5" name="Google Shape;1545;p70"/>
                <p:cNvSpPr/>
                <p:nvPr/>
              </p:nvSpPr>
              <p:spPr>
                <a:xfrm>
                  <a:off x="3336100" y="3618975"/>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6" name="Google Shape;1546;p70"/>
                <p:cNvSpPr/>
                <p:nvPr/>
              </p:nvSpPr>
              <p:spPr>
                <a:xfrm>
                  <a:off x="3373400" y="3906350"/>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7" name="Google Shape;1547;p70"/>
                <p:cNvSpPr/>
                <p:nvPr/>
              </p:nvSpPr>
              <p:spPr>
                <a:xfrm>
                  <a:off x="3596675" y="3687900"/>
                  <a:ext cx="2391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8" name="Google Shape;1548;p70"/>
                <p:cNvSpPr/>
                <p:nvPr/>
              </p:nvSpPr>
              <p:spPr>
                <a:xfrm>
                  <a:off x="3719250" y="3962713"/>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9" name="Google Shape;1549;p70"/>
                <p:cNvSpPr/>
                <p:nvPr/>
              </p:nvSpPr>
              <p:spPr>
                <a:xfrm>
                  <a:off x="3625100" y="4229525"/>
                  <a:ext cx="162600" cy="1629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0" name="Google Shape;1550;p70"/>
                <p:cNvSpPr/>
                <p:nvPr/>
              </p:nvSpPr>
              <p:spPr>
                <a:xfrm>
                  <a:off x="3345900" y="4216875"/>
                  <a:ext cx="239100" cy="2235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1" name="Google Shape;1551;p70"/>
                <p:cNvSpPr/>
                <p:nvPr/>
              </p:nvSpPr>
              <p:spPr>
                <a:xfrm>
                  <a:off x="3084400" y="3776875"/>
                  <a:ext cx="251700" cy="2382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2" name="Google Shape;1552;p70"/>
                <p:cNvSpPr/>
                <p:nvPr/>
              </p:nvSpPr>
              <p:spPr>
                <a:xfrm>
                  <a:off x="3114700" y="4086538"/>
                  <a:ext cx="191100" cy="181800"/>
                </a:xfrm>
                <a:prstGeom prst="ellipse">
                  <a:avLst/>
                </a:prstGeom>
                <a:solidFill>
                  <a:schemeClr val="lt1"/>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53" name="Google Shape;1553;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554" name="Google Shape;1554;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555" name="Google Shape;1555;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nvGrpSpPr>
                <p:cNvPr id="1556" name="Google Shape;1556;p70"/>
                <p:cNvGrpSpPr/>
                <p:nvPr/>
              </p:nvGrpSpPr>
              <p:grpSpPr>
                <a:xfrm>
                  <a:off x="4075175" y="3201875"/>
                  <a:ext cx="491375" cy="411675"/>
                  <a:chOff x="4075175" y="3201875"/>
                  <a:chExt cx="491375" cy="411675"/>
                </a:xfrm>
              </p:grpSpPr>
              <p:cxnSp>
                <p:nvCxnSpPr>
                  <p:cNvPr id="1557" name="Google Shape;1557;p70"/>
                  <p:cNvCxnSpPr/>
                  <p:nvPr/>
                </p:nvCxnSpPr>
                <p:spPr>
                  <a:xfrm flipH="1" rot="10800000">
                    <a:off x="4113925" y="3447650"/>
                    <a:ext cx="205800" cy="165900"/>
                  </a:xfrm>
                  <a:prstGeom prst="straightConnector1">
                    <a:avLst/>
                  </a:prstGeom>
                  <a:noFill/>
                  <a:ln cap="flat" cmpd="sng" w="9525">
                    <a:solidFill>
                      <a:srgbClr val="BBFFBB"/>
                    </a:solidFill>
                    <a:prstDash val="solid"/>
                    <a:round/>
                    <a:headEnd len="med" w="med" type="none"/>
                    <a:tailEnd len="med" w="med" type="none"/>
                  </a:ln>
                </p:spPr>
              </p:cxnSp>
              <p:grpSp>
                <p:nvGrpSpPr>
                  <p:cNvPr id="1558" name="Google Shape;1558;p70"/>
                  <p:cNvGrpSpPr/>
                  <p:nvPr/>
                </p:nvGrpSpPr>
                <p:grpSpPr>
                  <a:xfrm>
                    <a:off x="4075175" y="3201875"/>
                    <a:ext cx="491375" cy="361250"/>
                    <a:chOff x="4075175" y="3201875"/>
                    <a:chExt cx="491375" cy="361250"/>
                  </a:xfrm>
                </p:grpSpPr>
                <p:cxnSp>
                  <p:nvCxnSpPr>
                    <p:cNvPr id="1559" name="Google Shape;1559;p70"/>
                    <p:cNvCxnSpPr/>
                    <p:nvPr/>
                  </p:nvCxnSpPr>
                  <p:spPr>
                    <a:xfrm flipH="1" rot="10800000">
                      <a:off x="4075175" y="3397225"/>
                      <a:ext cx="205800" cy="165900"/>
                    </a:xfrm>
                    <a:prstGeom prst="straightConnector1">
                      <a:avLst/>
                    </a:prstGeom>
                    <a:noFill/>
                    <a:ln cap="flat" cmpd="sng" w="9525">
                      <a:solidFill>
                        <a:srgbClr val="BBFFBB"/>
                      </a:solidFill>
                      <a:prstDash val="solid"/>
                      <a:round/>
                      <a:headEnd len="med" w="med" type="none"/>
                      <a:tailEnd len="med" w="med" type="none"/>
                    </a:ln>
                  </p:spPr>
                </p:cxnSp>
                <p:cxnSp>
                  <p:nvCxnSpPr>
                    <p:cNvPr id="1560" name="Google Shape;1560;p70"/>
                    <p:cNvCxnSpPr/>
                    <p:nvPr/>
                  </p:nvCxnSpPr>
                  <p:spPr>
                    <a:xfrm>
                      <a:off x="4313650" y="3461275"/>
                      <a:ext cx="252900" cy="37800"/>
                    </a:xfrm>
                    <a:prstGeom prst="straightConnector1">
                      <a:avLst/>
                    </a:prstGeom>
                    <a:noFill/>
                    <a:ln cap="flat" cmpd="sng" w="9525">
                      <a:solidFill>
                        <a:srgbClr val="BBFFBB"/>
                      </a:solidFill>
                      <a:prstDash val="solid"/>
                      <a:round/>
                      <a:headEnd len="med" w="med" type="none"/>
                      <a:tailEnd len="med" w="med" type="none"/>
                    </a:ln>
                  </p:spPr>
                </p:cxnSp>
                <p:cxnSp>
                  <p:nvCxnSpPr>
                    <p:cNvPr id="1561" name="Google Shape;1561;p70"/>
                    <p:cNvCxnSpPr/>
                    <p:nvPr/>
                  </p:nvCxnSpPr>
                  <p:spPr>
                    <a:xfrm rot="10800000">
                      <a:off x="4251850" y="3201875"/>
                      <a:ext cx="14100" cy="213300"/>
                    </a:xfrm>
                    <a:prstGeom prst="straightConnector1">
                      <a:avLst/>
                    </a:prstGeom>
                    <a:noFill/>
                    <a:ln cap="flat" cmpd="sng" w="9525">
                      <a:solidFill>
                        <a:srgbClr val="BBFFBB"/>
                      </a:solidFill>
                      <a:prstDash val="solid"/>
                      <a:round/>
                      <a:headEnd len="med" w="med" type="none"/>
                      <a:tailEnd len="med" w="med" type="none"/>
                    </a:ln>
                  </p:spPr>
                </p:cxnSp>
                <p:cxnSp>
                  <p:nvCxnSpPr>
                    <p:cNvPr id="1562" name="Google Shape;1562;p70"/>
                    <p:cNvCxnSpPr/>
                    <p:nvPr/>
                  </p:nvCxnSpPr>
                  <p:spPr>
                    <a:xfrm>
                      <a:off x="4346600" y="3519825"/>
                      <a:ext cx="207000" cy="36600"/>
                    </a:xfrm>
                    <a:prstGeom prst="straightConnector1">
                      <a:avLst/>
                    </a:prstGeom>
                    <a:noFill/>
                    <a:ln cap="flat" cmpd="sng" w="9525">
                      <a:solidFill>
                        <a:srgbClr val="BBFFBB"/>
                      </a:solidFill>
                      <a:prstDash val="solid"/>
                      <a:round/>
                      <a:headEnd len="med" w="med" type="none"/>
                      <a:tailEnd len="med" w="med" type="none"/>
                    </a:ln>
                  </p:spPr>
                </p:cxnSp>
                <p:cxnSp>
                  <p:nvCxnSpPr>
                    <p:cNvPr id="1563" name="Google Shape;1563;p70"/>
                    <p:cNvCxnSpPr/>
                    <p:nvPr/>
                  </p:nvCxnSpPr>
                  <p:spPr>
                    <a:xfrm>
                      <a:off x="4198650" y="3201875"/>
                      <a:ext cx="12600" cy="187200"/>
                    </a:xfrm>
                    <a:prstGeom prst="straightConnector1">
                      <a:avLst/>
                    </a:prstGeom>
                    <a:noFill/>
                    <a:ln cap="flat" cmpd="sng" w="9525">
                      <a:solidFill>
                        <a:srgbClr val="BBFFBB"/>
                      </a:solidFill>
                      <a:prstDash val="solid"/>
                      <a:round/>
                      <a:headEnd len="med" w="med" type="none"/>
                      <a:tailEnd len="med" w="med" type="none"/>
                    </a:ln>
                  </p:spPr>
                </p:cxnSp>
              </p:grpSp>
            </p:grpSp>
          </p:grpSp>
          <p:grpSp>
            <p:nvGrpSpPr>
              <p:cNvPr id="1564" name="Google Shape;1564;p70"/>
              <p:cNvGrpSpPr/>
              <p:nvPr/>
            </p:nvGrpSpPr>
            <p:grpSpPr>
              <a:xfrm rot="3152466">
                <a:off x="3983874" y="4016247"/>
                <a:ext cx="354980" cy="326104"/>
                <a:chOff x="3860525" y="3466725"/>
                <a:chExt cx="354975" cy="326100"/>
              </a:xfrm>
            </p:grpSpPr>
            <p:cxnSp>
              <p:nvCxnSpPr>
                <p:cNvPr id="1565" name="Google Shape;1565;p70"/>
                <p:cNvCxnSpPr/>
                <p:nvPr/>
              </p:nvCxnSpPr>
              <p:spPr>
                <a:xfrm>
                  <a:off x="3905250" y="3590875"/>
                  <a:ext cx="138000" cy="186000"/>
                </a:xfrm>
                <a:prstGeom prst="straightConnector1">
                  <a:avLst/>
                </a:prstGeom>
                <a:noFill/>
                <a:ln cap="flat" cmpd="sng" w="9525">
                  <a:solidFill>
                    <a:srgbClr val="00D2D2"/>
                  </a:solidFill>
                  <a:prstDash val="solid"/>
                  <a:round/>
                  <a:headEnd len="med" w="med" type="none"/>
                  <a:tailEnd len="med" w="med" type="none"/>
                </a:ln>
              </p:spPr>
            </p:cxnSp>
            <p:cxnSp>
              <p:nvCxnSpPr>
                <p:cNvPr id="1566" name="Google Shape;1566;p70"/>
                <p:cNvCxnSpPr/>
                <p:nvPr/>
              </p:nvCxnSpPr>
              <p:spPr>
                <a:xfrm flipH="1" rot="10800000">
                  <a:off x="3860525" y="3466725"/>
                  <a:ext cx="205800" cy="165900"/>
                </a:xfrm>
                <a:prstGeom prst="straightConnector1">
                  <a:avLst/>
                </a:prstGeom>
                <a:noFill/>
                <a:ln cap="flat" cmpd="sng" w="9525">
                  <a:solidFill>
                    <a:srgbClr val="00D2D2"/>
                  </a:solidFill>
                  <a:prstDash val="solid"/>
                  <a:round/>
                  <a:headEnd len="med" w="med" type="none"/>
                  <a:tailEnd len="med" w="med" type="none"/>
                </a:ln>
              </p:spPr>
            </p:cxnSp>
            <p:cxnSp>
              <p:nvCxnSpPr>
                <p:cNvPr id="1567" name="Google Shape;1567;p70"/>
                <p:cNvCxnSpPr/>
                <p:nvPr/>
              </p:nvCxnSpPr>
              <p:spPr>
                <a:xfrm flipH="1" rot="10800000">
                  <a:off x="4001300" y="3632625"/>
                  <a:ext cx="214200" cy="160200"/>
                </a:xfrm>
                <a:prstGeom prst="straightConnector1">
                  <a:avLst/>
                </a:prstGeom>
                <a:noFill/>
                <a:ln cap="flat" cmpd="sng" w="9525">
                  <a:solidFill>
                    <a:srgbClr val="00D2D2"/>
                  </a:solidFill>
                  <a:prstDash val="solid"/>
                  <a:round/>
                  <a:headEnd len="med" w="med" type="none"/>
                  <a:tailEnd len="med" w="med" type="none"/>
                </a:ln>
              </p:spPr>
            </p:cxnSp>
          </p:grpSp>
        </p:grpSp>
      </p:grpSp>
      <p:sp>
        <p:nvSpPr>
          <p:cNvPr id="1568" name="Google Shape;1568;p70"/>
          <p:cNvSpPr/>
          <p:nvPr/>
        </p:nvSpPr>
        <p:spPr>
          <a:xfrm>
            <a:off x="3166188" y="2456427"/>
            <a:ext cx="3013500" cy="2011800"/>
          </a:xfrm>
          <a:prstGeom prst="rightArrow">
            <a:avLst>
              <a:gd fmla="val 50000" name="adj1"/>
              <a:gd fmla="val 50000" name="adj2"/>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9" name="Google Shape;1569;p70">
            <a:hlinkClick/>
          </p:cNvPr>
          <p:cNvSpPr txBox="1"/>
          <p:nvPr>
            <p:ph type="ctrTitle"/>
          </p:nvPr>
        </p:nvSpPr>
        <p:spPr>
          <a:xfrm>
            <a:off x="3801525" y="359350"/>
            <a:ext cx="8520600" cy="18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ru" sz="2410">
                <a:latin typeface="Montserrat"/>
                <a:ea typeface="Montserrat"/>
                <a:cs typeface="Montserrat"/>
                <a:sym typeface="Montserrat"/>
              </a:rPr>
              <a:t>СЕН</a:t>
            </a:r>
            <a:endParaRPr sz="2410">
              <a:latin typeface="Montserrat"/>
              <a:ea typeface="Montserrat"/>
              <a:cs typeface="Montserrat"/>
              <a:sym typeface="Montserrat"/>
            </a:endParaRPr>
          </a:p>
          <a:p>
            <a:pPr indent="0" lvl="0" marL="0" rtl="0" algn="l">
              <a:spcBef>
                <a:spcPts val="0"/>
              </a:spcBef>
              <a:spcAft>
                <a:spcPts val="0"/>
              </a:spcAft>
              <a:buSzPts val="990"/>
              <a:buNone/>
            </a:pPr>
            <a:r>
              <a:rPr lang="ru" sz="2410">
                <a:latin typeface="Montserrat"/>
                <a:ea typeface="Montserrat"/>
                <a:cs typeface="Montserrat"/>
                <a:sym typeface="Montserrat"/>
              </a:rPr>
              <a:t>СИБ</a:t>
            </a:r>
            <a:endParaRPr sz="2410">
              <a:latin typeface="Montserrat"/>
              <a:ea typeface="Montserrat"/>
              <a:cs typeface="Montserrat"/>
              <a:sym typeface="Montserrat"/>
            </a:endParaRPr>
          </a:p>
          <a:p>
            <a:pPr indent="0" lvl="0" marL="0" rtl="0" algn="l">
              <a:spcBef>
                <a:spcPts val="0"/>
              </a:spcBef>
              <a:spcAft>
                <a:spcPts val="0"/>
              </a:spcAft>
              <a:buSzPts val="990"/>
              <a:buNone/>
            </a:pPr>
            <a:r>
              <a:rPr lang="ru" sz="2410">
                <a:latin typeface="Montserrat"/>
                <a:ea typeface="Montserrat"/>
                <a:cs typeface="Montserrat"/>
                <a:sym typeface="Montserrat"/>
              </a:rPr>
              <a:t>ИЛИ</a:t>
            </a:r>
            <a:endParaRPr sz="2410">
              <a:latin typeface="Montserrat"/>
              <a:ea typeface="Montserrat"/>
              <a:cs typeface="Montserrat"/>
              <a:sym typeface="Montserrat"/>
            </a:endParaRPr>
          </a:p>
          <a:p>
            <a:pPr indent="0" lvl="0" marL="0" rtl="0" algn="l">
              <a:spcBef>
                <a:spcPts val="0"/>
              </a:spcBef>
              <a:spcAft>
                <a:spcPts val="0"/>
              </a:spcAft>
              <a:buSzPts val="990"/>
              <a:buNone/>
            </a:pPr>
            <a:r>
              <a:rPr lang="ru" sz="2410">
                <a:latin typeface="Montserrat"/>
                <a:ea typeface="Montserrat"/>
                <a:cs typeface="Montserrat"/>
                <a:sym typeface="Montserrat"/>
              </a:rPr>
              <a:t>ЗАЦ</a:t>
            </a:r>
            <a:endParaRPr sz="2410">
              <a:latin typeface="Montserrat"/>
              <a:ea typeface="Montserrat"/>
              <a:cs typeface="Montserrat"/>
              <a:sym typeface="Montserrat"/>
            </a:endParaRPr>
          </a:p>
          <a:p>
            <a:pPr indent="0" lvl="0" marL="0" rtl="0" algn="l">
              <a:spcBef>
                <a:spcPts val="0"/>
              </a:spcBef>
              <a:spcAft>
                <a:spcPts val="0"/>
              </a:spcAft>
              <a:buSzPts val="990"/>
              <a:buNone/>
            </a:pPr>
            <a:r>
              <a:rPr lang="ru" sz="2410">
                <a:latin typeface="Montserrat"/>
                <a:ea typeface="Montserrat"/>
                <a:cs typeface="Montserrat"/>
                <a:sym typeface="Montserrat"/>
              </a:rPr>
              <a:t>ИЯ</a:t>
            </a:r>
            <a:endParaRPr sz="2410">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71"/>
          <p:cNvSpPr txBox="1"/>
          <p:nvPr>
            <p:ph idx="1" type="subTitle"/>
          </p:nvPr>
        </p:nvSpPr>
        <p:spPr>
          <a:xfrm>
            <a:off x="185925" y="2822500"/>
            <a:ext cx="3878100" cy="1045800"/>
          </a:xfrm>
          <a:prstGeom prst="rect">
            <a:avLst/>
          </a:prstGeom>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Какие симптомы из-за всего этого?</a:t>
            </a:r>
            <a:endParaRPr>
              <a:latin typeface="Montserrat"/>
              <a:ea typeface="Montserrat"/>
              <a:cs typeface="Montserrat"/>
              <a:sym typeface="Montserrat"/>
            </a:endParaRPr>
          </a:p>
        </p:txBody>
      </p:sp>
      <p:sp>
        <p:nvSpPr>
          <p:cNvPr id="1575" name="Google Shape;1575;p71"/>
          <p:cNvSpPr txBox="1"/>
          <p:nvPr>
            <p:ph idx="1" type="subTitle"/>
          </p:nvPr>
        </p:nvSpPr>
        <p:spPr>
          <a:xfrm>
            <a:off x="185925" y="1117350"/>
            <a:ext cx="3878100" cy="1599300"/>
          </a:xfrm>
          <a:prstGeom prst="rect">
            <a:avLst/>
          </a:prstGeom>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Какие 4 изменения произошли в организме?</a:t>
            </a:r>
            <a:endParaRPr>
              <a:latin typeface="Montserrat"/>
              <a:ea typeface="Montserrat"/>
              <a:cs typeface="Montserrat"/>
              <a:sym typeface="Montserrat"/>
            </a:endParaRPr>
          </a:p>
        </p:txBody>
      </p:sp>
      <p:sp>
        <p:nvSpPr>
          <p:cNvPr id="1576" name="Google Shape;1576;p71"/>
          <p:cNvSpPr txBox="1"/>
          <p:nvPr>
            <p:ph idx="1" type="subTitle"/>
          </p:nvPr>
        </p:nvSpPr>
        <p:spPr>
          <a:xfrm>
            <a:off x="185925" y="3974150"/>
            <a:ext cx="3878100" cy="1089900"/>
          </a:xfrm>
          <a:prstGeom prst="rect">
            <a:avLst/>
          </a:prstGeom>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Что стало с организмом?</a:t>
            </a:r>
            <a:endParaRPr>
              <a:latin typeface="Montserrat"/>
              <a:ea typeface="Montserrat"/>
              <a:cs typeface="Montserrat"/>
              <a:sym typeface="Montserrat"/>
            </a:endParaRPr>
          </a:p>
        </p:txBody>
      </p:sp>
      <p:sp>
        <p:nvSpPr>
          <p:cNvPr id="1577" name="Google Shape;1577;p71"/>
          <p:cNvSpPr txBox="1"/>
          <p:nvPr>
            <p:ph idx="1" type="subTitle"/>
          </p:nvPr>
        </p:nvSpPr>
        <p:spPr>
          <a:xfrm>
            <a:off x="5599325" y="2982700"/>
            <a:ext cx="2077500" cy="725400"/>
          </a:xfrm>
          <a:prstGeom prst="rect">
            <a:avLst/>
          </a:prstGeom>
          <a:solidFill>
            <a:srgbClr val="BBFFBB"/>
          </a:solidFill>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ru">
                <a:latin typeface="Montserrat"/>
                <a:ea typeface="Montserrat"/>
                <a:cs typeface="Montserrat"/>
                <a:sym typeface="Montserrat"/>
              </a:rPr>
              <a:t>Никаких</a:t>
            </a:r>
            <a:endParaRPr>
              <a:latin typeface="Montserrat"/>
              <a:ea typeface="Montserrat"/>
              <a:cs typeface="Montserrat"/>
              <a:sym typeface="Montserrat"/>
            </a:endParaRPr>
          </a:p>
        </p:txBody>
      </p:sp>
      <p:sp>
        <p:nvSpPr>
          <p:cNvPr id="1578" name="Google Shape;1578;p71"/>
          <p:cNvSpPr txBox="1"/>
          <p:nvPr>
            <p:ph idx="1" type="subTitle"/>
          </p:nvPr>
        </p:nvSpPr>
        <p:spPr>
          <a:xfrm>
            <a:off x="5121125" y="1063800"/>
            <a:ext cx="3033900" cy="1774200"/>
          </a:xfrm>
          <a:prstGeom prst="rect">
            <a:avLst/>
          </a:prstGeom>
          <a:solidFill>
            <a:srgbClr val="BBFFBB"/>
          </a:solidFill>
          <a:ln cap="flat" cmpd="sng" w="76200">
            <a:solidFill>
              <a:srgbClr val="BBFFBB"/>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AutoNum type="arabicPeriod"/>
            </a:pPr>
            <a:r>
              <a:rPr lang="ru" sz="2000">
                <a:latin typeface="Montserrat"/>
                <a:ea typeface="Montserrat"/>
                <a:cs typeface="Montserrat"/>
                <a:sym typeface="Montserrat"/>
              </a:rPr>
              <a:t>Больше Тх2</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ru" sz="2000">
                <a:latin typeface="Montserrat"/>
                <a:ea typeface="Montserrat"/>
                <a:cs typeface="Montserrat"/>
                <a:sym typeface="Montserrat"/>
              </a:rPr>
              <a:t>Больше ИЛ-4, 13</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ru" sz="2000">
                <a:latin typeface="Montserrat"/>
                <a:ea typeface="Montserrat"/>
                <a:cs typeface="Montserrat"/>
                <a:sym typeface="Montserrat"/>
              </a:rPr>
              <a:t>Больше IgE</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ru" sz="2000">
                <a:latin typeface="Montserrat"/>
                <a:ea typeface="Montserrat"/>
                <a:cs typeface="Montserrat"/>
                <a:sym typeface="Montserrat"/>
              </a:rPr>
              <a:t>Меньше Т-рег, Ил-10</a:t>
            </a:r>
            <a:endParaRPr sz="2000">
              <a:latin typeface="Montserrat"/>
              <a:ea typeface="Montserrat"/>
              <a:cs typeface="Montserrat"/>
              <a:sym typeface="Montserrat"/>
            </a:endParaRPr>
          </a:p>
        </p:txBody>
      </p:sp>
      <p:sp>
        <p:nvSpPr>
          <p:cNvPr id="1579" name="Google Shape;1579;p71"/>
          <p:cNvSpPr txBox="1"/>
          <p:nvPr>
            <p:ph idx="1" type="subTitle"/>
          </p:nvPr>
        </p:nvSpPr>
        <p:spPr>
          <a:xfrm>
            <a:off x="5121125" y="3858050"/>
            <a:ext cx="3033900" cy="1235100"/>
          </a:xfrm>
          <a:prstGeom prst="rect">
            <a:avLst/>
          </a:prstGeom>
          <a:solidFill>
            <a:srgbClr val="BBFFBB"/>
          </a:solidFill>
          <a:ln cap="flat" cmpd="sng" w="76200">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89999" rtl="0" algn="ctr">
              <a:spcBef>
                <a:spcPts val="0"/>
              </a:spcBef>
              <a:spcAft>
                <a:spcPts val="0"/>
              </a:spcAft>
              <a:buNone/>
            </a:pPr>
            <a:r>
              <a:rPr lang="ru" sz="1500">
                <a:latin typeface="Montserrat"/>
                <a:ea typeface="Montserrat"/>
                <a:cs typeface="Montserrat"/>
                <a:sym typeface="Montserrat"/>
              </a:rPr>
              <a:t>Он стал более чувствителен к аллергену или сенсибилизирован </a:t>
            </a:r>
            <a:endParaRPr sz="1500">
              <a:latin typeface="Montserrat"/>
              <a:ea typeface="Montserrat"/>
              <a:cs typeface="Montserrat"/>
              <a:sym typeface="Montserrat"/>
            </a:endParaRPr>
          </a:p>
          <a:p>
            <a:pPr indent="0" lvl="0" marL="89999" rtl="0" algn="ctr">
              <a:spcBef>
                <a:spcPts val="0"/>
              </a:spcBef>
              <a:spcAft>
                <a:spcPts val="0"/>
              </a:spcAft>
              <a:buNone/>
            </a:pPr>
            <a:r>
              <a:rPr lang="ru" sz="1500">
                <a:latin typeface="Montserrat"/>
                <a:ea typeface="Montserrat"/>
                <a:cs typeface="Montserrat"/>
                <a:sym typeface="Montserrat"/>
              </a:rPr>
              <a:t>(sense - чувство)</a:t>
            </a:r>
            <a:endParaRPr sz="1500">
              <a:latin typeface="Montserrat"/>
              <a:ea typeface="Montserrat"/>
              <a:cs typeface="Montserrat"/>
              <a:sym typeface="Montserrat"/>
            </a:endParaRPr>
          </a:p>
        </p:txBody>
      </p:sp>
      <p:grpSp>
        <p:nvGrpSpPr>
          <p:cNvPr id="1580" name="Google Shape;1580;p71"/>
          <p:cNvGrpSpPr/>
          <p:nvPr/>
        </p:nvGrpSpPr>
        <p:grpSpPr>
          <a:xfrm>
            <a:off x="5560116" y="664561"/>
            <a:ext cx="2235120" cy="2052082"/>
            <a:chOff x="422750" y="400700"/>
            <a:chExt cx="529800" cy="487500"/>
          </a:xfrm>
        </p:grpSpPr>
        <p:sp>
          <p:nvSpPr>
            <p:cNvPr id="1581" name="Google Shape;1581;p71"/>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2" name="Google Shape;1582;p71"/>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00D2D2"/>
                  </a:solidFill>
                </a:rPr>
                <a:t>?</a:t>
              </a:r>
              <a:endParaRPr sz="7200">
                <a:solidFill>
                  <a:srgbClr val="00D2D2"/>
                </a:solidFill>
              </a:endParaRPr>
            </a:p>
          </p:txBody>
        </p:sp>
      </p:grpSp>
      <p:grpSp>
        <p:nvGrpSpPr>
          <p:cNvPr id="1583" name="Google Shape;1583;p71"/>
          <p:cNvGrpSpPr/>
          <p:nvPr/>
        </p:nvGrpSpPr>
        <p:grpSpPr>
          <a:xfrm>
            <a:off x="5388291" y="3591361"/>
            <a:ext cx="2235120" cy="2052082"/>
            <a:chOff x="422750" y="400700"/>
            <a:chExt cx="529800" cy="487500"/>
          </a:xfrm>
        </p:grpSpPr>
        <p:sp>
          <p:nvSpPr>
            <p:cNvPr id="1584" name="Google Shape;1584;p71"/>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5" name="Google Shape;1585;p71"/>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00D2D2"/>
                  </a:solidFill>
                </a:rPr>
                <a:t>?</a:t>
              </a:r>
              <a:endParaRPr sz="7200">
                <a:solidFill>
                  <a:srgbClr val="00D2D2"/>
                </a:solidFill>
              </a:endParaRPr>
            </a:p>
          </p:txBody>
        </p:sp>
      </p:grpSp>
      <p:sp>
        <p:nvSpPr>
          <p:cNvPr id="1586" name="Google Shape;1586;p71"/>
          <p:cNvSpPr txBox="1"/>
          <p:nvPr/>
        </p:nvSpPr>
        <p:spPr>
          <a:xfrm>
            <a:off x="96000" y="253150"/>
            <a:ext cx="447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800">
                <a:solidFill>
                  <a:schemeClr val="dk2"/>
                </a:solidFill>
                <a:latin typeface="Montserrat"/>
                <a:ea typeface="Montserrat"/>
                <a:cs typeface="Montserrat"/>
                <a:sym typeface="Montserrat"/>
              </a:rPr>
              <a:t>Промежуточные итоги</a:t>
            </a:r>
            <a:endParaRPr/>
          </a:p>
        </p:txBody>
      </p:sp>
      <p:grpSp>
        <p:nvGrpSpPr>
          <p:cNvPr id="1587" name="Google Shape;1587;p71"/>
          <p:cNvGrpSpPr/>
          <p:nvPr/>
        </p:nvGrpSpPr>
        <p:grpSpPr>
          <a:xfrm>
            <a:off x="5889053" y="2388744"/>
            <a:ext cx="1734353" cy="1585399"/>
            <a:chOff x="422750" y="400700"/>
            <a:chExt cx="529800" cy="487500"/>
          </a:xfrm>
        </p:grpSpPr>
        <p:sp>
          <p:nvSpPr>
            <p:cNvPr id="1588" name="Google Shape;1588;p71"/>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9" name="Google Shape;1589;p71"/>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00D2D2"/>
                  </a:solidFill>
                </a:rPr>
                <a:t>?</a:t>
              </a:r>
              <a:endParaRPr sz="7200">
                <a:solidFill>
                  <a:srgbClr val="00D2D2"/>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72">
            <a:hlinkClick/>
          </p:cNvPr>
          <p:cNvSpPr txBox="1"/>
          <p:nvPr>
            <p:ph type="ctrTitle"/>
          </p:nvPr>
        </p:nvSpPr>
        <p:spPr>
          <a:xfrm>
            <a:off x="86550" y="585875"/>
            <a:ext cx="9299400" cy="4034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ru" sz="4566">
                <a:latin typeface="Montserrat"/>
                <a:ea typeface="Montserrat"/>
                <a:cs typeface="Montserrat"/>
                <a:sym typeface="Montserrat"/>
              </a:rPr>
              <a:t>По-другому все эти изменения называются первая стадия аллергии I типа</a:t>
            </a:r>
            <a:r>
              <a:rPr lang="ru" sz="4900">
                <a:latin typeface="Montserrat"/>
                <a:ea typeface="Montserrat"/>
                <a:cs typeface="Montserrat"/>
                <a:sym typeface="Montserrat"/>
              </a:rPr>
              <a:t> -</a:t>
            </a:r>
            <a:endParaRPr sz="4900">
              <a:latin typeface="Montserrat"/>
              <a:ea typeface="Montserrat"/>
              <a:cs typeface="Montserrat"/>
              <a:sym typeface="Montserrat"/>
            </a:endParaRPr>
          </a:p>
          <a:p>
            <a:pPr indent="0" lvl="0" marL="0" rtl="0" algn="l">
              <a:spcBef>
                <a:spcPts val="0"/>
              </a:spcBef>
              <a:spcAft>
                <a:spcPts val="0"/>
              </a:spcAft>
              <a:buNone/>
            </a:pPr>
            <a:r>
              <a:t/>
            </a:r>
            <a:endParaRPr sz="4900">
              <a:latin typeface="Montserrat"/>
              <a:ea typeface="Montserrat"/>
              <a:cs typeface="Montserrat"/>
              <a:sym typeface="Montserrat"/>
            </a:endParaRPr>
          </a:p>
          <a:p>
            <a:pPr indent="0" lvl="0" marL="0" rtl="0" algn="l">
              <a:spcBef>
                <a:spcPts val="0"/>
              </a:spcBef>
              <a:spcAft>
                <a:spcPts val="0"/>
              </a:spcAft>
              <a:buNone/>
            </a:pPr>
            <a:r>
              <a:rPr lang="ru" sz="7200">
                <a:solidFill>
                  <a:srgbClr val="A0FCA0"/>
                </a:solidFill>
                <a:latin typeface="Montserrat"/>
                <a:ea typeface="Montserrat"/>
                <a:cs typeface="Montserrat"/>
                <a:sym typeface="Montserrat"/>
              </a:rPr>
              <a:t>иммунологическая</a:t>
            </a:r>
            <a:endParaRPr sz="7200">
              <a:solidFill>
                <a:srgbClr val="A0FCA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9"/>
          <p:cNvSpPr/>
          <p:nvPr/>
        </p:nvSpPr>
        <p:spPr>
          <a:xfrm rot="10800000">
            <a:off x="-778350" y="2376462"/>
            <a:ext cx="3439800" cy="917525"/>
          </a:xfrm>
          <a:prstGeom prst="flowChartMagneticDrum">
            <a:avLst/>
          </a:prstGeom>
          <a:solidFill>
            <a:srgbClr val="33A2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19"/>
          <p:cNvSpPr txBox="1"/>
          <p:nvPr>
            <p:ph type="ctrTitle"/>
          </p:nvPr>
        </p:nvSpPr>
        <p:spPr>
          <a:xfrm>
            <a:off x="434250" y="267825"/>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КАРТА</a:t>
            </a:r>
            <a:endParaRPr sz="2500">
              <a:latin typeface="Montserrat"/>
              <a:ea typeface="Montserrat"/>
              <a:cs typeface="Montserrat"/>
              <a:sym typeface="Montserrat"/>
            </a:endParaRPr>
          </a:p>
        </p:txBody>
      </p:sp>
      <p:sp>
        <p:nvSpPr>
          <p:cNvPr id="235" name="Google Shape;235;p19"/>
          <p:cNvSpPr txBox="1"/>
          <p:nvPr>
            <p:ph type="ctrTitle"/>
          </p:nvPr>
        </p:nvSpPr>
        <p:spPr>
          <a:xfrm>
            <a:off x="99450" y="2535213"/>
            <a:ext cx="2493300" cy="60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900">
                <a:solidFill>
                  <a:schemeClr val="lt1"/>
                </a:solidFill>
                <a:latin typeface="Montserrat"/>
                <a:ea typeface="Montserrat"/>
                <a:cs typeface="Montserrat"/>
                <a:sym typeface="Montserrat"/>
              </a:rPr>
              <a:t>гипо</a:t>
            </a:r>
            <a:endParaRPr sz="1900">
              <a:solidFill>
                <a:schemeClr val="lt1"/>
              </a:solidFill>
              <a:latin typeface="Montserrat"/>
              <a:ea typeface="Montserrat"/>
              <a:cs typeface="Montserrat"/>
              <a:sym typeface="Montserrat"/>
            </a:endParaRPr>
          </a:p>
          <a:p>
            <a:pPr indent="0" lvl="0" marL="0" rtl="0" algn="l">
              <a:spcBef>
                <a:spcPts val="0"/>
              </a:spcBef>
              <a:spcAft>
                <a:spcPts val="0"/>
              </a:spcAft>
              <a:buNone/>
            </a:pPr>
            <a:r>
              <a:rPr lang="ru" sz="1900">
                <a:solidFill>
                  <a:schemeClr val="lt1"/>
                </a:solidFill>
                <a:latin typeface="Montserrat"/>
                <a:ea typeface="Montserrat"/>
                <a:cs typeface="Montserrat"/>
                <a:sym typeface="Montserrat"/>
              </a:rPr>
              <a:t>сенсибилизация</a:t>
            </a:r>
            <a:endParaRPr sz="1900">
              <a:solidFill>
                <a:schemeClr val="lt1"/>
              </a:solidFill>
              <a:latin typeface="Montserrat"/>
              <a:ea typeface="Montserrat"/>
              <a:cs typeface="Montserrat"/>
              <a:sym typeface="Montserrat"/>
            </a:endParaRPr>
          </a:p>
        </p:txBody>
      </p:sp>
      <p:sp>
        <p:nvSpPr>
          <p:cNvPr id="236" name="Google Shape;236;p19"/>
          <p:cNvSpPr/>
          <p:nvPr/>
        </p:nvSpPr>
        <p:spPr>
          <a:xfrm rot="10800000">
            <a:off x="2944250" y="3259475"/>
            <a:ext cx="1252100" cy="545700"/>
          </a:xfrm>
          <a:prstGeom prst="flowChartMagneticDrum">
            <a:avLst/>
          </a:prstGeom>
          <a:solidFill>
            <a:srgbClr val="33A2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7" name="Google Shape;237;p19"/>
          <p:cNvCxnSpPr>
            <a:stCxn id="233" idx="1"/>
            <a:endCxn id="236" idx="4"/>
          </p:cNvCxnSpPr>
          <p:nvPr/>
        </p:nvCxnSpPr>
        <p:spPr>
          <a:xfrm>
            <a:off x="2661450" y="2835225"/>
            <a:ext cx="282900" cy="697200"/>
          </a:xfrm>
          <a:prstGeom prst="curvedConnector3">
            <a:avLst>
              <a:gd fmla="val 49982" name="adj1"/>
            </a:avLst>
          </a:prstGeom>
          <a:noFill/>
          <a:ln cap="flat" cmpd="sng" w="38100">
            <a:solidFill>
              <a:srgbClr val="33A293"/>
            </a:solidFill>
            <a:prstDash val="solid"/>
            <a:round/>
            <a:headEnd len="med" w="med" type="none"/>
            <a:tailEnd len="med" w="med" type="none"/>
          </a:ln>
        </p:spPr>
      </p:cxnSp>
      <p:sp>
        <p:nvSpPr>
          <p:cNvPr id="238" name="Google Shape;238;p19"/>
          <p:cNvSpPr/>
          <p:nvPr/>
        </p:nvSpPr>
        <p:spPr>
          <a:xfrm rot="-5400000">
            <a:off x="4837475" y="2553225"/>
            <a:ext cx="933900" cy="5640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300"/>
              <a:t>гипотеза</a:t>
            </a:r>
            <a:endParaRPr sz="1300"/>
          </a:p>
        </p:txBody>
      </p:sp>
      <p:sp>
        <p:nvSpPr>
          <p:cNvPr id="239" name="Google Shape;239;p19"/>
          <p:cNvSpPr/>
          <p:nvPr/>
        </p:nvSpPr>
        <p:spPr>
          <a:xfrm>
            <a:off x="3013038" y="2430550"/>
            <a:ext cx="2113776" cy="659826"/>
          </a:xfrm>
          <a:prstGeom prst="flowChartTerminator">
            <a:avLst/>
          </a:prstGeom>
          <a:solidFill>
            <a:srgbClr val="33A29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700"/>
          </a:p>
        </p:txBody>
      </p:sp>
      <p:sp>
        <p:nvSpPr>
          <p:cNvPr id="240" name="Google Shape;240;p19"/>
          <p:cNvSpPr txBox="1"/>
          <p:nvPr>
            <p:ph type="ctrTitle"/>
          </p:nvPr>
        </p:nvSpPr>
        <p:spPr>
          <a:xfrm>
            <a:off x="3103600" y="2512663"/>
            <a:ext cx="1929300" cy="5655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 изменения после </a:t>
            </a:r>
            <a:endParaRPr sz="1200">
              <a:solidFill>
                <a:schemeClr val="lt1"/>
              </a:solidFill>
              <a:latin typeface="Montserrat"/>
              <a:ea typeface="Montserrat"/>
              <a:cs typeface="Montserrat"/>
              <a:sym typeface="Montserrat"/>
            </a:endParaRPr>
          </a:p>
          <a:p>
            <a:pPr indent="0" lvl="0" marL="0" rtl="0" algn="r">
              <a:spcBef>
                <a:spcPts val="0"/>
              </a:spcBef>
              <a:spcAft>
                <a:spcPts val="0"/>
              </a:spcAft>
              <a:buNone/>
            </a:pPr>
            <a:r>
              <a:rPr lang="ru" sz="1200">
                <a:solidFill>
                  <a:schemeClr val="lt1"/>
                </a:solidFill>
                <a:latin typeface="Montserrat"/>
                <a:ea typeface="Montserrat"/>
                <a:cs typeface="Montserrat"/>
                <a:sym typeface="Montserrat"/>
              </a:rPr>
              <a:t>гипосенсибилизации</a:t>
            </a:r>
            <a:endParaRPr sz="1200">
              <a:solidFill>
                <a:schemeClr val="lt1"/>
              </a:solidFill>
              <a:latin typeface="Montserrat"/>
              <a:ea typeface="Montserrat"/>
              <a:cs typeface="Montserrat"/>
              <a:sym typeface="Montserrat"/>
            </a:endParaRPr>
          </a:p>
        </p:txBody>
      </p:sp>
      <p:sp>
        <p:nvSpPr>
          <p:cNvPr id="241" name="Google Shape;241;p19"/>
          <p:cNvSpPr txBox="1"/>
          <p:nvPr>
            <p:ph type="ctrTitle"/>
          </p:nvPr>
        </p:nvSpPr>
        <p:spPr>
          <a:xfrm>
            <a:off x="2799300" y="3403000"/>
            <a:ext cx="15420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описание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200">
                <a:solidFill>
                  <a:schemeClr val="lt1"/>
                </a:solidFill>
                <a:latin typeface="Montserrat"/>
                <a:ea typeface="Montserrat"/>
                <a:cs typeface="Montserrat"/>
                <a:sym typeface="Montserrat"/>
              </a:rPr>
              <a:t>метода</a:t>
            </a:r>
            <a:endParaRPr sz="1200">
              <a:solidFill>
                <a:schemeClr val="lt1"/>
              </a:solidFill>
              <a:latin typeface="Montserrat"/>
              <a:ea typeface="Montserrat"/>
              <a:cs typeface="Montserrat"/>
              <a:sym typeface="Montserrat"/>
            </a:endParaRPr>
          </a:p>
        </p:txBody>
      </p:sp>
      <p:cxnSp>
        <p:nvCxnSpPr>
          <p:cNvPr id="242" name="Google Shape;242;p19"/>
          <p:cNvCxnSpPr>
            <a:stCxn id="233" idx="1"/>
            <a:endCxn id="240" idx="1"/>
          </p:cNvCxnSpPr>
          <p:nvPr/>
        </p:nvCxnSpPr>
        <p:spPr>
          <a:xfrm flipH="1" rot="10800000">
            <a:off x="2661450" y="2795325"/>
            <a:ext cx="442200" cy="39900"/>
          </a:xfrm>
          <a:prstGeom prst="curvedConnector3">
            <a:avLst>
              <a:gd fmla="val 49994" name="adj1"/>
            </a:avLst>
          </a:prstGeom>
          <a:noFill/>
          <a:ln cap="flat" cmpd="sng" w="38100">
            <a:solidFill>
              <a:srgbClr val="33A293"/>
            </a:solidFill>
            <a:prstDash val="solid"/>
            <a:round/>
            <a:headEnd len="med" w="med" type="none"/>
            <a:tailEnd len="med" w="med" type="none"/>
          </a:ln>
        </p:spPr>
      </p:cxnSp>
      <p:sp>
        <p:nvSpPr>
          <p:cNvPr id="243" name="Google Shape;243;p19"/>
          <p:cNvSpPr/>
          <p:nvPr/>
        </p:nvSpPr>
        <p:spPr>
          <a:xfrm>
            <a:off x="3257700" y="2067825"/>
            <a:ext cx="625200" cy="57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19"/>
          <p:cNvSpPr txBox="1"/>
          <p:nvPr>
            <p:ph type="ctrTitle"/>
          </p:nvPr>
        </p:nvSpPr>
        <p:spPr>
          <a:xfrm>
            <a:off x="3306350" y="2126975"/>
            <a:ext cx="442200" cy="502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2500">
                <a:latin typeface="Montserrat"/>
                <a:ea typeface="Montserrat"/>
                <a:cs typeface="Montserrat"/>
                <a:sym typeface="Montserrat"/>
              </a:rPr>
              <a:t>4</a:t>
            </a:r>
            <a:endParaRPr sz="2500">
              <a:latin typeface="Montserrat"/>
              <a:ea typeface="Montserrat"/>
              <a:cs typeface="Montserrat"/>
              <a:sym typeface="Montserrat"/>
            </a:endParaRPr>
          </a:p>
        </p:txBody>
      </p:sp>
      <p:sp>
        <p:nvSpPr>
          <p:cNvPr id="245" name="Google Shape;245;p19"/>
          <p:cNvSpPr txBox="1"/>
          <p:nvPr>
            <p:ph type="ctrTitle"/>
          </p:nvPr>
        </p:nvSpPr>
        <p:spPr>
          <a:xfrm>
            <a:off x="3633300" y="452325"/>
            <a:ext cx="5977800" cy="108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600">
                <a:latin typeface="Montserrat"/>
                <a:ea typeface="Montserrat"/>
                <a:cs typeface="Montserrat"/>
                <a:sym typeface="Montserrat"/>
              </a:rPr>
              <a:t>Гипосенсибилизация</a:t>
            </a:r>
            <a:endParaRPr sz="3600">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73">
            <a:hlinkClick/>
          </p:cNvPr>
          <p:cNvSpPr txBox="1"/>
          <p:nvPr>
            <p:ph type="ctrTitle"/>
          </p:nvPr>
        </p:nvSpPr>
        <p:spPr>
          <a:xfrm>
            <a:off x="146475" y="444500"/>
            <a:ext cx="4314000" cy="104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4900">
                <a:latin typeface="Montserrat"/>
                <a:ea typeface="Montserrat"/>
                <a:cs typeface="Montserrat"/>
                <a:sym typeface="Montserrat"/>
              </a:rPr>
              <a:t>Далее идут</a:t>
            </a:r>
            <a:endParaRPr sz="4900">
              <a:solidFill>
                <a:srgbClr val="A0FCA0"/>
              </a:solidFill>
              <a:latin typeface="Montserrat"/>
              <a:ea typeface="Montserrat"/>
              <a:cs typeface="Montserrat"/>
              <a:sym typeface="Montserrat"/>
            </a:endParaRPr>
          </a:p>
        </p:txBody>
      </p:sp>
      <p:sp>
        <p:nvSpPr>
          <p:cNvPr id="1600" name="Google Shape;1600;p73">
            <a:hlinkClick/>
          </p:cNvPr>
          <p:cNvSpPr txBox="1"/>
          <p:nvPr>
            <p:ph type="ctrTitle"/>
          </p:nvPr>
        </p:nvSpPr>
        <p:spPr>
          <a:xfrm>
            <a:off x="493275" y="1996100"/>
            <a:ext cx="8520600" cy="1810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4900">
                <a:solidFill>
                  <a:srgbClr val="00D2D2"/>
                </a:solidFill>
                <a:latin typeface="Montserrat"/>
                <a:ea typeface="Montserrat"/>
                <a:cs typeface="Montserrat"/>
                <a:sym typeface="Montserrat"/>
              </a:rPr>
              <a:t>2. Патохимическая</a:t>
            </a:r>
            <a:endParaRPr sz="49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4900">
                <a:solidFill>
                  <a:srgbClr val="FF0000"/>
                </a:solidFill>
                <a:latin typeface="Montserrat"/>
                <a:ea typeface="Montserrat"/>
                <a:cs typeface="Montserrat"/>
                <a:sym typeface="Montserrat"/>
              </a:rPr>
              <a:t>3. Патофизиологическая</a:t>
            </a:r>
            <a:endParaRPr sz="4900">
              <a:solidFill>
                <a:srgbClr val="FF0000"/>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74"/>
          <p:cNvSpPr txBox="1"/>
          <p:nvPr>
            <p:ph type="ctrTitle"/>
          </p:nvPr>
        </p:nvSpPr>
        <p:spPr>
          <a:xfrm>
            <a:off x="233100" y="3322825"/>
            <a:ext cx="5439000" cy="56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Клинический случай</a:t>
            </a:r>
            <a:endParaRPr sz="3000">
              <a:latin typeface="Montserrat"/>
              <a:ea typeface="Montserrat"/>
              <a:cs typeface="Montserrat"/>
              <a:sym typeface="Montserrat"/>
            </a:endParaRPr>
          </a:p>
        </p:txBody>
      </p:sp>
      <p:pic>
        <p:nvPicPr>
          <p:cNvPr id="1606" name="Google Shape;1606;p74"/>
          <p:cNvPicPr preferRelativeResize="0"/>
          <p:nvPr/>
        </p:nvPicPr>
        <p:blipFill>
          <a:blip r:embed="rId3">
            <a:alphaModFix/>
          </a:blip>
          <a:stretch>
            <a:fillRect/>
          </a:stretch>
        </p:blipFill>
        <p:spPr>
          <a:xfrm>
            <a:off x="595700" y="397850"/>
            <a:ext cx="1889650" cy="2924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75"/>
          <p:cNvSpPr txBox="1"/>
          <p:nvPr>
            <p:ph type="ctrTitle"/>
          </p:nvPr>
        </p:nvSpPr>
        <p:spPr>
          <a:xfrm>
            <a:off x="434250" y="267825"/>
            <a:ext cx="5439000" cy="56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Клинический случай</a:t>
            </a:r>
            <a:endParaRPr sz="3000">
              <a:latin typeface="Montserrat"/>
              <a:ea typeface="Montserrat"/>
              <a:cs typeface="Montserrat"/>
              <a:sym typeface="Montserrat"/>
            </a:endParaRPr>
          </a:p>
        </p:txBody>
      </p:sp>
      <p:sp>
        <p:nvSpPr>
          <p:cNvPr id="1612" name="Google Shape;1612;p75"/>
          <p:cNvSpPr txBox="1"/>
          <p:nvPr>
            <p:ph type="ctrTitle"/>
          </p:nvPr>
        </p:nvSpPr>
        <p:spPr>
          <a:xfrm>
            <a:off x="378350" y="990500"/>
            <a:ext cx="7668300" cy="4309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ru" sz="2400">
                <a:latin typeface="Montserrat"/>
                <a:ea typeface="Montserrat"/>
                <a:cs typeface="Montserrat"/>
                <a:sym typeface="Montserrat"/>
              </a:rPr>
              <a:t>У пациента артериальная гипертензия</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rPr lang="ru" sz="2400">
                <a:latin typeface="Montserrat"/>
                <a:ea typeface="Montserrat"/>
                <a:cs typeface="Montserrat"/>
                <a:sym typeface="Montserrat"/>
              </a:rPr>
              <a:t>ему был назначен </a:t>
            </a:r>
            <a:r>
              <a:rPr lang="ru" sz="2600">
                <a:solidFill>
                  <a:srgbClr val="279D9D"/>
                </a:solidFill>
                <a:latin typeface="Montserrat"/>
                <a:ea typeface="Montserrat"/>
                <a:cs typeface="Montserrat"/>
                <a:sym typeface="Montserrat"/>
              </a:rPr>
              <a:t>л</a:t>
            </a:r>
            <a:r>
              <a:rPr lang="ru" sz="2600">
                <a:solidFill>
                  <a:srgbClr val="00D2D2"/>
                </a:solidFill>
                <a:latin typeface="Montserrat"/>
                <a:ea typeface="Montserrat"/>
                <a:cs typeface="Montserrat"/>
                <a:sym typeface="Montserrat"/>
              </a:rPr>
              <a:t>изиноприл </a:t>
            </a:r>
            <a:endParaRPr sz="26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2600">
                <a:solidFill>
                  <a:srgbClr val="00D2D2"/>
                </a:solidFill>
                <a:latin typeface="Montserrat"/>
                <a:ea typeface="Montserrat"/>
                <a:cs typeface="Montserrat"/>
                <a:sym typeface="Montserrat"/>
              </a:rPr>
              <a:t>(это ингибитор АПФ)</a:t>
            </a:r>
            <a:endParaRPr sz="26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2400">
                <a:latin typeface="Montserrat"/>
                <a:ea typeface="Montserrat"/>
                <a:cs typeface="Montserrat"/>
                <a:sym typeface="Montserrat"/>
              </a:rPr>
              <a:t>и другие лекарства, понижающие давление</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rPr lang="ru" sz="2400">
                <a:latin typeface="Montserrat"/>
                <a:ea typeface="Montserrat"/>
                <a:cs typeface="Montserrat"/>
                <a:sym typeface="Montserrat"/>
              </a:rPr>
              <a:t> </a:t>
            </a:r>
            <a:endParaRPr sz="2400">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76"/>
          <p:cNvSpPr txBox="1"/>
          <p:nvPr>
            <p:ph type="ctrTitle"/>
          </p:nvPr>
        </p:nvSpPr>
        <p:spPr>
          <a:xfrm>
            <a:off x="434250" y="267825"/>
            <a:ext cx="5439000" cy="56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Клинический случай</a:t>
            </a:r>
            <a:endParaRPr sz="3000">
              <a:latin typeface="Montserrat"/>
              <a:ea typeface="Montserrat"/>
              <a:cs typeface="Montserrat"/>
              <a:sym typeface="Montserrat"/>
            </a:endParaRPr>
          </a:p>
        </p:txBody>
      </p:sp>
      <p:pic>
        <p:nvPicPr>
          <p:cNvPr id="1618" name="Google Shape;1618;p76"/>
          <p:cNvPicPr preferRelativeResize="0"/>
          <p:nvPr/>
        </p:nvPicPr>
        <p:blipFill>
          <a:blip r:embed="rId3">
            <a:alphaModFix/>
          </a:blip>
          <a:stretch>
            <a:fillRect/>
          </a:stretch>
        </p:blipFill>
        <p:spPr>
          <a:xfrm>
            <a:off x="105400" y="833325"/>
            <a:ext cx="8933200" cy="3801925"/>
          </a:xfrm>
          <a:prstGeom prst="rect">
            <a:avLst/>
          </a:prstGeom>
          <a:noFill/>
          <a:ln>
            <a:noFill/>
          </a:ln>
        </p:spPr>
      </p:pic>
      <p:sp>
        <p:nvSpPr>
          <p:cNvPr id="1619" name="Google Shape;1619;p76"/>
          <p:cNvSpPr txBox="1"/>
          <p:nvPr/>
        </p:nvSpPr>
        <p:spPr>
          <a:xfrm>
            <a:off x="181200" y="4635250"/>
            <a:ext cx="878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1B1B1B"/>
                </a:solidFill>
                <a:highlight>
                  <a:srgbClr val="FFFFFF"/>
                </a:highlight>
                <a:latin typeface="Montserrat"/>
                <a:ea typeface="Montserrat"/>
                <a:cs typeface="Montserrat"/>
                <a:sym typeface="Montserrat"/>
              </a:rPr>
              <a:t>Bas M. Evidence and evidence gaps of medical treatment of non-tumorous diseases of the head and neck</a:t>
            </a:r>
            <a:endParaRPr sz="1200">
              <a:solidFill>
                <a:srgbClr val="1B1B1B"/>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ru" sz="1200">
                <a:solidFill>
                  <a:srgbClr val="1B1B1B"/>
                </a:solidFill>
                <a:highlight>
                  <a:srgbClr val="FFFFFF"/>
                </a:highlight>
                <a:latin typeface="Montserrat"/>
                <a:ea typeface="Montserrat"/>
                <a:cs typeface="Montserrat"/>
                <a:sym typeface="Montserrat"/>
              </a:rPr>
              <a:t> GMS Curr Top Otorhinolaryngol Head Neck Surg. 2016 Dec 15;15:Doc02. doi: 10.3205/cto000129.</a:t>
            </a:r>
            <a:endParaRPr sz="1200">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77"/>
          <p:cNvSpPr txBox="1"/>
          <p:nvPr>
            <p:ph type="ctrTitle"/>
          </p:nvPr>
        </p:nvSpPr>
        <p:spPr>
          <a:xfrm>
            <a:off x="434250" y="267825"/>
            <a:ext cx="5439000" cy="56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Клинический случай</a:t>
            </a:r>
            <a:endParaRPr sz="3000">
              <a:latin typeface="Montserrat"/>
              <a:ea typeface="Montserrat"/>
              <a:cs typeface="Montserrat"/>
              <a:sym typeface="Montserrat"/>
            </a:endParaRPr>
          </a:p>
        </p:txBody>
      </p:sp>
      <p:sp>
        <p:nvSpPr>
          <p:cNvPr id="1625" name="Google Shape;1625;p77"/>
          <p:cNvSpPr txBox="1"/>
          <p:nvPr>
            <p:ph type="ctrTitle"/>
          </p:nvPr>
        </p:nvSpPr>
        <p:spPr>
          <a:xfrm>
            <a:off x="378350" y="990500"/>
            <a:ext cx="7668300" cy="20319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ru" sz="2400">
                <a:latin typeface="Montserrat"/>
                <a:ea typeface="Montserrat"/>
                <a:cs typeface="Montserrat"/>
                <a:sym typeface="Montserrat"/>
              </a:rPr>
              <a:t>в скором времени случился отек тканей головы и шеи - отек Квинке</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rPr lang="ru" sz="2400">
                <a:latin typeface="Montserrat"/>
                <a:ea typeface="Montserrat"/>
                <a:cs typeface="Montserrat"/>
                <a:sym typeface="Montserrat"/>
              </a:rPr>
              <a:t>от чего?</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78"/>
          <p:cNvSpPr txBox="1"/>
          <p:nvPr>
            <p:ph type="ctrTitle"/>
          </p:nvPr>
        </p:nvSpPr>
        <p:spPr>
          <a:xfrm>
            <a:off x="434250" y="267825"/>
            <a:ext cx="5439000" cy="56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Клинический случай</a:t>
            </a:r>
            <a:endParaRPr sz="3000">
              <a:latin typeface="Montserrat"/>
              <a:ea typeface="Montserrat"/>
              <a:cs typeface="Montserrat"/>
              <a:sym typeface="Montserrat"/>
            </a:endParaRPr>
          </a:p>
        </p:txBody>
      </p:sp>
      <p:sp>
        <p:nvSpPr>
          <p:cNvPr id="1631" name="Google Shape;1631;p78"/>
          <p:cNvSpPr txBox="1"/>
          <p:nvPr>
            <p:ph type="ctrTitle"/>
          </p:nvPr>
        </p:nvSpPr>
        <p:spPr>
          <a:xfrm>
            <a:off x="378350" y="990500"/>
            <a:ext cx="7668300" cy="38790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ru" sz="2400">
                <a:latin typeface="Montserrat"/>
                <a:ea typeface="Montserrat"/>
                <a:cs typeface="Montserrat"/>
                <a:sym typeface="Montserrat"/>
              </a:rPr>
              <a:t>в скором времени случился отек тканей головы и шеи - отек Квинке</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rPr lang="ru" sz="2400">
                <a:latin typeface="Montserrat"/>
                <a:ea typeface="Montserrat"/>
                <a:cs typeface="Montserrat"/>
                <a:sym typeface="Montserrat"/>
              </a:rPr>
              <a:t>от чего?</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rPr lang="ru" sz="2400">
                <a:latin typeface="Montserrat"/>
                <a:ea typeface="Montserrat"/>
                <a:cs typeface="Montserrat"/>
                <a:sym typeface="Montserrat"/>
              </a:rPr>
              <a:t>возможно - лекарственная аллергия?</a:t>
            </a:r>
            <a:endParaRPr sz="2400">
              <a:latin typeface="Montserrat"/>
              <a:ea typeface="Montserrat"/>
              <a:cs typeface="Montserrat"/>
              <a:sym typeface="Montserrat"/>
            </a:endParaRPr>
          </a:p>
          <a:p>
            <a:pPr indent="0" lvl="0" marL="0" rtl="0" algn="l">
              <a:spcBef>
                <a:spcPts val="0"/>
              </a:spcBef>
              <a:spcAft>
                <a:spcPts val="0"/>
              </a:spcAft>
              <a:buNone/>
            </a:pPr>
            <a:r>
              <a:rPr lang="ru" sz="2400">
                <a:latin typeface="Montserrat"/>
                <a:ea typeface="Montserrat"/>
                <a:cs typeface="Montserrat"/>
                <a:sym typeface="Montserrat"/>
              </a:rPr>
              <a:t>(аллергия может быть от любого лекарства)</a:t>
            </a:r>
            <a:endParaRPr sz="24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0"/>
              </a:spcBef>
              <a:spcAft>
                <a:spcPts val="0"/>
              </a:spcAft>
              <a:buNone/>
            </a:pPr>
            <a:r>
              <a:rPr lang="ru" sz="2400">
                <a:latin typeface="Montserrat"/>
                <a:ea typeface="Montserrat"/>
                <a:cs typeface="Montserrat"/>
                <a:sym typeface="Montserrat"/>
              </a:rPr>
              <a:t>но пациент уверен, что никогда раньше </a:t>
            </a:r>
            <a:endParaRPr sz="2400">
              <a:latin typeface="Montserrat"/>
              <a:ea typeface="Montserrat"/>
              <a:cs typeface="Montserrat"/>
              <a:sym typeface="Montserrat"/>
            </a:endParaRPr>
          </a:p>
          <a:p>
            <a:pPr indent="0" lvl="0" marL="0" rtl="0" algn="l">
              <a:spcBef>
                <a:spcPts val="0"/>
              </a:spcBef>
              <a:spcAft>
                <a:spcPts val="0"/>
              </a:spcAft>
              <a:buNone/>
            </a:pPr>
            <a:r>
              <a:rPr lang="ru" sz="2400">
                <a:solidFill>
                  <a:srgbClr val="00D2D2"/>
                </a:solidFill>
                <a:latin typeface="Montserrat"/>
                <a:ea typeface="Montserrat"/>
                <a:cs typeface="Montserrat"/>
                <a:sym typeface="Montserrat"/>
              </a:rPr>
              <a:t>не принимал</a:t>
            </a:r>
            <a:r>
              <a:rPr lang="ru" sz="2400">
                <a:latin typeface="Montserrat"/>
                <a:ea typeface="Montserrat"/>
                <a:cs typeface="Montserrat"/>
                <a:sym typeface="Montserrat"/>
              </a:rPr>
              <a:t> лизиноприл</a:t>
            </a:r>
            <a:endParaRPr sz="2400">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79"/>
          <p:cNvSpPr txBox="1"/>
          <p:nvPr>
            <p:ph type="ctrTitle"/>
          </p:nvPr>
        </p:nvSpPr>
        <p:spPr>
          <a:xfrm>
            <a:off x="434250" y="267825"/>
            <a:ext cx="5439000" cy="56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Клинический случай</a:t>
            </a:r>
            <a:endParaRPr sz="3000">
              <a:latin typeface="Montserrat"/>
              <a:ea typeface="Montserrat"/>
              <a:cs typeface="Montserrat"/>
              <a:sym typeface="Montserrat"/>
            </a:endParaRPr>
          </a:p>
        </p:txBody>
      </p:sp>
      <p:sp>
        <p:nvSpPr>
          <p:cNvPr id="1637" name="Google Shape;1637;p79"/>
          <p:cNvSpPr txBox="1"/>
          <p:nvPr>
            <p:ph type="ctrTitle"/>
          </p:nvPr>
        </p:nvSpPr>
        <p:spPr>
          <a:xfrm>
            <a:off x="530750" y="1295300"/>
            <a:ext cx="7668300" cy="554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ru" sz="2400">
                <a:latin typeface="Montserrat"/>
                <a:ea typeface="Montserrat"/>
                <a:cs typeface="Montserrat"/>
                <a:sym typeface="Montserrat"/>
              </a:rPr>
              <a:t>ответ мы узнаем дальше</a:t>
            </a:r>
            <a:endParaRPr sz="2400">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80">
            <a:hlinkClick/>
          </p:cNvPr>
          <p:cNvSpPr txBox="1"/>
          <p:nvPr>
            <p:ph type="ctrTitle"/>
          </p:nvPr>
        </p:nvSpPr>
        <p:spPr>
          <a:xfrm>
            <a:off x="86550" y="110575"/>
            <a:ext cx="9299400" cy="4249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ru" sz="4566">
                <a:solidFill>
                  <a:srgbClr val="999999"/>
                </a:solidFill>
                <a:latin typeface="Montserrat"/>
                <a:ea typeface="Montserrat"/>
                <a:cs typeface="Montserrat"/>
                <a:sym typeface="Montserrat"/>
              </a:rPr>
              <a:t>Итак,</a:t>
            </a:r>
            <a:endParaRPr sz="4566">
              <a:solidFill>
                <a:srgbClr val="999999"/>
              </a:solidFill>
              <a:latin typeface="Montserrat"/>
              <a:ea typeface="Montserrat"/>
              <a:cs typeface="Montserrat"/>
              <a:sym typeface="Montserrat"/>
            </a:endParaRPr>
          </a:p>
          <a:p>
            <a:pPr indent="0" lvl="0" marL="0" rtl="0" algn="l">
              <a:spcBef>
                <a:spcPts val="0"/>
              </a:spcBef>
              <a:spcAft>
                <a:spcPts val="0"/>
              </a:spcAft>
              <a:buNone/>
            </a:pPr>
            <a:r>
              <a:rPr lang="ru" sz="4566">
                <a:solidFill>
                  <a:srgbClr val="999999"/>
                </a:solidFill>
                <a:latin typeface="Montserrat"/>
                <a:ea typeface="Montserrat"/>
                <a:cs typeface="Montserrat"/>
                <a:sym typeface="Montserrat"/>
              </a:rPr>
              <a:t>мы изучили 1 стадию аллергии - </a:t>
            </a:r>
            <a:endParaRPr sz="4566">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4900">
              <a:latin typeface="Montserrat"/>
              <a:ea typeface="Montserrat"/>
              <a:cs typeface="Montserrat"/>
              <a:sym typeface="Montserrat"/>
            </a:endParaRPr>
          </a:p>
          <a:p>
            <a:pPr indent="0" lvl="0" marL="0" rtl="0" algn="l">
              <a:spcBef>
                <a:spcPts val="0"/>
              </a:spcBef>
              <a:spcAft>
                <a:spcPts val="0"/>
              </a:spcAft>
              <a:buNone/>
            </a:pPr>
            <a:r>
              <a:rPr lang="ru" sz="7200">
                <a:solidFill>
                  <a:srgbClr val="A0FCA0"/>
                </a:solidFill>
                <a:latin typeface="Montserrat"/>
                <a:ea typeface="Montserrat"/>
                <a:cs typeface="Montserrat"/>
                <a:sym typeface="Montserrat"/>
              </a:rPr>
              <a:t>иммунологическую</a:t>
            </a:r>
            <a:endParaRPr sz="7200">
              <a:solidFill>
                <a:srgbClr val="A0FCA0"/>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81">
            <a:hlinkClick/>
          </p:cNvPr>
          <p:cNvSpPr txBox="1"/>
          <p:nvPr>
            <p:ph type="ctrTitle"/>
          </p:nvPr>
        </p:nvSpPr>
        <p:spPr>
          <a:xfrm>
            <a:off x="146475" y="444500"/>
            <a:ext cx="4314000" cy="104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4900">
                <a:latin typeface="Montserrat"/>
                <a:ea typeface="Montserrat"/>
                <a:cs typeface="Montserrat"/>
                <a:sym typeface="Montserrat"/>
              </a:rPr>
              <a:t>Далее идут</a:t>
            </a:r>
            <a:endParaRPr sz="4900">
              <a:solidFill>
                <a:srgbClr val="A0FCA0"/>
              </a:solidFill>
              <a:latin typeface="Montserrat"/>
              <a:ea typeface="Montserrat"/>
              <a:cs typeface="Montserrat"/>
              <a:sym typeface="Montserrat"/>
            </a:endParaRPr>
          </a:p>
        </p:txBody>
      </p:sp>
      <p:sp>
        <p:nvSpPr>
          <p:cNvPr id="1648" name="Google Shape;1648;p81">
            <a:hlinkClick/>
          </p:cNvPr>
          <p:cNvSpPr txBox="1"/>
          <p:nvPr>
            <p:ph type="ctrTitle"/>
          </p:nvPr>
        </p:nvSpPr>
        <p:spPr>
          <a:xfrm>
            <a:off x="493275" y="1996100"/>
            <a:ext cx="8520600" cy="1810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4900">
                <a:solidFill>
                  <a:srgbClr val="00D2D2"/>
                </a:solidFill>
                <a:latin typeface="Montserrat"/>
                <a:ea typeface="Montserrat"/>
                <a:cs typeface="Montserrat"/>
                <a:sym typeface="Montserrat"/>
              </a:rPr>
              <a:t>2. Патохимическая</a:t>
            </a:r>
            <a:endParaRPr sz="49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4900">
                <a:solidFill>
                  <a:srgbClr val="FF0000"/>
                </a:solidFill>
                <a:latin typeface="Montserrat"/>
                <a:ea typeface="Montserrat"/>
                <a:cs typeface="Montserrat"/>
                <a:sym typeface="Montserrat"/>
              </a:rPr>
              <a:t>3. Патофизиологическая</a:t>
            </a:r>
            <a:endParaRPr sz="4900">
              <a:solidFill>
                <a:srgbClr val="FF0000"/>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82">
            <a:hlinkClick/>
          </p:cNvPr>
          <p:cNvSpPr txBox="1"/>
          <p:nvPr>
            <p:ph type="ctrTitle"/>
          </p:nvPr>
        </p:nvSpPr>
        <p:spPr>
          <a:xfrm>
            <a:off x="1325850" y="162975"/>
            <a:ext cx="7367700" cy="7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400">
                <a:latin typeface="Montserrat"/>
                <a:ea typeface="Montserrat"/>
                <a:cs typeface="Montserrat"/>
                <a:sym typeface="Montserrat"/>
              </a:rPr>
              <a:t>Описание </a:t>
            </a:r>
            <a:r>
              <a:rPr lang="ru" sz="2400">
                <a:solidFill>
                  <a:srgbClr val="FF0000"/>
                </a:solidFill>
                <a:latin typeface="Montserrat"/>
                <a:ea typeface="Montserrat"/>
                <a:cs typeface="Montserrat"/>
                <a:sym typeface="Montserrat"/>
              </a:rPr>
              <a:t>патофизиологической </a:t>
            </a:r>
            <a:r>
              <a:rPr lang="ru" sz="2400">
                <a:latin typeface="Montserrat"/>
                <a:ea typeface="Montserrat"/>
                <a:cs typeface="Montserrat"/>
                <a:sym typeface="Montserrat"/>
              </a:rPr>
              <a:t>мы видели в лекции Ш. Рише</a:t>
            </a:r>
            <a:endParaRPr sz="2400">
              <a:solidFill>
                <a:srgbClr val="A0FCA0"/>
              </a:solidFill>
              <a:latin typeface="Montserrat"/>
              <a:ea typeface="Montserrat"/>
              <a:cs typeface="Montserrat"/>
              <a:sym typeface="Montserrat"/>
            </a:endParaRPr>
          </a:p>
        </p:txBody>
      </p:sp>
      <p:pic>
        <p:nvPicPr>
          <p:cNvPr id="1654" name="Google Shape;1654;p82"/>
          <p:cNvPicPr preferRelativeResize="0"/>
          <p:nvPr/>
        </p:nvPicPr>
        <p:blipFill>
          <a:blip r:embed="rId3">
            <a:alphaModFix/>
          </a:blip>
          <a:stretch>
            <a:fillRect/>
          </a:stretch>
        </p:blipFill>
        <p:spPr>
          <a:xfrm>
            <a:off x="214875" y="107200"/>
            <a:ext cx="1032500" cy="1255721"/>
          </a:xfrm>
          <a:prstGeom prst="rect">
            <a:avLst/>
          </a:prstGeom>
          <a:noFill/>
          <a:ln>
            <a:noFill/>
          </a:ln>
        </p:spPr>
      </p:pic>
      <p:sp>
        <p:nvSpPr>
          <p:cNvPr id="1655" name="Google Shape;1655;p82">
            <a:hlinkClick/>
          </p:cNvPr>
          <p:cNvSpPr txBox="1"/>
          <p:nvPr>
            <p:ph type="ctrTitle"/>
          </p:nvPr>
        </p:nvSpPr>
        <p:spPr>
          <a:xfrm>
            <a:off x="270500" y="1528525"/>
            <a:ext cx="6056400" cy="364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300">
                <a:latin typeface="Montserrat"/>
                <a:ea typeface="Montserrat"/>
                <a:cs typeface="Montserrat"/>
                <a:sym typeface="Montserrat"/>
              </a:rPr>
              <a:t>1. </a:t>
            </a:r>
            <a:r>
              <a:rPr b="1" lang="ru" sz="2300">
                <a:solidFill>
                  <a:srgbClr val="FF0000"/>
                </a:solidFill>
                <a:latin typeface="Montserrat"/>
                <a:ea typeface="Montserrat"/>
                <a:cs typeface="Montserrat"/>
                <a:sym typeface="Montserrat"/>
              </a:rPr>
              <a:t>артериаль</a:t>
            </a:r>
            <a:r>
              <a:rPr b="1" lang="ru" sz="2300">
                <a:solidFill>
                  <a:srgbClr val="4285F4"/>
                </a:solidFill>
                <a:latin typeface="Montserrat"/>
                <a:ea typeface="Montserrat"/>
                <a:cs typeface="Montserrat"/>
                <a:sym typeface="Montserrat"/>
              </a:rPr>
              <a:t>ное</a:t>
            </a:r>
            <a:r>
              <a:rPr b="1" lang="ru" sz="2300">
                <a:solidFill>
                  <a:srgbClr val="FF0000"/>
                </a:solidFill>
                <a:latin typeface="Montserrat"/>
                <a:ea typeface="Montserrat"/>
                <a:cs typeface="Montserrat"/>
                <a:sym typeface="Montserrat"/>
              </a:rPr>
              <a:t> давле</a:t>
            </a:r>
            <a:r>
              <a:rPr b="1" lang="ru" sz="2300">
                <a:solidFill>
                  <a:srgbClr val="4285F4"/>
                </a:solidFill>
                <a:latin typeface="Montserrat"/>
                <a:ea typeface="Montserrat"/>
                <a:cs typeface="Montserrat"/>
                <a:sym typeface="Montserrat"/>
              </a:rPr>
              <a:t>ние</a:t>
            </a:r>
            <a:endParaRPr b="1" sz="2300">
              <a:solidFill>
                <a:srgbClr val="4285F4"/>
              </a:solidFill>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ru" sz="2300">
                <a:latin typeface="Montserrat"/>
                <a:ea typeface="Montserrat"/>
                <a:cs typeface="Montserrat"/>
                <a:sym typeface="Montserrat"/>
              </a:rPr>
              <a:t>2. </a:t>
            </a:r>
            <a:r>
              <a:rPr b="1" lang="ru" sz="2300">
                <a:solidFill>
                  <a:srgbClr val="4285F4"/>
                </a:solidFill>
                <a:latin typeface="Montserrat"/>
                <a:ea typeface="Montserrat"/>
                <a:cs typeface="Montserrat"/>
                <a:sym typeface="Montserrat"/>
              </a:rPr>
              <a:t>ЖКТ</a:t>
            </a:r>
            <a:endParaRPr b="1" sz="2300">
              <a:solidFill>
                <a:srgbClr val="4285F4"/>
              </a:solidFill>
              <a:latin typeface="Montserrat"/>
              <a:ea typeface="Montserrat"/>
              <a:cs typeface="Montserrat"/>
              <a:sym typeface="Montserrat"/>
            </a:endParaRPr>
          </a:p>
          <a:p>
            <a:pPr indent="0" lvl="0" marL="0" rtl="0" algn="l">
              <a:spcBef>
                <a:spcPts val="0"/>
              </a:spcBef>
              <a:spcAft>
                <a:spcPts val="0"/>
              </a:spcAft>
              <a:buNone/>
            </a:pPr>
            <a:r>
              <a:t/>
            </a:r>
            <a:endParaRPr sz="1000">
              <a:latin typeface="Montserrat"/>
              <a:ea typeface="Montserrat"/>
              <a:cs typeface="Montserrat"/>
              <a:sym typeface="Montserrat"/>
            </a:endParaRPr>
          </a:p>
          <a:p>
            <a:pPr indent="0" lvl="0" marL="0" rtl="0" algn="l">
              <a:spcBef>
                <a:spcPts val="0"/>
              </a:spcBef>
              <a:spcAft>
                <a:spcPts val="0"/>
              </a:spcAft>
              <a:buNone/>
            </a:pPr>
            <a:r>
              <a:rPr lang="ru" sz="2300">
                <a:latin typeface="Montserrat"/>
                <a:ea typeface="Montserrat"/>
                <a:cs typeface="Montserrat"/>
                <a:sym typeface="Montserrat"/>
              </a:rPr>
              <a:t>3. </a:t>
            </a:r>
            <a:r>
              <a:rPr b="1" lang="ru" sz="2300">
                <a:solidFill>
                  <a:srgbClr val="4285F4"/>
                </a:solidFill>
                <a:latin typeface="Montserrat"/>
                <a:ea typeface="Montserrat"/>
                <a:cs typeface="Montserrat"/>
                <a:sym typeface="Montserrat"/>
              </a:rPr>
              <a:t>“глаза осунулись”</a:t>
            </a:r>
            <a:endParaRPr b="1" sz="2300">
              <a:solidFill>
                <a:srgbClr val="4285F4"/>
              </a:solidFill>
              <a:latin typeface="Montserrat"/>
              <a:ea typeface="Montserrat"/>
              <a:cs typeface="Montserrat"/>
              <a:sym typeface="Montserrat"/>
            </a:endParaRPr>
          </a:p>
          <a:p>
            <a:pPr indent="0" lvl="0" marL="0" rtl="0" algn="l">
              <a:spcBef>
                <a:spcPts val="0"/>
              </a:spcBef>
              <a:spcAft>
                <a:spcPts val="0"/>
              </a:spcAft>
              <a:buNone/>
            </a:pPr>
            <a:r>
              <a:t/>
            </a:r>
            <a:endParaRPr sz="3000">
              <a:latin typeface="Montserrat"/>
              <a:ea typeface="Montserrat"/>
              <a:cs typeface="Montserrat"/>
              <a:sym typeface="Montserrat"/>
            </a:endParaRPr>
          </a:p>
          <a:p>
            <a:pPr indent="0" lvl="0" marL="0" rtl="0" algn="l">
              <a:spcBef>
                <a:spcPts val="0"/>
              </a:spcBef>
              <a:spcAft>
                <a:spcPts val="0"/>
              </a:spcAft>
              <a:buNone/>
            </a:pPr>
            <a:r>
              <a:rPr lang="ru" sz="2300">
                <a:solidFill>
                  <a:srgbClr val="BB628E"/>
                </a:solidFill>
                <a:latin typeface="Montserrat"/>
                <a:ea typeface="Montserrat"/>
                <a:cs typeface="Montserrat"/>
                <a:sym typeface="Montserrat"/>
              </a:rPr>
              <a:t>4. </a:t>
            </a:r>
            <a:r>
              <a:rPr b="1" lang="ru" sz="2300">
                <a:solidFill>
                  <a:srgbClr val="BB628E"/>
                </a:solidFill>
                <a:latin typeface="Montserrat"/>
                <a:ea typeface="Montserrat"/>
                <a:cs typeface="Montserrat"/>
                <a:sym typeface="Montserrat"/>
              </a:rPr>
              <a:t>дыхание</a:t>
            </a:r>
            <a:endParaRPr b="1" sz="2300">
              <a:solidFill>
                <a:srgbClr val="BB628E"/>
              </a:solidFill>
              <a:latin typeface="Montserrat"/>
              <a:ea typeface="Montserrat"/>
              <a:cs typeface="Montserrat"/>
              <a:sym typeface="Montserrat"/>
            </a:endParaRPr>
          </a:p>
          <a:p>
            <a:pPr indent="0" lvl="0" marL="0" rtl="0" algn="l">
              <a:spcBef>
                <a:spcPts val="0"/>
              </a:spcBef>
              <a:spcAft>
                <a:spcPts val="0"/>
              </a:spcAft>
              <a:buNone/>
            </a:pPr>
            <a:r>
              <a:t/>
            </a:r>
            <a:endParaRPr sz="3000">
              <a:latin typeface="Montserrat"/>
              <a:ea typeface="Montserrat"/>
              <a:cs typeface="Montserrat"/>
              <a:sym typeface="Montserrat"/>
            </a:endParaRPr>
          </a:p>
          <a:p>
            <a:pPr indent="0" lvl="0" marL="0" rtl="0" algn="l">
              <a:spcBef>
                <a:spcPts val="0"/>
              </a:spcBef>
              <a:spcAft>
                <a:spcPts val="0"/>
              </a:spcAft>
              <a:buNone/>
            </a:pPr>
            <a:r>
              <a:rPr lang="ru" sz="2300">
                <a:latin typeface="Montserrat"/>
                <a:ea typeface="Montserrat"/>
                <a:cs typeface="Montserrat"/>
                <a:sym typeface="Montserrat"/>
              </a:rPr>
              <a:t>5. сознание </a:t>
            </a:r>
            <a:endParaRPr sz="2300">
              <a:latin typeface="Montserrat"/>
              <a:ea typeface="Montserrat"/>
              <a:cs typeface="Montserrat"/>
              <a:sym typeface="Montserrat"/>
            </a:endParaRPr>
          </a:p>
          <a:p>
            <a:pPr indent="0" lvl="0" marL="0" rtl="0" algn="l">
              <a:spcBef>
                <a:spcPts val="0"/>
              </a:spcBef>
              <a:spcAft>
                <a:spcPts val="0"/>
              </a:spcAft>
              <a:buNone/>
            </a:pPr>
            <a:r>
              <a:rPr lang="ru" sz="1400">
                <a:solidFill>
                  <a:srgbClr val="999999"/>
                </a:solidFill>
                <a:latin typeface="Montserrat"/>
                <a:ea typeface="Montserrat"/>
                <a:cs typeface="Montserrat"/>
                <a:sym typeface="Montserrat"/>
              </a:rPr>
              <a:t>(угнетено из-за плохого дыхания, </a:t>
            </a:r>
            <a:endParaRPr sz="1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1400">
                <a:solidFill>
                  <a:srgbClr val="999999"/>
                </a:solidFill>
                <a:latin typeface="Montserrat"/>
                <a:ea typeface="Montserrat"/>
                <a:cs typeface="Montserrat"/>
                <a:sym typeface="Montserrat"/>
              </a:rPr>
              <a:t>низкого давления, плохой доставки О2)</a:t>
            </a:r>
            <a:endParaRPr sz="1400">
              <a:solidFill>
                <a:srgbClr val="999999"/>
              </a:solidFill>
              <a:latin typeface="Montserrat"/>
              <a:ea typeface="Montserrat"/>
              <a:cs typeface="Montserrat"/>
              <a:sym typeface="Montserrat"/>
            </a:endParaRPr>
          </a:p>
        </p:txBody>
      </p:sp>
      <p:grpSp>
        <p:nvGrpSpPr>
          <p:cNvPr id="1656" name="Google Shape;1656;p82"/>
          <p:cNvGrpSpPr/>
          <p:nvPr/>
        </p:nvGrpSpPr>
        <p:grpSpPr>
          <a:xfrm>
            <a:off x="6996000" y="1032408"/>
            <a:ext cx="1275480" cy="1712847"/>
            <a:chOff x="4761200" y="2098950"/>
            <a:chExt cx="1062900" cy="1497375"/>
          </a:xfrm>
        </p:grpSpPr>
        <p:sp>
          <p:nvSpPr>
            <p:cNvPr id="1657" name="Google Shape;1657;p82"/>
            <p:cNvSpPr/>
            <p:nvPr/>
          </p:nvSpPr>
          <p:spPr>
            <a:xfrm>
              <a:off x="4761200" y="2363225"/>
              <a:ext cx="1062900" cy="958200"/>
            </a:xfrm>
            <a:prstGeom prst="ellipse">
              <a:avLst/>
            </a:prstGeom>
            <a:solidFill>
              <a:schemeClr val="lt1"/>
            </a:solid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58" name="Google Shape;1658;p82"/>
            <p:cNvCxnSpPr/>
            <p:nvPr/>
          </p:nvCxnSpPr>
          <p:spPr>
            <a:xfrm flipH="1" rot="10800000">
              <a:off x="5436075" y="2098950"/>
              <a:ext cx="303000" cy="472800"/>
            </a:xfrm>
            <a:prstGeom prst="straightConnector1">
              <a:avLst/>
            </a:prstGeom>
            <a:noFill/>
            <a:ln cap="flat" cmpd="sng" w="38100">
              <a:solidFill>
                <a:srgbClr val="00D2D2"/>
              </a:solidFill>
              <a:prstDash val="solid"/>
              <a:round/>
              <a:headEnd len="med" w="med" type="none"/>
              <a:tailEnd len="med" w="med" type="triangle"/>
            </a:ln>
          </p:spPr>
        </p:cxnSp>
        <p:cxnSp>
          <p:nvCxnSpPr>
            <p:cNvPr id="1659" name="Google Shape;1659;p82"/>
            <p:cNvCxnSpPr/>
            <p:nvPr/>
          </p:nvCxnSpPr>
          <p:spPr>
            <a:xfrm flipH="1">
              <a:off x="4827288" y="3131325"/>
              <a:ext cx="278100" cy="465000"/>
            </a:xfrm>
            <a:prstGeom prst="straightConnector1">
              <a:avLst/>
            </a:prstGeom>
            <a:noFill/>
            <a:ln cap="flat" cmpd="sng" w="38100">
              <a:solidFill>
                <a:srgbClr val="00D2D2"/>
              </a:solidFill>
              <a:prstDash val="solid"/>
              <a:round/>
              <a:headEnd len="med" w="med" type="none"/>
              <a:tailEnd len="med" w="med" type="triangle"/>
            </a:ln>
          </p:spPr>
        </p:cxnSp>
      </p:grpSp>
      <p:sp>
        <p:nvSpPr>
          <p:cNvPr id="1660" name="Google Shape;1660;p82"/>
          <p:cNvSpPr/>
          <p:nvPr/>
        </p:nvSpPr>
        <p:spPr>
          <a:xfrm rot="-2866056">
            <a:off x="7875894" y="1796519"/>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661" name="Google Shape;1661;p82"/>
          <p:cNvGrpSpPr/>
          <p:nvPr/>
        </p:nvGrpSpPr>
        <p:grpSpPr>
          <a:xfrm>
            <a:off x="6184412" y="2707231"/>
            <a:ext cx="1032500" cy="879875"/>
            <a:chOff x="4095000" y="3273756"/>
            <a:chExt cx="1032500" cy="879875"/>
          </a:xfrm>
        </p:grpSpPr>
        <p:sp>
          <p:nvSpPr>
            <p:cNvPr id="1662" name="Google Shape;1662;p82"/>
            <p:cNvSpPr/>
            <p:nvPr/>
          </p:nvSpPr>
          <p:spPr>
            <a:xfrm rot="-2866056">
              <a:off x="4327144" y="359054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3" name="Google Shape;1663;p82"/>
            <p:cNvSpPr/>
            <p:nvPr/>
          </p:nvSpPr>
          <p:spPr>
            <a:xfrm rot="-2866056">
              <a:off x="41419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4" name="Google Shape;1664;p82"/>
            <p:cNvSpPr/>
            <p:nvPr/>
          </p:nvSpPr>
          <p:spPr>
            <a:xfrm rot="-2866056">
              <a:off x="4499219" y="38842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5" name="Google Shape;1665;p82"/>
            <p:cNvSpPr/>
            <p:nvPr/>
          </p:nvSpPr>
          <p:spPr>
            <a:xfrm rot="-2866056">
              <a:off x="4645144" y="35695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6" name="Google Shape;1666;p82"/>
            <p:cNvSpPr/>
            <p:nvPr/>
          </p:nvSpPr>
          <p:spPr>
            <a:xfrm rot="-2866056">
              <a:off x="4459969" y="3319119"/>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7" name="Google Shape;1667;p82"/>
            <p:cNvSpPr/>
            <p:nvPr/>
          </p:nvSpPr>
          <p:spPr>
            <a:xfrm rot="-2866056">
              <a:off x="4856469" y="3862494"/>
              <a:ext cx="224061" cy="22397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68" name="Google Shape;1668;p82">
            <a:hlinkClick/>
          </p:cNvPr>
          <p:cNvSpPr txBox="1"/>
          <p:nvPr>
            <p:ph type="ctrTitle"/>
          </p:nvPr>
        </p:nvSpPr>
        <p:spPr>
          <a:xfrm>
            <a:off x="5430900" y="1705400"/>
            <a:ext cx="2061600" cy="406200"/>
          </a:xfrm>
          <a:prstGeom prst="rect">
            <a:avLst/>
          </a:prstGeom>
          <a:solidFill>
            <a:schemeClr val="lt1"/>
          </a:solidFill>
        </p:spPr>
        <p:txBody>
          <a:bodyPr anchorCtr="0" anchor="b" bIns="91425" lIns="91425" spcFirstLastPara="1" rIns="91425" wrap="square" tIns="91425">
            <a:noAutofit/>
          </a:bodyPr>
          <a:lstStyle/>
          <a:p>
            <a:pPr indent="0" lvl="0" marL="0" rtl="0" algn="l">
              <a:spcBef>
                <a:spcPts val="0"/>
              </a:spcBef>
              <a:spcAft>
                <a:spcPts val="0"/>
              </a:spcAft>
              <a:buNone/>
            </a:pPr>
            <a:r>
              <a:rPr b="1" lang="ru" sz="1700">
                <a:solidFill>
                  <a:srgbClr val="FF0000"/>
                </a:solidFill>
                <a:latin typeface="Montserrat"/>
                <a:ea typeface="Montserrat"/>
                <a:cs typeface="Montserrat"/>
                <a:sym typeface="Montserrat"/>
              </a:rPr>
              <a:t>вазодилатация</a:t>
            </a:r>
            <a:endParaRPr b="1" sz="1700">
              <a:solidFill>
                <a:srgbClr val="FF0000"/>
              </a:solidFill>
              <a:latin typeface="Montserrat"/>
              <a:ea typeface="Montserrat"/>
              <a:cs typeface="Montserrat"/>
              <a:sym typeface="Montserrat"/>
            </a:endParaRPr>
          </a:p>
        </p:txBody>
      </p:sp>
      <p:sp>
        <p:nvSpPr>
          <p:cNvPr id="1669" name="Google Shape;1669;p82">
            <a:hlinkClick/>
          </p:cNvPr>
          <p:cNvSpPr txBox="1"/>
          <p:nvPr>
            <p:ph type="ctrTitle"/>
          </p:nvPr>
        </p:nvSpPr>
        <p:spPr>
          <a:xfrm>
            <a:off x="5854500" y="3513013"/>
            <a:ext cx="1747200" cy="33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ru" sz="1500">
                <a:solidFill>
                  <a:srgbClr val="4A86E8"/>
                </a:solidFill>
                <a:latin typeface="Montserrat"/>
                <a:ea typeface="Montserrat"/>
                <a:cs typeface="Montserrat"/>
                <a:sym typeface="Montserrat"/>
              </a:rPr>
              <a:t>экстравазация</a:t>
            </a:r>
            <a:endParaRPr sz="1500">
              <a:solidFill>
                <a:srgbClr val="999999"/>
              </a:solidFill>
              <a:latin typeface="Montserrat"/>
              <a:ea typeface="Montserrat"/>
              <a:cs typeface="Montserrat"/>
              <a:sym typeface="Montserrat"/>
            </a:endParaRPr>
          </a:p>
        </p:txBody>
      </p:sp>
      <p:sp>
        <p:nvSpPr>
          <p:cNvPr id="1670" name="Google Shape;1670;p82">
            <a:hlinkClick/>
          </p:cNvPr>
          <p:cNvSpPr txBox="1"/>
          <p:nvPr>
            <p:ph type="ctrTitle"/>
          </p:nvPr>
        </p:nvSpPr>
        <p:spPr>
          <a:xfrm rot="-5400000">
            <a:off x="3435500" y="3683725"/>
            <a:ext cx="1507200" cy="53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ru" sz="1400">
                <a:solidFill>
                  <a:srgbClr val="A64D79"/>
                </a:solidFill>
                <a:latin typeface="Montserrat"/>
                <a:ea typeface="Montserrat"/>
                <a:cs typeface="Montserrat"/>
                <a:sym typeface="Montserrat"/>
              </a:rPr>
              <a:t>бронхоспазм</a:t>
            </a:r>
            <a:endParaRPr b="1" sz="1400">
              <a:solidFill>
                <a:srgbClr val="A64D79"/>
              </a:solidFill>
              <a:latin typeface="Montserrat"/>
              <a:ea typeface="Montserrat"/>
              <a:cs typeface="Montserrat"/>
              <a:sym typeface="Montserrat"/>
            </a:endParaRPr>
          </a:p>
        </p:txBody>
      </p:sp>
      <p:sp>
        <p:nvSpPr>
          <p:cNvPr id="1671" name="Google Shape;1671;p82">
            <a:hlinkClick/>
          </p:cNvPr>
          <p:cNvSpPr txBox="1"/>
          <p:nvPr>
            <p:ph type="ctrTitle"/>
          </p:nvPr>
        </p:nvSpPr>
        <p:spPr>
          <a:xfrm>
            <a:off x="7115150" y="2434700"/>
            <a:ext cx="1670400" cy="534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ru" sz="1200">
                <a:solidFill>
                  <a:srgbClr val="FF0000"/>
                </a:solidFill>
                <a:latin typeface="Montserrat"/>
                <a:ea typeface="Montserrat"/>
                <a:cs typeface="Montserrat"/>
                <a:sym typeface="Montserrat"/>
              </a:rPr>
              <a:t>повышение </a:t>
            </a:r>
            <a:endParaRPr b="1" sz="1200">
              <a:solidFill>
                <a:srgbClr val="FF0000"/>
              </a:solidFill>
              <a:latin typeface="Montserrat"/>
              <a:ea typeface="Montserrat"/>
              <a:cs typeface="Montserrat"/>
              <a:sym typeface="Montserrat"/>
            </a:endParaRPr>
          </a:p>
          <a:p>
            <a:pPr indent="0" lvl="0" marL="0" rtl="0" algn="r">
              <a:spcBef>
                <a:spcPts val="0"/>
              </a:spcBef>
              <a:spcAft>
                <a:spcPts val="0"/>
              </a:spcAft>
              <a:buNone/>
            </a:pPr>
            <a:r>
              <a:rPr b="1" lang="ru" sz="1200">
                <a:solidFill>
                  <a:srgbClr val="FF0000"/>
                </a:solidFill>
                <a:latin typeface="Montserrat"/>
                <a:ea typeface="Montserrat"/>
                <a:cs typeface="Montserrat"/>
                <a:sym typeface="Montserrat"/>
              </a:rPr>
              <a:t>проницаемости</a:t>
            </a:r>
            <a:endParaRPr b="1" sz="1200">
              <a:solidFill>
                <a:srgbClr val="FF0000"/>
              </a:solidFill>
              <a:latin typeface="Montserrat"/>
              <a:ea typeface="Montserrat"/>
              <a:cs typeface="Montserrat"/>
              <a:sym typeface="Montserrat"/>
            </a:endParaRPr>
          </a:p>
        </p:txBody>
      </p:sp>
      <p:grpSp>
        <p:nvGrpSpPr>
          <p:cNvPr id="1672" name="Google Shape;1672;p82"/>
          <p:cNvGrpSpPr/>
          <p:nvPr/>
        </p:nvGrpSpPr>
        <p:grpSpPr>
          <a:xfrm>
            <a:off x="3075350" y="3437400"/>
            <a:ext cx="1057375" cy="934400"/>
            <a:chOff x="3853700" y="3855950"/>
            <a:chExt cx="1057375" cy="934400"/>
          </a:xfrm>
        </p:grpSpPr>
        <p:sp>
          <p:nvSpPr>
            <p:cNvPr id="1673" name="Google Shape;1673;p82"/>
            <p:cNvSpPr/>
            <p:nvPr/>
          </p:nvSpPr>
          <p:spPr>
            <a:xfrm>
              <a:off x="3971900" y="3962125"/>
              <a:ext cx="781500" cy="735900"/>
            </a:xfrm>
            <a:prstGeom prst="ellipse">
              <a:avLst/>
            </a:prstGeom>
            <a:solidFill>
              <a:schemeClr val="lt1"/>
            </a:solidFill>
            <a:ln cap="flat" cmpd="sng" w="1524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74" name="Google Shape;1674;p82"/>
            <p:cNvCxnSpPr/>
            <p:nvPr/>
          </p:nvCxnSpPr>
          <p:spPr>
            <a:xfrm>
              <a:off x="3853700" y="3855950"/>
              <a:ext cx="247200" cy="226200"/>
            </a:xfrm>
            <a:prstGeom prst="straightConnector1">
              <a:avLst/>
            </a:prstGeom>
            <a:noFill/>
            <a:ln cap="flat" cmpd="sng" w="38100">
              <a:solidFill>
                <a:srgbClr val="00D2D2"/>
              </a:solidFill>
              <a:prstDash val="solid"/>
              <a:round/>
              <a:headEnd len="med" w="med" type="none"/>
              <a:tailEnd len="med" w="med" type="triangle"/>
            </a:ln>
          </p:spPr>
        </p:cxnSp>
        <p:cxnSp>
          <p:nvCxnSpPr>
            <p:cNvPr id="1675" name="Google Shape;1675;p82"/>
            <p:cNvCxnSpPr/>
            <p:nvPr/>
          </p:nvCxnSpPr>
          <p:spPr>
            <a:xfrm rot="10800000">
              <a:off x="4642875" y="4557550"/>
              <a:ext cx="268200" cy="232800"/>
            </a:xfrm>
            <a:prstGeom prst="straightConnector1">
              <a:avLst/>
            </a:prstGeom>
            <a:noFill/>
            <a:ln cap="flat" cmpd="sng" w="38100">
              <a:solidFill>
                <a:srgbClr val="00D2D2"/>
              </a:solidFill>
              <a:prstDash val="solid"/>
              <a:round/>
              <a:headEnd len="med" w="med" type="none"/>
              <a:tailEnd len="med" w="med" type="triangle"/>
            </a:ln>
          </p:spPr>
        </p:cxnSp>
      </p:grpSp>
      <p:sp>
        <p:nvSpPr>
          <p:cNvPr id="1676" name="Google Shape;1676;p82">
            <a:hlinkClick/>
          </p:cNvPr>
          <p:cNvSpPr txBox="1"/>
          <p:nvPr>
            <p:ph type="ctrTitle"/>
          </p:nvPr>
        </p:nvSpPr>
        <p:spPr>
          <a:xfrm>
            <a:off x="1605425" y="1108325"/>
            <a:ext cx="2919300" cy="62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700" u="sng">
                <a:solidFill>
                  <a:srgbClr val="B7B7B7"/>
                </a:solidFill>
                <a:latin typeface="Montserrat"/>
                <a:ea typeface="Montserrat"/>
                <a:cs typeface="Montserrat"/>
                <a:sym typeface="Montserrat"/>
              </a:rPr>
              <a:t>Почему наблюдаются </a:t>
            </a:r>
            <a:endParaRPr sz="1700" u="sng">
              <a:solidFill>
                <a:srgbClr val="B7B7B7"/>
              </a:solidFill>
              <a:latin typeface="Montserrat"/>
              <a:ea typeface="Montserrat"/>
              <a:cs typeface="Montserrat"/>
              <a:sym typeface="Montserrat"/>
            </a:endParaRPr>
          </a:p>
          <a:p>
            <a:pPr indent="0" lvl="0" marL="0" rtl="0" algn="ctr">
              <a:spcBef>
                <a:spcPts val="0"/>
              </a:spcBef>
              <a:spcAft>
                <a:spcPts val="0"/>
              </a:spcAft>
              <a:buNone/>
            </a:pPr>
            <a:r>
              <a:rPr lang="ru" sz="1700" u="sng">
                <a:solidFill>
                  <a:srgbClr val="B7B7B7"/>
                </a:solidFill>
                <a:latin typeface="Montserrat"/>
                <a:ea typeface="Montserrat"/>
                <a:cs typeface="Montserrat"/>
                <a:sym typeface="Montserrat"/>
              </a:rPr>
              <a:t>эти симптомы?</a:t>
            </a:r>
            <a:endParaRPr sz="1700" u="sng">
              <a:solidFill>
                <a:srgbClr val="B7B7B7"/>
              </a:solidFill>
              <a:latin typeface="Montserrat"/>
              <a:ea typeface="Montserrat"/>
              <a:cs typeface="Montserrat"/>
              <a:sym typeface="Montserrat"/>
            </a:endParaRPr>
          </a:p>
        </p:txBody>
      </p:sp>
      <p:sp>
        <p:nvSpPr>
          <p:cNvPr id="1677" name="Google Shape;1677;p82">
            <a:hlinkClick/>
          </p:cNvPr>
          <p:cNvSpPr txBox="1"/>
          <p:nvPr>
            <p:ph type="ctrTitle"/>
          </p:nvPr>
        </p:nvSpPr>
        <p:spPr>
          <a:xfrm>
            <a:off x="5918763" y="2028500"/>
            <a:ext cx="915900" cy="406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1700">
                <a:solidFill>
                  <a:srgbClr val="999999"/>
                </a:solidFill>
                <a:latin typeface="Montserrat"/>
                <a:ea typeface="Montserrat"/>
                <a:cs typeface="Montserrat"/>
                <a:sym typeface="Montserrat"/>
              </a:rPr>
              <a:t>ОПСС</a:t>
            </a:r>
            <a:endParaRPr sz="1700">
              <a:solidFill>
                <a:srgbClr val="999999"/>
              </a:solidFill>
              <a:latin typeface="Montserrat"/>
              <a:ea typeface="Montserrat"/>
              <a:cs typeface="Montserrat"/>
              <a:sym typeface="Montserrat"/>
            </a:endParaRPr>
          </a:p>
        </p:txBody>
      </p:sp>
      <p:cxnSp>
        <p:nvCxnSpPr>
          <p:cNvPr id="1678" name="Google Shape;1678;p82"/>
          <p:cNvCxnSpPr>
            <a:endCxn id="1668" idx="1"/>
          </p:cNvCxnSpPr>
          <p:nvPr/>
        </p:nvCxnSpPr>
        <p:spPr>
          <a:xfrm>
            <a:off x="4588500" y="1906700"/>
            <a:ext cx="842400" cy="1800"/>
          </a:xfrm>
          <a:prstGeom prst="straightConnector1">
            <a:avLst/>
          </a:prstGeom>
          <a:noFill/>
          <a:ln cap="flat" cmpd="sng" w="38100">
            <a:solidFill>
              <a:srgbClr val="FF0000"/>
            </a:solidFill>
            <a:prstDash val="dot"/>
            <a:round/>
            <a:headEnd len="med" w="med" type="none"/>
            <a:tailEnd len="med" w="med" type="none"/>
          </a:ln>
        </p:spPr>
      </p:cxnSp>
      <p:cxnSp>
        <p:nvCxnSpPr>
          <p:cNvPr id="1679" name="Google Shape;1679;p82"/>
          <p:cNvCxnSpPr/>
          <p:nvPr/>
        </p:nvCxnSpPr>
        <p:spPr>
          <a:xfrm>
            <a:off x="4627100" y="2393050"/>
            <a:ext cx="747900" cy="881700"/>
          </a:xfrm>
          <a:prstGeom prst="straightConnector1">
            <a:avLst/>
          </a:prstGeom>
          <a:noFill/>
          <a:ln cap="flat" cmpd="sng" w="38100">
            <a:solidFill>
              <a:srgbClr val="4285F4"/>
            </a:solidFill>
            <a:prstDash val="dot"/>
            <a:round/>
            <a:headEnd len="med" w="med" type="none"/>
            <a:tailEnd len="med" w="med" type="none"/>
          </a:ln>
        </p:spPr>
      </p:cxnSp>
      <p:sp>
        <p:nvSpPr>
          <p:cNvPr id="1680" name="Google Shape;1680;p82">
            <a:hlinkClick/>
          </p:cNvPr>
          <p:cNvSpPr txBox="1"/>
          <p:nvPr>
            <p:ph type="ctrTitle"/>
          </p:nvPr>
        </p:nvSpPr>
        <p:spPr>
          <a:xfrm>
            <a:off x="7545550" y="1967675"/>
            <a:ext cx="915900" cy="406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1700">
                <a:solidFill>
                  <a:srgbClr val="999999"/>
                </a:solidFill>
                <a:latin typeface="Montserrat"/>
                <a:ea typeface="Montserrat"/>
                <a:cs typeface="Montserrat"/>
                <a:sym typeface="Montserrat"/>
              </a:rPr>
              <a:t>ОЦК</a:t>
            </a:r>
            <a:endParaRPr sz="1700">
              <a:solidFill>
                <a:srgbClr val="999999"/>
              </a:solidFill>
              <a:latin typeface="Montserrat"/>
              <a:ea typeface="Montserrat"/>
              <a:cs typeface="Montserrat"/>
              <a:sym typeface="Montserrat"/>
            </a:endParaRPr>
          </a:p>
        </p:txBody>
      </p:sp>
      <p:cxnSp>
        <p:nvCxnSpPr>
          <p:cNvPr id="1681" name="Google Shape;1681;p82"/>
          <p:cNvCxnSpPr/>
          <p:nvPr/>
        </p:nvCxnSpPr>
        <p:spPr>
          <a:xfrm>
            <a:off x="5375800" y="3317013"/>
            <a:ext cx="712200" cy="6300"/>
          </a:xfrm>
          <a:prstGeom prst="straightConnector1">
            <a:avLst/>
          </a:prstGeom>
          <a:noFill/>
          <a:ln cap="flat" cmpd="sng" w="38100">
            <a:solidFill>
              <a:srgbClr val="4285F4"/>
            </a:solidFill>
            <a:prstDash val="dot"/>
            <a:round/>
            <a:headEnd len="med" w="med" type="none"/>
            <a:tailEnd len="med" w="med" type="none"/>
          </a:ln>
        </p:spPr>
      </p:cxnSp>
      <p:cxnSp>
        <p:nvCxnSpPr>
          <p:cNvPr id="1682" name="Google Shape;1682;p82"/>
          <p:cNvCxnSpPr/>
          <p:nvPr/>
        </p:nvCxnSpPr>
        <p:spPr>
          <a:xfrm>
            <a:off x="1476200" y="2364950"/>
            <a:ext cx="3160800" cy="1200"/>
          </a:xfrm>
          <a:prstGeom prst="straightConnector1">
            <a:avLst/>
          </a:prstGeom>
          <a:noFill/>
          <a:ln cap="flat" cmpd="sng" w="38100">
            <a:solidFill>
              <a:srgbClr val="4285F4"/>
            </a:solidFill>
            <a:prstDash val="dot"/>
            <a:round/>
            <a:headEnd len="med" w="med" type="none"/>
            <a:tailEnd len="med" w="med" type="none"/>
          </a:ln>
        </p:spPr>
      </p:cxnSp>
      <p:cxnSp>
        <p:nvCxnSpPr>
          <p:cNvPr id="1683" name="Google Shape;1683;p82"/>
          <p:cNvCxnSpPr/>
          <p:nvPr/>
        </p:nvCxnSpPr>
        <p:spPr>
          <a:xfrm>
            <a:off x="3685125" y="2892925"/>
            <a:ext cx="1304100" cy="4200"/>
          </a:xfrm>
          <a:prstGeom prst="straightConnector1">
            <a:avLst/>
          </a:prstGeom>
          <a:noFill/>
          <a:ln cap="flat" cmpd="sng" w="38100">
            <a:solidFill>
              <a:srgbClr val="4285F4"/>
            </a:solidFill>
            <a:prstDash val="dot"/>
            <a:round/>
            <a:headEnd len="med" w="med" type="none"/>
            <a:tailEnd len="med" w="med" type="none"/>
          </a:ln>
        </p:spPr>
      </p:cxnSp>
      <p:cxnSp>
        <p:nvCxnSpPr>
          <p:cNvPr id="1684" name="Google Shape;1684;p82"/>
          <p:cNvCxnSpPr/>
          <p:nvPr/>
        </p:nvCxnSpPr>
        <p:spPr>
          <a:xfrm>
            <a:off x="2210375" y="3707163"/>
            <a:ext cx="712200" cy="6300"/>
          </a:xfrm>
          <a:prstGeom prst="straightConnector1">
            <a:avLst/>
          </a:prstGeom>
          <a:noFill/>
          <a:ln cap="flat" cmpd="sng" w="38100">
            <a:solidFill>
              <a:srgbClr val="BB628E"/>
            </a:solidFill>
            <a:prstDash val="dot"/>
            <a:round/>
            <a:headEnd len="med" w="med" type="none"/>
            <a:tailEnd len="med" w="med" type="none"/>
          </a:ln>
        </p:spPr>
      </p:cxnSp>
      <p:grpSp>
        <p:nvGrpSpPr>
          <p:cNvPr id="1685" name="Google Shape;1685;p82"/>
          <p:cNvGrpSpPr/>
          <p:nvPr/>
        </p:nvGrpSpPr>
        <p:grpSpPr>
          <a:xfrm>
            <a:off x="3012062" y="3278008"/>
            <a:ext cx="1525559" cy="1346329"/>
            <a:chOff x="422750" y="400700"/>
            <a:chExt cx="529800" cy="487500"/>
          </a:xfrm>
        </p:grpSpPr>
        <p:sp>
          <p:nvSpPr>
            <p:cNvPr id="1686" name="Google Shape;1686;p8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7" name="Google Shape;1687;p8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BB628E"/>
                  </a:solidFill>
                </a:rPr>
                <a:t>?</a:t>
              </a:r>
              <a:endParaRPr sz="7200">
                <a:solidFill>
                  <a:srgbClr val="BB628E"/>
                </a:solidFill>
              </a:endParaRPr>
            </a:p>
          </p:txBody>
        </p:sp>
      </p:grpSp>
      <p:sp>
        <p:nvSpPr>
          <p:cNvPr id="1688" name="Google Shape;1688;p82">
            <a:hlinkClick/>
          </p:cNvPr>
          <p:cNvSpPr txBox="1"/>
          <p:nvPr>
            <p:ph type="ctrTitle"/>
          </p:nvPr>
        </p:nvSpPr>
        <p:spPr>
          <a:xfrm>
            <a:off x="5758488" y="3554275"/>
            <a:ext cx="2629200" cy="66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1200">
                <a:solidFill>
                  <a:srgbClr val="999999"/>
                </a:solidFill>
                <a:latin typeface="Montserrat"/>
                <a:ea typeface="Montserrat"/>
                <a:cs typeface="Montserrat"/>
                <a:sym typeface="Montserrat"/>
              </a:rPr>
              <a:t>(экстра - за пределами</a:t>
            </a:r>
            <a:endParaRPr sz="12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1200">
                <a:solidFill>
                  <a:srgbClr val="999999"/>
                </a:solidFill>
                <a:latin typeface="Montserrat"/>
                <a:ea typeface="Montserrat"/>
                <a:cs typeface="Montserrat"/>
                <a:sym typeface="Montserrat"/>
              </a:rPr>
              <a:t>      ваза - сосуд)</a:t>
            </a:r>
            <a:endParaRPr sz="1200">
              <a:solidFill>
                <a:srgbClr val="999999"/>
              </a:solidFill>
              <a:latin typeface="Montserrat"/>
              <a:ea typeface="Montserrat"/>
              <a:cs typeface="Montserrat"/>
              <a:sym typeface="Montserrat"/>
            </a:endParaRPr>
          </a:p>
        </p:txBody>
      </p:sp>
      <p:grpSp>
        <p:nvGrpSpPr>
          <p:cNvPr id="1689" name="Google Shape;1689;p82"/>
          <p:cNvGrpSpPr/>
          <p:nvPr/>
        </p:nvGrpSpPr>
        <p:grpSpPr>
          <a:xfrm>
            <a:off x="5541156" y="539673"/>
            <a:ext cx="2999993" cy="2698313"/>
            <a:chOff x="422750" y="400700"/>
            <a:chExt cx="529800" cy="487500"/>
          </a:xfrm>
        </p:grpSpPr>
        <p:sp>
          <p:nvSpPr>
            <p:cNvPr id="1690" name="Google Shape;1690;p8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1" name="Google Shape;1691;p8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FF0000"/>
                  </a:solidFill>
                </a:rPr>
                <a:t>?</a:t>
              </a:r>
              <a:endParaRPr sz="15000">
                <a:solidFill>
                  <a:srgbClr val="FF0000"/>
                </a:solidFill>
              </a:endParaRPr>
            </a:p>
          </p:txBody>
        </p:sp>
      </p:grpSp>
      <p:grpSp>
        <p:nvGrpSpPr>
          <p:cNvPr id="1692" name="Google Shape;1692;p82"/>
          <p:cNvGrpSpPr/>
          <p:nvPr/>
        </p:nvGrpSpPr>
        <p:grpSpPr>
          <a:xfrm>
            <a:off x="6015450" y="2827483"/>
            <a:ext cx="1525559" cy="1346329"/>
            <a:chOff x="422750" y="400700"/>
            <a:chExt cx="529800" cy="487500"/>
          </a:xfrm>
        </p:grpSpPr>
        <p:sp>
          <p:nvSpPr>
            <p:cNvPr id="1693" name="Google Shape;1693;p8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4" name="Google Shape;1694;p8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7200">
                  <a:solidFill>
                    <a:srgbClr val="4285F4"/>
                  </a:solidFill>
                </a:rPr>
                <a:t>?</a:t>
              </a:r>
              <a:endParaRPr sz="7200">
                <a:solidFill>
                  <a:srgbClr val="4285F4"/>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p:nvPr/>
        </p:nvSpPr>
        <p:spPr>
          <a:xfrm>
            <a:off x="3050" y="3974275"/>
            <a:ext cx="1828500" cy="853800"/>
          </a:xfrm>
          <a:prstGeom prst="rect">
            <a:avLst/>
          </a:prstGeom>
          <a:solidFill>
            <a:srgbClr val="9EF9ED"/>
          </a:solidFill>
          <a:ln cap="flat" cmpd="sng" w="2857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20"/>
          <p:cNvSpPr txBox="1"/>
          <p:nvPr>
            <p:ph type="ctrTitle"/>
          </p:nvPr>
        </p:nvSpPr>
        <p:spPr>
          <a:xfrm>
            <a:off x="209975" y="4006375"/>
            <a:ext cx="1478700" cy="78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000">
                <a:latin typeface="Montserrat"/>
                <a:ea typeface="Montserrat"/>
                <a:cs typeface="Montserrat"/>
                <a:sym typeface="Montserrat"/>
              </a:rPr>
              <a:t> псевдо</a:t>
            </a:r>
            <a:endParaRPr sz="2000">
              <a:latin typeface="Montserrat"/>
              <a:ea typeface="Montserrat"/>
              <a:cs typeface="Montserrat"/>
              <a:sym typeface="Montserrat"/>
            </a:endParaRPr>
          </a:p>
          <a:p>
            <a:pPr indent="0" lvl="0" marL="0" rtl="0" algn="l">
              <a:spcBef>
                <a:spcPts val="0"/>
              </a:spcBef>
              <a:spcAft>
                <a:spcPts val="0"/>
              </a:spcAft>
              <a:buNone/>
            </a:pPr>
            <a:r>
              <a:rPr lang="ru" sz="2000">
                <a:latin typeface="Montserrat"/>
                <a:ea typeface="Montserrat"/>
                <a:cs typeface="Montserrat"/>
                <a:sym typeface="Montserrat"/>
              </a:rPr>
              <a:t>аллергия</a:t>
            </a:r>
            <a:endParaRPr sz="2000">
              <a:latin typeface="Montserrat"/>
              <a:ea typeface="Montserrat"/>
              <a:cs typeface="Montserrat"/>
              <a:sym typeface="Montserrat"/>
            </a:endParaRPr>
          </a:p>
        </p:txBody>
      </p:sp>
      <p:cxnSp>
        <p:nvCxnSpPr>
          <p:cNvPr id="252" name="Google Shape;252;p20"/>
          <p:cNvCxnSpPr>
            <a:stCxn id="250" idx="3"/>
            <a:endCxn id="253" idx="1"/>
          </p:cNvCxnSpPr>
          <p:nvPr/>
        </p:nvCxnSpPr>
        <p:spPr>
          <a:xfrm>
            <a:off x="1831550" y="4401175"/>
            <a:ext cx="1058400" cy="423600"/>
          </a:xfrm>
          <a:prstGeom prst="curvedConnector3">
            <a:avLst>
              <a:gd fmla="val 40318" name="adj1"/>
            </a:avLst>
          </a:prstGeom>
          <a:noFill/>
          <a:ln cap="flat" cmpd="sng" w="38100">
            <a:solidFill>
              <a:srgbClr val="B6C8CE"/>
            </a:solidFill>
            <a:prstDash val="solid"/>
            <a:round/>
            <a:headEnd len="med" w="med" type="none"/>
            <a:tailEnd len="med" w="med" type="none"/>
          </a:ln>
        </p:spPr>
      </p:cxnSp>
      <p:cxnSp>
        <p:nvCxnSpPr>
          <p:cNvPr id="254" name="Google Shape;254;p20"/>
          <p:cNvCxnSpPr>
            <a:stCxn id="250" idx="3"/>
            <a:endCxn id="255" idx="1"/>
          </p:cNvCxnSpPr>
          <p:nvPr/>
        </p:nvCxnSpPr>
        <p:spPr>
          <a:xfrm flipH="1" rot="10800000">
            <a:off x="1831550" y="3974275"/>
            <a:ext cx="789000" cy="426900"/>
          </a:xfrm>
          <a:prstGeom prst="curvedConnector3">
            <a:avLst>
              <a:gd fmla="val 49992" name="adj1"/>
            </a:avLst>
          </a:prstGeom>
          <a:noFill/>
          <a:ln cap="flat" cmpd="sng" w="38100">
            <a:solidFill>
              <a:srgbClr val="B6C8CE"/>
            </a:solidFill>
            <a:prstDash val="solid"/>
            <a:round/>
            <a:headEnd len="med" w="med" type="none"/>
            <a:tailEnd len="med" w="med" type="none"/>
          </a:ln>
        </p:spPr>
      </p:cxnSp>
      <p:sp>
        <p:nvSpPr>
          <p:cNvPr id="253" name="Google Shape;253;p20"/>
          <p:cNvSpPr/>
          <p:nvPr/>
        </p:nvSpPr>
        <p:spPr>
          <a:xfrm>
            <a:off x="2889813" y="4568675"/>
            <a:ext cx="17235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0"/>
          <p:cNvSpPr/>
          <p:nvPr/>
        </p:nvSpPr>
        <p:spPr>
          <a:xfrm>
            <a:off x="2620425" y="3718075"/>
            <a:ext cx="1630200" cy="512400"/>
          </a:xfrm>
          <a:prstGeom prst="rect">
            <a:avLst/>
          </a:prstGeom>
          <a:solidFill>
            <a:srgbClr val="9EF9ED"/>
          </a:solidFill>
          <a:ln cap="flat" cmpd="sng" w="381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0"/>
          <p:cNvSpPr txBox="1"/>
          <p:nvPr>
            <p:ph type="ctrTitle"/>
          </p:nvPr>
        </p:nvSpPr>
        <p:spPr>
          <a:xfrm>
            <a:off x="2889825" y="4621625"/>
            <a:ext cx="1723500" cy="4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ru" sz="1700">
                <a:latin typeface="Montserrat"/>
                <a:ea typeface="Montserrat"/>
                <a:cs typeface="Montserrat"/>
                <a:sym typeface="Montserrat"/>
              </a:rPr>
              <a:t>3 механизма</a:t>
            </a:r>
            <a:endParaRPr sz="1700">
              <a:latin typeface="Montserrat"/>
              <a:ea typeface="Montserrat"/>
              <a:cs typeface="Montserrat"/>
              <a:sym typeface="Montserrat"/>
            </a:endParaRPr>
          </a:p>
        </p:txBody>
      </p:sp>
      <p:sp>
        <p:nvSpPr>
          <p:cNvPr id="257" name="Google Shape;257;p20"/>
          <p:cNvSpPr txBox="1"/>
          <p:nvPr>
            <p:ph type="ctrTitle"/>
          </p:nvPr>
        </p:nvSpPr>
        <p:spPr>
          <a:xfrm>
            <a:off x="2573775" y="3718075"/>
            <a:ext cx="1723500" cy="5655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2 отличия </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от аллергии</a:t>
            </a:r>
            <a:endParaRPr sz="1400">
              <a:latin typeface="Montserrat"/>
              <a:ea typeface="Montserrat"/>
              <a:cs typeface="Montserrat"/>
              <a:sym typeface="Montserrat"/>
            </a:endParaRPr>
          </a:p>
        </p:txBody>
      </p:sp>
      <p:sp>
        <p:nvSpPr>
          <p:cNvPr id="258" name="Google Shape;258;p20"/>
          <p:cNvSpPr txBox="1"/>
          <p:nvPr>
            <p:ph type="ctrTitle"/>
          </p:nvPr>
        </p:nvSpPr>
        <p:spPr>
          <a:xfrm>
            <a:off x="2741550" y="1090550"/>
            <a:ext cx="6145800" cy="176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5100">
                <a:latin typeface="Montserrat"/>
                <a:ea typeface="Montserrat"/>
                <a:cs typeface="Montserrat"/>
                <a:sym typeface="Montserrat"/>
              </a:rPr>
              <a:t>Псевдо-</a:t>
            </a:r>
            <a:endParaRPr sz="5100">
              <a:latin typeface="Montserrat"/>
              <a:ea typeface="Montserrat"/>
              <a:cs typeface="Montserrat"/>
              <a:sym typeface="Montserrat"/>
            </a:endParaRPr>
          </a:p>
          <a:p>
            <a:pPr indent="0" lvl="0" marL="0" rtl="0" algn="l">
              <a:spcBef>
                <a:spcPts val="0"/>
              </a:spcBef>
              <a:spcAft>
                <a:spcPts val="0"/>
              </a:spcAft>
              <a:buNone/>
            </a:pPr>
            <a:r>
              <a:rPr lang="ru" sz="5100">
                <a:latin typeface="Montserrat"/>
                <a:ea typeface="Montserrat"/>
                <a:cs typeface="Montserrat"/>
                <a:sym typeface="Montserrat"/>
              </a:rPr>
              <a:t>аллергия</a:t>
            </a:r>
            <a:endParaRPr sz="5100">
              <a:latin typeface="Montserrat"/>
              <a:ea typeface="Montserrat"/>
              <a:cs typeface="Montserrat"/>
              <a:sym typeface="Montserrat"/>
            </a:endParaRPr>
          </a:p>
        </p:txBody>
      </p:sp>
      <p:sp>
        <p:nvSpPr>
          <p:cNvPr id="259" name="Google Shape;259;p20"/>
          <p:cNvSpPr txBox="1"/>
          <p:nvPr>
            <p:ph type="ctrTitle"/>
          </p:nvPr>
        </p:nvSpPr>
        <p:spPr>
          <a:xfrm>
            <a:off x="434250" y="267825"/>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КАРТА</a:t>
            </a:r>
            <a:endParaRPr sz="2500">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83">
            <a:hlinkClick/>
          </p:cNvPr>
          <p:cNvSpPr txBox="1"/>
          <p:nvPr>
            <p:ph type="ctrTitle"/>
          </p:nvPr>
        </p:nvSpPr>
        <p:spPr>
          <a:xfrm>
            <a:off x="158750" y="183275"/>
            <a:ext cx="8685300" cy="174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Почему это происходит?</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1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Кто заставляет </a:t>
            </a:r>
            <a:r>
              <a:rPr b="1" lang="ru" sz="3000">
                <a:solidFill>
                  <a:srgbClr val="FF0000"/>
                </a:solidFill>
                <a:latin typeface="Montserrat"/>
                <a:ea typeface="Montserrat"/>
                <a:cs typeface="Montserrat"/>
                <a:sym typeface="Montserrat"/>
              </a:rPr>
              <a:t>сосуды </a:t>
            </a:r>
            <a:r>
              <a:rPr lang="ru" sz="3000">
                <a:solidFill>
                  <a:srgbClr val="999999"/>
                </a:solidFill>
                <a:latin typeface="Montserrat"/>
                <a:ea typeface="Montserrat"/>
                <a:cs typeface="Montserrat"/>
                <a:sym typeface="Montserrat"/>
              </a:rPr>
              <a:t>расширятся, </a:t>
            </a:r>
            <a:r>
              <a:rPr b="1" lang="ru" sz="3000">
                <a:solidFill>
                  <a:srgbClr val="BB628E"/>
                </a:solidFill>
                <a:latin typeface="Montserrat"/>
                <a:ea typeface="Montserrat"/>
                <a:cs typeface="Montserrat"/>
                <a:sym typeface="Montserrat"/>
              </a:rPr>
              <a:t>бронхи </a:t>
            </a:r>
            <a:r>
              <a:rPr lang="ru" sz="3000">
                <a:solidFill>
                  <a:srgbClr val="999999"/>
                </a:solidFill>
                <a:latin typeface="Montserrat"/>
                <a:ea typeface="Montserrat"/>
                <a:cs typeface="Montserrat"/>
                <a:sym typeface="Montserrat"/>
              </a:rPr>
              <a:t>сужаться и т.д?</a:t>
            </a:r>
            <a:endParaRPr sz="3000">
              <a:latin typeface="Montserrat"/>
              <a:ea typeface="Montserrat"/>
              <a:cs typeface="Montserrat"/>
              <a:sym typeface="Montserrat"/>
            </a:endParaRPr>
          </a:p>
        </p:txBody>
      </p:sp>
      <p:sp>
        <p:nvSpPr>
          <p:cNvPr id="1700" name="Google Shape;1700;p83">
            <a:hlinkClick/>
          </p:cNvPr>
          <p:cNvSpPr txBox="1"/>
          <p:nvPr>
            <p:ph type="ctrTitle"/>
          </p:nvPr>
        </p:nvSpPr>
        <p:spPr>
          <a:xfrm>
            <a:off x="241100" y="2503625"/>
            <a:ext cx="8520600" cy="21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Это вещества </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(химические молекулы), </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выделяемые на 2 стадии</a:t>
            </a:r>
            <a:r>
              <a:rPr lang="ru" sz="4800">
                <a:solidFill>
                  <a:srgbClr val="999999"/>
                </a:solidFill>
                <a:latin typeface="Montserrat"/>
                <a:ea typeface="Montserrat"/>
                <a:cs typeface="Montserrat"/>
                <a:sym typeface="Montserrat"/>
              </a:rPr>
              <a:t> </a:t>
            </a:r>
            <a:r>
              <a:rPr lang="ru" sz="4800">
                <a:solidFill>
                  <a:srgbClr val="00D2D2"/>
                </a:solidFill>
                <a:latin typeface="Montserrat"/>
                <a:ea typeface="Montserrat"/>
                <a:cs typeface="Montserrat"/>
                <a:sym typeface="Montserrat"/>
              </a:rPr>
              <a:t>патохимической </a:t>
            </a:r>
            <a:endParaRPr sz="4800">
              <a:solidFill>
                <a:srgbClr val="FF0000"/>
              </a:solidFill>
              <a:latin typeface="Montserrat"/>
              <a:ea typeface="Montserrat"/>
              <a:cs typeface="Montserrat"/>
              <a:sym typeface="Montserrat"/>
            </a:endParaRPr>
          </a:p>
        </p:txBody>
      </p:sp>
      <p:grpSp>
        <p:nvGrpSpPr>
          <p:cNvPr id="1701" name="Google Shape;1701;p83"/>
          <p:cNvGrpSpPr/>
          <p:nvPr/>
        </p:nvGrpSpPr>
        <p:grpSpPr>
          <a:xfrm>
            <a:off x="5573950" y="2302750"/>
            <a:ext cx="2216500" cy="1450750"/>
            <a:chOff x="4006075" y="1807225"/>
            <a:chExt cx="2216500" cy="1450750"/>
          </a:xfrm>
        </p:grpSpPr>
        <p:sp>
          <p:nvSpPr>
            <p:cNvPr id="1702" name="Google Shape;1702;p83"/>
            <p:cNvSpPr/>
            <p:nvPr/>
          </p:nvSpPr>
          <p:spPr>
            <a:xfrm>
              <a:off x="4608175" y="28838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3" name="Google Shape;1703;p83"/>
            <p:cNvSpPr/>
            <p:nvPr/>
          </p:nvSpPr>
          <p:spPr>
            <a:xfrm>
              <a:off x="4449175" y="223020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4" name="Google Shape;1704;p83"/>
            <p:cNvSpPr/>
            <p:nvPr/>
          </p:nvSpPr>
          <p:spPr>
            <a:xfrm>
              <a:off x="6063575" y="304405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5" name="Google Shape;1705;p83"/>
            <p:cNvSpPr/>
            <p:nvPr/>
          </p:nvSpPr>
          <p:spPr>
            <a:xfrm>
              <a:off x="5448975" y="2518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6" name="Google Shape;1706;p83"/>
            <p:cNvSpPr/>
            <p:nvPr/>
          </p:nvSpPr>
          <p:spPr>
            <a:xfrm>
              <a:off x="5031850" y="26727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7" name="Google Shape;1707;p83"/>
            <p:cNvSpPr/>
            <p:nvPr/>
          </p:nvSpPr>
          <p:spPr>
            <a:xfrm>
              <a:off x="4720988" y="257175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8" name="Google Shape;1708;p83"/>
            <p:cNvSpPr/>
            <p:nvPr/>
          </p:nvSpPr>
          <p:spPr>
            <a:xfrm>
              <a:off x="4410150" y="27293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9" name="Google Shape;1709;p83"/>
            <p:cNvSpPr/>
            <p:nvPr/>
          </p:nvSpPr>
          <p:spPr>
            <a:xfrm>
              <a:off x="5957300" y="2518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0" name="Google Shape;1710;p83"/>
            <p:cNvSpPr/>
            <p:nvPr/>
          </p:nvSpPr>
          <p:spPr>
            <a:xfrm>
              <a:off x="5161325" y="23224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1" name="Google Shape;1711;p83"/>
            <p:cNvSpPr/>
            <p:nvPr/>
          </p:nvSpPr>
          <p:spPr>
            <a:xfrm>
              <a:off x="5161325" y="31034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2" name="Google Shape;1712;p83"/>
            <p:cNvSpPr/>
            <p:nvPr/>
          </p:nvSpPr>
          <p:spPr>
            <a:xfrm>
              <a:off x="5607975" y="223020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3" name="Google Shape;1713;p83"/>
            <p:cNvSpPr/>
            <p:nvPr/>
          </p:nvSpPr>
          <p:spPr>
            <a:xfrm>
              <a:off x="5377663" y="2827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4" name="Google Shape;1714;p83"/>
            <p:cNvSpPr/>
            <p:nvPr/>
          </p:nvSpPr>
          <p:spPr>
            <a:xfrm>
              <a:off x="5873475" y="2209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5" name="Google Shape;1715;p83"/>
            <p:cNvSpPr/>
            <p:nvPr/>
          </p:nvSpPr>
          <p:spPr>
            <a:xfrm>
              <a:off x="4900025" y="241725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6" name="Google Shape;1716;p83"/>
            <p:cNvSpPr/>
            <p:nvPr/>
          </p:nvSpPr>
          <p:spPr>
            <a:xfrm>
              <a:off x="5722100" y="180722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7" name="Google Shape;1717;p83"/>
            <p:cNvSpPr/>
            <p:nvPr/>
          </p:nvSpPr>
          <p:spPr>
            <a:xfrm>
              <a:off x="4767175" y="2170913"/>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8" name="Google Shape;1718;p83"/>
            <p:cNvSpPr/>
            <p:nvPr/>
          </p:nvSpPr>
          <p:spPr>
            <a:xfrm>
              <a:off x="4251150" y="2518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9" name="Google Shape;1719;p83"/>
            <p:cNvSpPr/>
            <p:nvPr/>
          </p:nvSpPr>
          <p:spPr>
            <a:xfrm>
              <a:off x="5798300" y="28272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0" name="Google Shape;1720;p83"/>
            <p:cNvSpPr/>
            <p:nvPr/>
          </p:nvSpPr>
          <p:spPr>
            <a:xfrm>
              <a:off x="5639300" y="31034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1" name="Google Shape;1721;p83"/>
            <p:cNvSpPr/>
            <p:nvPr/>
          </p:nvSpPr>
          <p:spPr>
            <a:xfrm>
              <a:off x="5031850" y="190620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2" name="Google Shape;1722;p83"/>
            <p:cNvSpPr/>
            <p:nvPr/>
          </p:nvSpPr>
          <p:spPr>
            <a:xfrm>
              <a:off x="4900013" y="2928300"/>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83"/>
            <p:cNvSpPr/>
            <p:nvPr/>
          </p:nvSpPr>
          <p:spPr>
            <a:xfrm>
              <a:off x="4006075" y="267277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4" name="Google Shape;1724;p83"/>
            <p:cNvSpPr/>
            <p:nvPr/>
          </p:nvSpPr>
          <p:spPr>
            <a:xfrm>
              <a:off x="5377675" y="2016425"/>
              <a:ext cx="159000" cy="154500"/>
            </a:xfrm>
            <a:prstGeom prst="ellipse">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84">
            <a:hlinkClick/>
          </p:cNvPr>
          <p:cNvSpPr txBox="1"/>
          <p:nvPr>
            <p:ph type="ctrTitle"/>
          </p:nvPr>
        </p:nvSpPr>
        <p:spPr>
          <a:xfrm>
            <a:off x="211450" y="227225"/>
            <a:ext cx="8520600" cy="213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Также, изучив</a:t>
            </a:r>
            <a:r>
              <a:rPr lang="ru" sz="4800">
                <a:solidFill>
                  <a:srgbClr val="999999"/>
                </a:solidFill>
                <a:latin typeface="Montserrat"/>
                <a:ea typeface="Montserrat"/>
                <a:cs typeface="Montserrat"/>
                <a:sym typeface="Montserrat"/>
              </a:rPr>
              <a:t> </a:t>
            </a:r>
            <a:endParaRPr sz="48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4800">
                <a:solidFill>
                  <a:srgbClr val="00D2D2"/>
                </a:solidFill>
                <a:latin typeface="Montserrat"/>
                <a:ea typeface="Montserrat"/>
                <a:cs typeface="Montserrat"/>
                <a:sym typeface="Montserrat"/>
              </a:rPr>
              <a:t>патохимическую </a:t>
            </a:r>
            <a:endParaRPr sz="48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4800">
                <a:solidFill>
                  <a:srgbClr val="00D2D2"/>
                </a:solidFill>
                <a:latin typeface="Montserrat"/>
                <a:ea typeface="Montserrat"/>
                <a:cs typeface="Montserrat"/>
                <a:sym typeface="Montserrat"/>
              </a:rPr>
              <a:t>стадию, </a:t>
            </a:r>
            <a:r>
              <a:rPr lang="ru" sz="3000">
                <a:solidFill>
                  <a:srgbClr val="999999"/>
                </a:solidFill>
                <a:latin typeface="Montserrat"/>
                <a:ea typeface="Montserrat"/>
                <a:cs typeface="Montserrat"/>
                <a:sym typeface="Montserrat"/>
              </a:rPr>
              <a:t>мы узнаем</a:t>
            </a:r>
            <a:r>
              <a:rPr lang="ru" sz="4800">
                <a:solidFill>
                  <a:srgbClr val="00D2D2"/>
                </a:solidFill>
                <a:latin typeface="Montserrat"/>
                <a:ea typeface="Montserrat"/>
                <a:cs typeface="Montserrat"/>
                <a:sym typeface="Montserrat"/>
              </a:rPr>
              <a:t> </a:t>
            </a:r>
            <a:endParaRPr sz="4800">
              <a:solidFill>
                <a:srgbClr val="FF0000"/>
              </a:solidFill>
              <a:latin typeface="Montserrat"/>
              <a:ea typeface="Montserrat"/>
              <a:cs typeface="Montserrat"/>
              <a:sym typeface="Montserrat"/>
            </a:endParaRPr>
          </a:p>
        </p:txBody>
      </p:sp>
      <p:grpSp>
        <p:nvGrpSpPr>
          <p:cNvPr id="1730" name="Google Shape;1730;p84"/>
          <p:cNvGrpSpPr/>
          <p:nvPr/>
        </p:nvGrpSpPr>
        <p:grpSpPr>
          <a:xfrm>
            <a:off x="5466125" y="2192200"/>
            <a:ext cx="2216500" cy="1450750"/>
            <a:chOff x="4006075" y="1807225"/>
            <a:chExt cx="2216500" cy="1450750"/>
          </a:xfrm>
        </p:grpSpPr>
        <p:sp>
          <p:nvSpPr>
            <p:cNvPr id="1731" name="Google Shape;1731;p84"/>
            <p:cNvSpPr/>
            <p:nvPr/>
          </p:nvSpPr>
          <p:spPr>
            <a:xfrm>
              <a:off x="4608175" y="28838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2" name="Google Shape;1732;p84"/>
            <p:cNvSpPr/>
            <p:nvPr/>
          </p:nvSpPr>
          <p:spPr>
            <a:xfrm>
              <a:off x="4449175" y="2230200"/>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3" name="Google Shape;1733;p84"/>
            <p:cNvSpPr/>
            <p:nvPr/>
          </p:nvSpPr>
          <p:spPr>
            <a:xfrm>
              <a:off x="6063575" y="3044050"/>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4" name="Google Shape;1734;p84"/>
            <p:cNvSpPr/>
            <p:nvPr/>
          </p:nvSpPr>
          <p:spPr>
            <a:xfrm>
              <a:off x="5448975" y="25182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5" name="Google Shape;1735;p84"/>
            <p:cNvSpPr/>
            <p:nvPr/>
          </p:nvSpPr>
          <p:spPr>
            <a:xfrm>
              <a:off x="5031850" y="26727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6" name="Google Shape;1736;p84"/>
            <p:cNvSpPr/>
            <p:nvPr/>
          </p:nvSpPr>
          <p:spPr>
            <a:xfrm>
              <a:off x="4720988" y="2571750"/>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7" name="Google Shape;1737;p84"/>
            <p:cNvSpPr/>
            <p:nvPr/>
          </p:nvSpPr>
          <p:spPr>
            <a:xfrm>
              <a:off x="4410150" y="27293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8" name="Google Shape;1738;p84"/>
            <p:cNvSpPr/>
            <p:nvPr/>
          </p:nvSpPr>
          <p:spPr>
            <a:xfrm>
              <a:off x="5957300" y="25182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9" name="Google Shape;1739;p84"/>
            <p:cNvSpPr/>
            <p:nvPr/>
          </p:nvSpPr>
          <p:spPr>
            <a:xfrm>
              <a:off x="5161325" y="23224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0" name="Google Shape;1740;p84"/>
            <p:cNvSpPr/>
            <p:nvPr/>
          </p:nvSpPr>
          <p:spPr>
            <a:xfrm>
              <a:off x="5161325" y="31034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1" name="Google Shape;1741;p84"/>
            <p:cNvSpPr/>
            <p:nvPr/>
          </p:nvSpPr>
          <p:spPr>
            <a:xfrm>
              <a:off x="5607975" y="2230200"/>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2" name="Google Shape;1742;p84"/>
            <p:cNvSpPr/>
            <p:nvPr/>
          </p:nvSpPr>
          <p:spPr>
            <a:xfrm>
              <a:off x="5377663" y="28272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3" name="Google Shape;1743;p84"/>
            <p:cNvSpPr/>
            <p:nvPr/>
          </p:nvSpPr>
          <p:spPr>
            <a:xfrm>
              <a:off x="5873475" y="22092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4" name="Google Shape;1744;p84"/>
            <p:cNvSpPr/>
            <p:nvPr/>
          </p:nvSpPr>
          <p:spPr>
            <a:xfrm>
              <a:off x="4900025" y="2417250"/>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5" name="Google Shape;1745;p84"/>
            <p:cNvSpPr/>
            <p:nvPr/>
          </p:nvSpPr>
          <p:spPr>
            <a:xfrm>
              <a:off x="5722100" y="180722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6" name="Google Shape;1746;p84"/>
            <p:cNvSpPr/>
            <p:nvPr/>
          </p:nvSpPr>
          <p:spPr>
            <a:xfrm>
              <a:off x="4767175" y="2170913"/>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7" name="Google Shape;1747;p84"/>
            <p:cNvSpPr/>
            <p:nvPr/>
          </p:nvSpPr>
          <p:spPr>
            <a:xfrm>
              <a:off x="4251150" y="25182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8" name="Google Shape;1748;p84"/>
            <p:cNvSpPr/>
            <p:nvPr/>
          </p:nvSpPr>
          <p:spPr>
            <a:xfrm>
              <a:off x="5798300" y="28272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9" name="Google Shape;1749;p84"/>
            <p:cNvSpPr/>
            <p:nvPr/>
          </p:nvSpPr>
          <p:spPr>
            <a:xfrm>
              <a:off x="5639300" y="31034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0" name="Google Shape;1750;p84"/>
            <p:cNvSpPr/>
            <p:nvPr/>
          </p:nvSpPr>
          <p:spPr>
            <a:xfrm>
              <a:off x="5031850" y="1906200"/>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1" name="Google Shape;1751;p84"/>
            <p:cNvSpPr/>
            <p:nvPr/>
          </p:nvSpPr>
          <p:spPr>
            <a:xfrm>
              <a:off x="4900013" y="2928300"/>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2" name="Google Shape;1752;p84"/>
            <p:cNvSpPr/>
            <p:nvPr/>
          </p:nvSpPr>
          <p:spPr>
            <a:xfrm>
              <a:off x="4006075" y="267277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3" name="Google Shape;1753;p84"/>
            <p:cNvSpPr/>
            <p:nvPr/>
          </p:nvSpPr>
          <p:spPr>
            <a:xfrm>
              <a:off x="5377675" y="2016425"/>
              <a:ext cx="159000" cy="154500"/>
            </a:xfrm>
            <a:prstGeom prst="ellipse">
              <a:avLst/>
            </a:prstGeom>
            <a:solidFill>
              <a:srgbClr val="C970EC"/>
            </a:solidFill>
            <a:ln cap="flat" cmpd="sng" w="9525">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754" name="Google Shape;1754;p84">
            <a:hlinkClick/>
          </p:cNvPr>
          <p:cNvSpPr txBox="1"/>
          <p:nvPr>
            <p:ph type="ctrTitle"/>
          </p:nvPr>
        </p:nvSpPr>
        <p:spPr>
          <a:xfrm>
            <a:off x="311700" y="2359925"/>
            <a:ext cx="5464200" cy="255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почему симптомы могут возобновиться через </a:t>
            </a:r>
            <a:r>
              <a:rPr b="1" lang="ru" sz="3000">
                <a:solidFill>
                  <a:srgbClr val="C970EC"/>
                </a:solidFill>
                <a:latin typeface="Montserrat"/>
                <a:ea typeface="Montserrat"/>
                <a:cs typeface="Montserrat"/>
                <a:sym typeface="Montserrat"/>
              </a:rPr>
              <a:t>много часов</a:t>
            </a:r>
            <a:r>
              <a:rPr lang="ru" sz="3000">
                <a:solidFill>
                  <a:srgbClr val="999999"/>
                </a:solidFill>
                <a:latin typeface="Montserrat"/>
                <a:ea typeface="Montserrat"/>
                <a:cs typeface="Montserrat"/>
                <a:sym typeface="Montserrat"/>
              </a:rPr>
              <a:t> после мнимого выздоровления</a:t>
            </a:r>
            <a:endParaRPr sz="4800">
              <a:solidFill>
                <a:srgbClr val="FF0000"/>
              </a:solidFill>
              <a:latin typeface="Montserrat"/>
              <a:ea typeface="Montserrat"/>
              <a:cs typeface="Montserrat"/>
              <a:sym typeface="Montserrat"/>
            </a:endParaRPr>
          </a:p>
        </p:txBody>
      </p:sp>
      <p:grpSp>
        <p:nvGrpSpPr>
          <p:cNvPr id="1755" name="Google Shape;1755;p84"/>
          <p:cNvGrpSpPr/>
          <p:nvPr/>
        </p:nvGrpSpPr>
        <p:grpSpPr>
          <a:xfrm>
            <a:off x="5928300" y="3420294"/>
            <a:ext cx="1419300" cy="1419298"/>
            <a:chOff x="9259050" y="2714075"/>
            <a:chExt cx="473100" cy="462900"/>
          </a:xfrm>
        </p:grpSpPr>
        <p:sp>
          <p:nvSpPr>
            <p:cNvPr id="1756" name="Google Shape;1756;p84"/>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7" name="Google Shape;1757;p84"/>
            <p:cNvSpPr/>
            <p:nvPr/>
          </p:nvSpPr>
          <p:spPr>
            <a:xfrm>
              <a:off x="9469925" y="2914463"/>
              <a:ext cx="64500" cy="62100"/>
            </a:xfrm>
            <a:prstGeom prst="ellipse">
              <a:avLst/>
            </a:prstGeom>
            <a:solidFill>
              <a:schemeClr val="lt1"/>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1758" name="Google Shape;1758;p84"/>
            <p:cNvCxnSpPr>
              <a:stCxn id="1757" idx="0"/>
            </p:cNvCxnSpPr>
            <p:nvPr/>
          </p:nvCxnSpPr>
          <p:spPr>
            <a:xfrm flipH="1" rot="10800000">
              <a:off x="9502175" y="2816363"/>
              <a:ext cx="15300" cy="98100"/>
            </a:xfrm>
            <a:prstGeom prst="straightConnector1">
              <a:avLst/>
            </a:prstGeom>
            <a:noFill/>
            <a:ln cap="flat" cmpd="sng" w="28575">
              <a:solidFill>
                <a:srgbClr val="999999"/>
              </a:solidFill>
              <a:prstDash val="solid"/>
              <a:round/>
              <a:headEnd len="med" w="med" type="none"/>
              <a:tailEnd len="med" w="med" type="none"/>
            </a:ln>
          </p:spPr>
        </p:cxnSp>
        <p:cxnSp>
          <p:nvCxnSpPr>
            <p:cNvPr id="1759" name="Google Shape;1759;p84"/>
            <p:cNvCxnSpPr/>
            <p:nvPr/>
          </p:nvCxnSpPr>
          <p:spPr>
            <a:xfrm>
              <a:off x="9495450" y="2725513"/>
              <a:ext cx="300" cy="33900"/>
            </a:xfrm>
            <a:prstGeom prst="straightConnector1">
              <a:avLst/>
            </a:prstGeom>
            <a:noFill/>
            <a:ln cap="flat" cmpd="sng" w="28575">
              <a:solidFill>
                <a:schemeClr val="dk2"/>
              </a:solidFill>
              <a:prstDash val="solid"/>
              <a:round/>
              <a:headEnd len="med" w="med" type="none"/>
              <a:tailEnd len="med" w="med" type="none"/>
            </a:ln>
          </p:spPr>
        </p:cxnSp>
        <p:cxnSp>
          <p:nvCxnSpPr>
            <p:cNvPr id="1760" name="Google Shape;1760;p84"/>
            <p:cNvCxnSpPr/>
            <p:nvPr/>
          </p:nvCxnSpPr>
          <p:spPr>
            <a:xfrm>
              <a:off x="9502025" y="3130338"/>
              <a:ext cx="300" cy="33900"/>
            </a:xfrm>
            <a:prstGeom prst="straightConnector1">
              <a:avLst/>
            </a:prstGeom>
            <a:noFill/>
            <a:ln cap="flat" cmpd="sng" w="28575">
              <a:solidFill>
                <a:schemeClr val="dk2"/>
              </a:solidFill>
              <a:prstDash val="solid"/>
              <a:round/>
              <a:headEnd len="med" w="med" type="none"/>
              <a:tailEnd len="med" w="med" type="none"/>
            </a:ln>
          </p:spPr>
        </p:cxnSp>
        <p:cxnSp>
          <p:nvCxnSpPr>
            <p:cNvPr id="1761" name="Google Shape;1761;p84"/>
            <p:cNvCxnSpPr/>
            <p:nvPr/>
          </p:nvCxnSpPr>
          <p:spPr>
            <a:xfrm rot="5400000">
              <a:off x="9289500" y="2921063"/>
              <a:ext cx="300" cy="33900"/>
            </a:xfrm>
            <a:prstGeom prst="straightConnector1">
              <a:avLst/>
            </a:prstGeom>
            <a:noFill/>
            <a:ln cap="flat" cmpd="sng" w="28575">
              <a:solidFill>
                <a:schemeClr val="dk2"/>
              </a:solidFill>
              <a:prstDash val="solid"/>
              <a:round/>
              <a:headEnd len="med" w="med" type="none"/>
              <a:tailEnd len="med" w="med" type="none"/>
            </a:ln>
          </p:spPr>
        </p:cxnSp>
        <p:cxnSp>
          <p:nvCxnSpPr>
            <p:cNvPr id="1762" name="Google Shape;1762;p84"/>
            <p:cNvCxnSpPr/>
            <p:nvPr/>
          </p:nvCxnSpPr>
          <p:spPr>
            <a:xfrm flipH="1" rot="10800000">
              <a:off x="9534425" y="2907263"/>
              <a:ext cx="141000" cy="30600"/>
            </a:xfrm>
            <a:prstGeom prst="straightConnector1">
              <a:avLst/>
            </a:prstGeom>
            <a:noFill/>
            <a:ln cap="flat" cmpd="sng" w="28575">
              <a:solidFill>
                <a:srgbClr val="999999"/>
              </a:solidFill>
              <a:prstDash val="solid"/>
              <a:round/>
              <a:headEnd len="med" w="med" type="none"/>
              <a:tailEnd len="med" w="med" type="none"/>
            </a:ln>
          </p:spPr>
        </p:cxnSp>
        <p:cxnSp>
          <p:nvCxnSpPr>
            <p:cNvPr id="1763" name="Google Shape;1763;p84"/>
            <p:cNvCxnSpPr/>
            <p:nvPr/>
          </p:nvCxnSpPr>
          <p:spPr>
            <a:xfrm rot="5400000">
              <a:off x="9698525" y="2921363"/>
              <a:ext cx="300" cy="33900"/>
            </a:xfrm>
            <a:prstGeom prst="straightConnector1">
              <a:avLst/>
            </a:prstGeom>
            <a:noFill/>
            <a:ln cap="flat" cmpd="sng" w="28575">
              <a:solidFill>
                <a:schemeClr val="dk2"/>
              </a:solidFill>
              <a:prstDash val="solid"/>
              <a:round/>
              <a:headEnd len="med" w="med" type="none"/>
              <a:tailEnd len="med" w="med" type="none"/>
            </a:ln>
          </p:spPr>
        </p:cxnSp>
        <p:cxnSp>
          <p:nvCxnSpPr>
            <p:cNvPr id="1764" name="Google Shape;1764;p84"/>
            <p:cNvCxnSpPr/>
            <p:nvPr/>
          </p:nvCxnSpPr>
          <p:spPr>
            <a:xfrm rot="2700000">
              <a:off x="9626642" y="2775575"/>
              <a:ext cx="424" cy="33941"/>
            </a:xfrm>
            <a:prstGeom prst="straightConnector1">
              <a:avLst/>
            </a:prstGeom>
            <a:noFill/>
            <a:ln cap="flat" cmpd="sng" w="28575">
              <a:solidFill>
                <a:schemeClr val="dk2"/>
              </a:solidFill>
              <a:prstDash val="solid"/>
              <a:round/>
              <a:headEnd len="med" w="med" type="none"/>
              <a:tailEnd len="med" w="med" type="none"/>
            </a:ln>
          </p:spPr>
        </p:cxnSp>
        <p:cxnSp>
          <p:nvCxnSpPr>
            <p:cNvPr id="1765" name="Google Shape;1765;p84"/>
            <p:cNvCxnSpPr/>
            <p:nvPr/>
          </p:nvCxnSpPr>
          <p:spPr>
            <a:xfrm rot="2700000">
              <a:off x="9366367" y="3086325"/>
              <a:ext cx="424" cy="33941"/>
            </a:xfrm>
            <a:prstGeom prst="straightConnector1">
              <a:avLst/>
            </a:prstGeom>
            <a:noFill/>
            <a:ln cap="flat" cmpd="sng" w="28575">
              <a:solidFill>
                <a:schemeClr val="dk2"/>
              </a:solidFill>
              <a:prstDash val="solid"/>
              <a:round/>
              <a:headEnd len="med" w="med" type="none"/>
              <a:tailEnd len="med" w="med" type="none"/>
            </a:ln>
          </p:spPr>
        </p:cxnSp>
        <p:cxnSp>
          <p:nvCxnSpPr>
            <p:cNvPr id="1766" name="Google Shape;1766;p84"/>
            <p:cNvCxnSpPr/>
            <p:nvPr/>
          </p:nvCxnSpPr>
          <p:spPr>
            <a:xfrm rot="8100000">
              <a:off x="9337817" y="2805800"/>
              <a:ext cx="424" cy="33941"/>
            </a:xfrm>
            <a:prstGeom prst="straightConnector1">
              <a:avLst/>
            </a:prstGeom>
            <a:noFill/>
            <a:ln cap="flat" cmpd="sng" w="28575">
              <a:solidFill>
                <a:schemeClr val="dk2"/>
              </a:solidFill>
              <a:prstDash val="solid"/>
              <a:round/>
              <a:headEnd len="med" w="med" type="none"/>
              <a:tailEnd len="med" w="med" type="none"/>
            </a:ln>
          </p:spPr>
        </p:cxnSp>
        <p:cxnSp>
          <p:nvCxnSpPr>
            <p:cNvPr id="1767" name="Google Shape;1767;p84"/>
            <p:cNvCxnSpPr/>
            <p:nvPr/>
          </p:nvCxnSpPr>
          <p:spPr>
            <a:xfrm rot="8100000">
              <a:off x="9631617" y="3080100"/>
              <a:ext cx="424" cy="33941"/>
            </a:xfrm>
            <a:prstGeom prst="straightConnector1">
              <a:avLst/>
            </a:prstGeom>
            <a:noFill/>
            <a:ln cap="flat" cmpd="sng" w="28575">
              <a:solidFill>
                <a:schemeClr val="dk2"/>
              </a:solidFill>
              <a:prstDash val="solid"/>
              <a:round/>
              <a:headEnd len="med" w="med" type="none"/>
              <a:tailEnd len="med" w="med" type="none"/>
            </a:ln>
          </p:spPr>
        </p:cxn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85">
            <a:hlinkClick/>
          </p:cNvPr>
          <p:cNvSpPr txBox="1"/>
          <p:nvPr>
            <p:ph type="ctrTitle"/>
          </p:nvPr>
        </p:nvSpPr>
        <p:spPr>
          <a:xfrm>
            <a:off x="84425" y="110875"/>
            <a:ext cx="8520600" cy="90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400">
                <a:solidFill>
                  <a:srgbClr val="999999"/>
                </a:solidFill>
                <a:latin typeface="Montserrat"/>
                <a:ea typeface="Montserrat"/>
                <a:cs typeface="Montserrat"/>
                <a:sym typeface="Montserrat"/>
              </a:rPr>
              <a:t>Но перед изучением </a:t>
            </a:r>
            <a:r>
              <a:rPr lang="ru" sz="2400">
                <a:solidFill>
                  <a:srgbClr val="00D2D2"/>
                </a:solidFill>
                <a:latin typeface="Montserrat"/>
                <a:ea typeface="Montserrat"/>
                <a:cs typeface="Montserrat"/>
                <a:sym typeface="Montserrat"/>
              </a:rPr>
              <a:t>патохимической стадии</a:t>
            </a:r>
            <a:endParaRPr sz="24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2400">
                <a:solidFill>
                  <a:srgbClr val="999999"/>
                </a:solidFill>
                <a:latin typeface="Montserrat"/>
                <a:ea typeface="Montserrat"/>
                <a:cs typeface="Montserrat"/>
                <a:sym typeface="Montserrat"/>
              </a:rPr>
              <a:t>попробуем ответить на вопрос</a:t>
            </a:r>
            <a:endParaRPr sz="2400">
              <a:solidFill>
                <a:srgbClr val="999999"/>
              </a:solidFill>
              <a:latin typeface="Montserrat"/>
              <a:ea typeface="Montserrat"/>
              <a:cs typeface="Montserrat"/>
              <a:sym typeface="Montserrat"/>
            </a:endParaRPr>
          </a:p>
        </p:txBody>
      </p:sp>
      <p:sp>
        <p:nvSpPr>
          <p:cNvPr id="1773" name="Google Shape;1773;p85">
            <a:hlinkClick/>
          </p:cNvPr>
          <p:cNvSpPr txBox="1"/>
          <p:nvPr>
            <p:ph type="ctrTitle"/>
          </p:nvPr>
        </p:nvSpPr>
        <p:spPr>
          <a:xfrm>
            <a:off x="4873100" y="1581700"/>
            <a:ext cx="4312200" cy="318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400">
                <a:solidFill>
                  <a:srgbClr val="999999"/>
                </a:solidFill>
                <a:latin typeface="Montserrat"/>
                <a:ea typeface="Montserrat"/>
                <a:cs typeface="Montserrat"/>
                <a:sym typeface="Montserrat"/>
              </a:rPr>
              <a:t>Почему у пчеловодов высокий уровень </a:t>
            </a:r>
            <a:r>
              <a:rPr b="1" lang="ru" sz="3600">
                <a:solidFill>
                  <a:srgbClr val="74C94E"/>
                </a:solidFill>
                <a:latin typeface="Montserrat"/>
                <a:ea typeface="Montserrat"/>
                <a:cs typeface="Montserrat"/>
                <a:sym typeface="Montserrat"/>
              </a:rPr>
              <a:t>IgG4</a:t>
            </a:r>
            <a:r>
              <a:rPr b="1" lang="ru" sz="2400">
                <a:solidFill>
                  <a:srgbClr val="74C94E"/>
                </a:solidFill>
                <a:latin typeface="Montserrat"/>
                <a:ea typeface="Montserrat"/>
                <a:cs typeface="Montserrat"/>
                <a:sym typeface="Montserrat"/>
              </a:rPr>
              <a:t> </a:t>
            </a:r>
            <a:r>
              <a:rPr lang="ru" sz="2400">
                <a:solidFill>
                  <a:srgbClr val="999999"/>
                </a:solidFill>
                <a:latin typeface="Montserrat"/>
                <a:ea typeface="Montserrat"/>
                <a:cs typeface="Montserrat"/>
                <a:sym typeface="Montserrat"/>
              </a:rPr>
              <a:t>против пчелиных антигенов</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400">
                <a:solidFill>
                  <a:srgbClr val="999999"/>
                </a:solidFill>
                <a:latin typeface="Montserrat"/>
                <a:ea typeface="Montserrat"/>
                <a:cs typeface="Montserrat"/>
                <a:sym typeface="Montserrat"/>
              </a:rPr>
              <a:t>и</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400">
                <a:solidFill>
                  <a:srgbClr val="999999"/>
                </a:solidFill>
                <a:latin typeface="Montserrat"/>
                <a:ea typeface="Montserrat"/>
                <a:cs typeface="Montserrat"/>
                <a:sym typeface="Montserrat"/>
              </a:rPr>
              <a:t>реже аллергия на пчелу?</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2400">
                <a:solidFill>
                  <a:srgbClr val="999999"/>
                </a:solidFill>
                <a:latin typeface="Montserrat"/>
                <a:ea typeface="Montserrat"/>
                <a:cs typeface="Montserrat"/>
                <a:sym typeface="Montserrat"/>
              </a:rPr>
              <a:t>Ответ будет дальше</a:t>
            </a:r>
            <a:endParaRPr sz="2400">
              <a:solidFill>
                <a:srgbClr val="999999"/>
              </a:solidFill>
              <a:latin typeface="Montserrat"/>
              <a:ea typeface="Montserrat"/>
              <a:cs typeface="Montserrat"/>
              <a:sym typeface="Montserrat"/>
            </a:endParaRPr>
          </a:p>
        </p:txBody>
      </p:sp>
      <p:pic>
        <p:nvPicPr>
          <p:cNvPr id="1774" name="Google Shape;1774;p85"/>
          <p:cNvPicPr preferRelativeResize="0"/>
          <p:nvPr/>
        </p:nvPicPr>
        <p:blipFill>
          <a:blip r:embed="rId3">
            <a:alphaModFix/>
          </a:blip>
          <a:stretch>
            <a:fillRect/>
          </a:stretch>
        </p:blipFill>
        <p:spPr>
          <a:xfrm>
            <a:off x="227650" y="1359925"/>
            <a:ext cx="4510550" cy="3632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86"/>
          <p:cNvSpPr txBox="1"/>
          <p:nvPr/>
        </p:nvSpPr>
        <p:spPr>
          <a:xfrm>
            <a:off x="5252750" y="139750"/>
            <a:ext cx="3817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sz="1100">
                <a:solidFill>
                  <a:srgbClr val="2E2A25"/>
                </a:solidFill>
                <a:latin typeface="Montserrat"/>
                <a:ea typeface="Montserrat"/>
                <a:cs typeface="Montserrat"/>
                <a:sym typeface="Montserrat"/>
              </a:rPr>
              <a:t>“По прошествии двух, трех или четырех недель, поскольку они </a:t>
            </a:r>
            <a:r>
              <a:rPr i="1" lang="ru" sz="1100">
                <a:solidFill>
                  <a:srgbClr val="B7B7B7"/>
                </a:solidFill>
                <a:latin typeface="Montserrat"/>
                <a:ea typeface="Montserrat"/>
                <a:cs typeface="Montserrat"/>
                <a:sym typeface="Montserrat"/>
              </a:rPr>
              <a:t>[собаки, которым уже вводили низкую дозу]</a:t>
            </a:r>
            <a:r>
              <a:rPr i="1" lang="ru" sz="1100">
                <a:solidFill>
                  <a:srgbClr val="2E2A25"/>
                </a:solidFill>
                <a:latin typeface="Montserrat"/>
                <a:ea typeface="Montserrat"/>
                <a:cs typeface="Montserrat"/>
                <a:sym typeface="Montserrat"/>
              </a:rPr>
              <a:t> казались нормальными, я использовал их для нового эксперимента”</a:t>
            </a:r>
            <a:endParaRPr i="1" sz="1100"/>
          </a:p>
        </p:txBody>
      </p:sp>
      <p:grpSp>
        <p:nvGrpSpPr>
          <p:cNvPr id="1780" name="Google Shape;1780;p86"/>
          <p:cNvGrpSpPr/>
          <p:nvPr/>
        </p:nvGrpSpPr>
        <p:grpSpPr>
          <a:xfrm>
            <a:off x="-321850" y="1474537"/>
            <a:ext cx="3607157" cy="2885749"/>
            <a:chOff x="2964775" y="3201875"/>
            <a:chExt cx="1803579" cy="1374952"/>
          </a:xfrm>
        </p:grpSpPr>
        <p:grpSp>
          <p:nvGrpSpPr>
            <p:cNvPr id="1781" name="Google Shape;1781;p86"/>
            <p:cNvGrpSpPr/>
            <p:nvPr/>
          </p:nvGrpSpPr>
          <p:grpSpPr>
            <a:xfrm rot="3361339">
              <a:off x="4214637" y="4052187"/>
              <a:ext cx="491401" cy="411697"/>
              <a:chOff x="4075175" y="3201875"/>
              <a:chExt cx="491375" cy="411675"/>
            </a:xfrm>
          </p:grpSpPr>
          <p:cxnSp>
            <p:nvCxnSpPr>
              <p:cNvPr id="1782" name="Google Shape;1782;p86"/>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1783" name="Google Shape;1783;p86"/>
              <p:cNvGrpSpPr/>
              <p:nvPr/>
            </p:nvGrpSpPr>
            <p:grpSpPr>
              <a:xfrm>
                <a:off x="4075175" y="3201875"/>
                <a:ext cx="491375" cy="361250"/>
                <a:chOff x="4075175" y="3201875"/>
                <a:chExt cx="491375" cy="361250"/>
              </a:xfrm>
            </p:grpSpPr>
            <p:cxnSp>
              <p:nvCxnSpPr>
                <p:cNvPr id="1784" name="Google Shape;1784;p86"/>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1785" name="Google Shape;1785;p86"/>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1786" name="Google Shape;1786;p86"/>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1787" name="Google Shape;1787;p86"/>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1788" name="Google Shape;1788;p86"/>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grpSp>
          <p:nvGrpSpPr>
            <p:cNvPr id="1789" name="Google Shape;1789;p86"/>
            <p:cNvGrpSpPr/>
            <p:nvPr/>
          </p:nvGrpSpPr>
          <p:grpSpPr>
            <a:xfrm>
              <a:off x="2964775" y="3201875"/>
              <a:ext cx="1601775" cy="1365225"/>
              <a:chOff x="2964775" y="3201875"/>
              <a:chExt cx="1601775" cy="1365225"/>
            </a:xfrm>
          </p:grpSpPr>
          <p:grpSp>
            <p:nvGrpSpPr>
              <p:cNvPr id="1790" name="Google Shape;1790;p86"/>
              <p:cNvGrpSpPr/>
              <p:nvPr/>
            </p:nvGrpSpPr>
            <p:grpSpPr>
              <a:xfrm>
                <a:off x="2964775" y="3201875"/>
                <a:ext cx="1601775" cy="1365225"/>
                <a:chOff x="2964775" y="3201875"/>
                <a:chExt cx="1601775" cy="1365225"/>
              </a:xfrm>
            </p:grpSpPr>
            <p:sp>
              <p:nvSpPr>
                <p:cNvPr id="1791" name="Google Shape;1791;p86"/>
                <p:cNvSpPr/>
                <p:nvPr/>
              </p:nvSpPr>
              <p:spPr>
                <a:xfrm>
                  <a:off x="2964775" y="3509900"/>
                  <a:ext cx="1092000" cy="1057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2" name="Google Shape;1792;p86"/>
                <p:cNvSpPr/>
                <p:nvPr/>
              </p:nvSpPr>
              <p:spPr>
                <a:xfrm>
                  <a:off x="3336100" y="3618975"/>
                  <a:ext cx="191100" cy="181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3" name="Google Shape;1793;p86"/>
                <p:cNvSpPr/>
                <p:nvPr/>
              </p:nvSpPr>
              <p:spPr>
                <a:xfrm>
                  <a:off x="3373400" y="3906350"/>
                  <a:ext cx="251700" cy="238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4" name="Google Shape;1794;p86"/>
                <p:cNvSpPr/>
                <p:nvPr/>
              </p:nvSpPr>
              <p:spPr>
                <a:xfrm>
                  <a:off x="3596675" y="3687900"/>
                  <a:ext cx="239100" cy="238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5" name="Google Shape;1795;p86"/>
                <p:cNvSpPr/>
                <p:nvPr/>
              </p:nvSpPr>
              <p:spPr>
                <a:xfrm>
                  <a:off x="3719250" y="3962713"/>
                  <a:ext cx="191100" cy="181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6" name="Google Shape;1796;p86"/>
                <p:cNvSpPr/>
                <p:nvPr/>
              </p:nvSpPr>
              <p:spPr>
                <a:xfrm>
                  <a:off x="3625100" y="4229525"/>
                  <a:ext cx="162600" cy="162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7" name="Google Shape;1797;p86"/>
                <p:cNvSpPr/>
                <p:nvPr/>
              </p:nvSpPr>
              <p:spPr>
                <a:xfrm>
                  <a:off x="3345900" y="4216875"/>
                  <a:ext cx="239100" cy="2235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8" name="Google Shape;1798;p86"/>
                <p:cNvSpPr/>
                <p:nvPr/>
              </p:nvSpPr>
              <p:spPr>
                <a:xfrm>
                  <a:off x="3084400" y="3776875"/>
                  <a:ext cx="251700" cy="2382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9" name="Google Shape;1799;p86"/>
                <p:cNvSpPr/>
                <p:nvPr/>
              </p:nvSpPr>
              <p:spPr>
                <a:xfrm>
                  <a:off x="3114700" y="4086538"/>
                  <a:ext cx="191100" cy="181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00" name="Google Shape;1800;p86"/>
                <p:cNvCxnSpPr/>
                <p:nvPr/>
              </p:nvCxnSpPr>
              <p:spPr>
                <a:xfrm>
                  <a:off x="3881438" y="3616872"/>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801" name="Google Shape;1801;p86"/>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802" name="Google Shape;1802;p86"/>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nvGrpSpPr>
                <p:cNvPr id="1803" name="Google Shape;1803;p86"/>
                <p:cNvGrpSpPr/>
                <p:nvPr/>
              </p:nvGrpSpPr>
              <p:grpSpPr>
                <a:xfrm>
                  <a:off x="4075175" y="3201875"/>
                  <a:ext cx="491375" cy="411675"/>
                  <a:chOff x="4075175" y="3201875"/>
                  <a:chExt cx="491375" cy="411675"/>
                </a:xfrm>
              </p:grpSpPr>
              <p:cxnSp>
                <p:nvCxnSpPr>
                  <p:cNvPr id="1804" name="Google Shape;1804;p86"/>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1805" name="Google Shape;1805;p86"/>
                  <p:cNvGrpSpPr/>
                  <p:nvPr/>
                </p:nvGrpSpPr>
                <p:grpSpPr>
                  <a:xfrm>
                    <a:off x="4075175" y="3201875"/>
                    <a:ext cx="491375" cy="361250"/>
                    <a:chOff x="4075175" y="3201875"/>
                    <a:chExt cx="491375" cy="361250"/>
                  </a:xfrm>
                </p:grpSpPr>
                <p:cxnSp>
                  <p:nvCxnSpPr>
                    <p:cNvPr id="1806" name="Google Shape;1806;p86"/>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1807" name="Google Shape;1807;p86"/>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1808" name="Google Shape;1808;p86"/>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1809" name="Google Shape;1809;p86"/>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1810" name="Google Shape;1810;p86"/>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grpSp>
          <p:grpSp>
            <p:nvGrpSpPr>
              <p:cNvPr id="1811" name="Google Shape;1811;p86"/>
              <p:cNvGrpSpPr/>
              <p:nvPr/>
            </p:nvGrpSpPr>
            <p:grpSpPr>
              <a:xfrm rot="3152466">
                <a:off x="3978838" y="4013761"/>
                <a:ext cx="354980" cy="338793"/>
                <a:chOff x="3860525" y="3466725"/>
                <a:chExt cx="354975" cy="338788"/>
              </a:xfrm>
            </p:grpSpPr>
            <p:cxnSp>
              <p:nvCxnSpPr>
                <p:cNvPr id="1812" name="Google Shape;1812;p86"/>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813" name="Google Shape;1813;p86"/>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814" name="Google Shape;1814;p86"/>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grpSp>
      </p:grpSp>
      <p:pic>
        <p:nvPicPr>
          <p:cNvPr id="1815" name="Google Shape;1815;p86"/>
          <p:cNvPicPr preferRelativeResize="0"/>
          <p:nvPr/>
        </p:nvPicPr>
        <p:blipFill>
          <a:blip r:embed="rId3">
            <a:alphaModFix/>
          </a:blip>
          <a:stretch>
            <a:fillRect/>
          </a:stretch>
        </p:blipFill>
        <p:spPr>
          <a:xfrm>
            <a:off x="2912700" y="1748050"/>
            <a:ext cx="1524950" cy="1443925"/>
          </a:xfrm>
          <a:prstGeom prst="rect">
            <a:avLst/>
          </a:prstGeom>
          <a:noFill/>
          <a:ln>
            <a:noFill/>
          </a:ln>
        </p:spPr>
      </p:pic>
      <p:sp>
        <p:nvSpPr>
          <p:cNvPr id="1816" name="Google Shape;1816;p86"/>
          <p:cNvSpPr txBox="1"/>
          <p:nvPr/>
        </p:nvSpPr>
        <p:spPr>
          <a:xfrm rot="5009588">
            <a:off x="1884482" y="2683666"/>
            <a:ext cx="1696931" cy="3077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sz="800">
                <a:solidFill>
                  <a:srgbClr val="999999"/>
                </a:solidFill>
                <a:latin typeface="Montserrat"/>
                <a:ea typeface="Montserrat"/>
                <a:cs typeface="Montserrat"/>
                <a:sym typeface="Montserrat"/>
              </a:rPr>
              <a:t>перекрестное связывание</a:t>
            </a:r>
            <a:endParaRPr i="1" sz="800">
              <a:solidFill>
                <a:srgbClr val="999999"/>
              </a:solidFill>
            </a:endParaRPr>
          </a:p>
        </p:txBody>
      </p:sp>
      <p:sp>
        <p:nvSpPr>
          <p:cNvPr id="1817" name="Google Shape;1817;p86"/>
          <p:cNvSpPr txBox="1"/>
          <p:nvPr/>
        </p:nvSpPr>
        <p:spPr>
          <a:xfrm>
            <a:off x="4855900" y="1214650"/>
            <a:ext cx="3817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rgbClr val="2E2A25"/>
                </a:solidFill>
                <a:latin typeface="Montserrat"/>
                <a:ea typeface="Montserrat"/>
                <a:cs typeface="Montserrat"/>
                <a:sym typeface="Montserrat"/>
              </a:rPr>
              <a:t>Аллерген </a:t>
            </a:r>
            <a:endParaRPr sz="2400">
              <a:solidFill>
                <a:srgbClr val="2E2A25"/>
              </a:solidFill>
              <a:latin typeface="Montserrat"/>
              <a:ea typeface="Montserrat"/>
              <a:cs typeface="Montserrat"/>
              <a:sym typeface="Montserrat"/>
            </a:endParaRPr>
          </a:p>
          <a:p>
            <a:pPr indent="0" lvl="0" marL="0" rtl="0" algn="l">
              <a:spcBef>
                <a:spcPts val="0"/>
              </a:spcBef>
              <a:spcAft>
                <a:spcPts val="0"/>
              </a:spcAft>
              <a:buNone/>
            </a:pPr>
            <a:r>
              <a:rPr lang="ru" sz="2400">
                <a:solidFill>
                  <a:srgbClr val="2E2A25"/>
                </a:solidFill>
                <a:latin typeface="Montserrat"/>
                <a:ea typeface="Montserrat"/>
                <a:cs typeface="Montserrat"/>
                <a:sym typeface="Montserrat"/>
              </a:rPr>
              <a:t>поступает </a:t>
            </a:r>
            <a:endParaRPr sz="2400">
              <a:solidFill>
                <a:srgbClr val="2E2A25"/>
              </a:solidFill>
              <a:latin typeface="Montserrat"/>
              <a:ea typeface="Montserrat"/>
              <a:cs typeface="Montserrat"/>
              <a:sym typeface="Montserrat"/>
            </a:endParaRPr>
          </a:p>
          <a:p>
            <a:pPr indent="0" lvl="0" marL="0" rtl="0" algn="l">
              <a:spcBef>
                <a:spcPts val="0"/>
              </a:spcBef>
              <a:spcAft>
                <a:spcPts val="0"/>
              </a:spcAft>
              <a:buNone/>
            </a:pPr>
            <a:r>
              <a:rPr lang="ru" sz="2400">
                <a:solidFill>
                  <a:srgbClr val="2E2A25"/>
                </a:solidFill>
                <a:latin typeface="Montserrat"/>
                <a:ea typeface="Montserrat"/>
                <a:cs typeface="Montserrat"/>
                <a:sym typeface="Montserrat"/>
              </a:rPr>
              <a:t>повторно</a:t>
            </a:r>
            <a:endParaRPr sz="2400"/>
          </a:p>
        </p:txBody>
      </p:sp>
      <p:sp>
        <p:nvSpPr>
          <p:cNvPr id="1818" name="Google Shape;1818;p86"/>
          <p:cNvSpPr txBox="1"/>
          <p:nvPr/>
        </p:nvSpPr>
        <p:spPr>
          <a:xfrm>
            <a:off x="5145700" y="3257550"/>
            <a:ext cx="3817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rgbClr val="2E2A25"/>
                </a:solidFill>
                <a:latin typeface="Montserrat"/>
                <a:ea typeface="Montserrat"/>
                <a:cs typeface="Montserrat"/>
                <a:sym typeface="Montserrat"/>
              </a:rPr>
              <a:t>присоединяется к </a:t>
            </a:r>
            <a:r>
              <a:rPr b="1" lang="ru" sz="2400">
                <a:solidFill>
                  <a:srgbClr val="A0FCA0"/>
                </a:solidFill>
                <a:latin typeface="Montserrat"/>
                <a:ea typeface="Montserrat"/>
                <a:cs typeface="Montserrat"/>
                <a:sym typeface="Montserrat"/>
              </a:rPr>
              <a:t>Fab</a:t>
            </a:r>
            <a:r>
              <a:rPr lang="ru" sz="2400">
                <a:solidFill>
                  <a:srgbClr val="2E2A25"/>
                </a:solidFill>
                <a:latin typeface="Montserrat"/>
                <a:ea typeface="Montserrat"/>
                <a:cs typeface="Montserrat"/>
                <a:sym typeface="Montserrat"/>
              </a:rPr>
              <a:t> фрагменту IgE</a:t>
            </a:r>
            <a:endParaRPr sz="2400">
              <a:solidFill>
                <a:srgbClr val="2E2A25"/>
              </a:solidFill>
              <a:latin typeface="Montserrat"/>
              <a:ea typeface="Montserrat"/>
              <a:cs typeface="Montserrat"/>
              <a:sym typeface="Montserrat"/>
            </a:endParaRPr>
          </a:p>
          <a:p>
            <a:pPr indent="0" lvl="0" marL="0" rtl="0" algn="l">
              <a:spcBef>
                <a:spcPts val="0"/>
              </a:spcBef>
              <a:spcAft>
                <a:spcPts val="0"/>
              </a:spcAft>
              <a:buNone/>
            </a:pPr>
            <a:r>
              <a:rPr lang="ru" sz="2400">
                <a:latin typeface="Montserrat"/>
                <a:ea typeface="Montserrat"/>
                <a:cs typeface="Montserrat"/>
                <a:sym typeface="Montserrat"/>
              </a:rPr>
              <a:t>на поверхности тучных клеток</a:t>
            </a:r>
            <a:endParaRPr sz="2400">
              <a:latin typeface="Montserrat"/>
              <a:ea typeface="Montserrat"/>
              <a:cs typeface="Montserrat"/>
              <a:sym typeface="Montserrat"/>
            </a:endParaRPr>
          </a:p>
        </p:txBody>
      </p:sp>
      <p:sp>
        <p:nvSpPr>
          <p:cNvPr id="1819" name="Google Shape;1819;p86">
            <a:hlinkClick/>
          </p:cNvPr>
          <p:cNvSpPr txBox="1"/>
          <p:nvPr>
            <p:ph type="ctrTitle"/>
          </p:nvPr>
        </p:nvSpPr>
        <p:spPr>
          <a:xfrm>
            <a:off x="0" y="35275"/>
            <a:ext cx="5055300" cy="61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400">
                <a:solidFill>
                  <a:srgbClr val="00D2D2"/>
                </a:solidFill>
                <a:latin typeface="Montserrat"/>
                <a:ea typeface="Montserrat"/>
                <a:cs typeface="Montserrat"/>
                <a:sym typeface="Montserrat"/>
              </a:rPr>
              <a:t>патохимическая стадия </a:t>
            </a:r>
            <a:endParaRPr sz="2400">
              <a:solidFill>
                <a:srgbClr val="FF0000"/>
              </a:solidFill>
              <a:latin typeface="Montserrat"/>
              <a:ea typeface="Montserrat"/>
              <a:cs typeface="Montserrat"/>
              <a:sym typeface="Montserrat"/>
            </a:endParaRPr>
          </a:p>
        </p:txBody>
      </p:sp>
      <p:sp>
        <p:nvSpPr>
          <p:cNvPr id="1820" name="Google Shape;1820;p86"/>
          <p:cNvSpPr txBox="1"/>
          <p:nvPr/>
        </p:nvSpPr>
        <p:spPr>
          <a:xfrm>
            <a:off x="5550775" y="2605550"/>
            <a:ext cx="55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rgbClr val="2E2A25"/>
                </a:solidFill>
                <a:latin typeface="Montserrat"/>
                <a:ea typeface="Montserrat"/>
                <a:cs typeface="Montserrat"/>
                <a:sym typeface="Montserrat"/>
              </a:rPr>
              <a:t>и</a:t>
            </a:r>
            <a:endParaRPr sz="2400">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pic>
        <p:nvPicPr>
          <p:cNvPr id="1825" name="Google Shape;1825;p87"/>
          <p:cNvPicPr preferRelativeResize="0"/>
          <p:nvPr/>
        </p:nvPicPr>
        <p:blipFill>
          <a:blip r:embed="rId3">
            <a:alphaModFix/>
          </a:blip>
          <a:stretch>
            <a:fillRect/>
          </a:stretch>
        </p:blipFill>
        <p:spPr>
          <a:xfrm>
            <a:off x="3870850" y="162950"/>
            <a:ext cx="846850" cy="801850"/>
          </a:xfrm>
          <a:prstGeom prst="rect">
            <a:avLst/>
          </a:prstGeom>
          <a:noFill/>
          <a:ln>
            <a:noFill/>
          </a:ln>
        </p:spPr>
      </p:pic>
      <p:grpSp>
        <p:nvGrpSpPr>
          <p:cNvPr id="1826" name="Google Shape;1826;p87"/>
          <p:cNvGrpSpPr/>
          <p:nvPr/>
        </p:nvGrpSpPr>
        <p:grpSpPr>
          <a:xfrm rot="3445815">
            <a:off x="2991697" y="838640"/>
            <a:ext cx="1224681" cy="1003980"/>
            <a:chOff x="4075175" y="3201875"/>
            <a:chExt cx="491375" cy="411675"/>
          </a:xfrm>
        </p:grpSpPr>
        <p:cxnSp>
          <p:nvCxnSpPr>
            <p:cNvPr id="1827" name="Google Shape;1827;p87"/>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1828" name="Google Shape;1828;p87"/>
            <p:cNvGrpSpPr/>
            <p:nvPr/>
          </p:nvGrpSpPr>
          <p:grpSpPr>
            <a:xfrm>
              <a:off x="4075175" y="3201875"/>
              <a:ext cx="491375" cy="361250"/>
              <a:chOff x="4075175" y="3201875"/>
              <a:chExt cx="491375" cy="361250"/>
            </a:xfrm>
          </p:grpSpPr>
          <p:cxnSp>
            <p:nvCxnSpPr>
              <p:cNvPr id="1829" name="Google Shape;1829;p87"/>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1830" name="Google Shape;1830;p87"/>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1831" name="Google Shape;1831;p87"/>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1832" name="Google Shape;1832;p87"/>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1833" name="Google Shape;1833;p87"/>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sp>
        <p:nvSpPr>
          <p:cNvPr id="1834" name="Google Shape;1834;p87"/>
          <p:cNvSpPr/>
          <p:nvPr/>
        </p:nvSpPr>
        <p:spPr>
          <a:xfrm>
            <a:off x="129012" y="-553974"/>
            <a:ext cx="2615700" cy="26790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5" name="Google Shape;1835;p87"/>
          <p:cNvSpPr/>
          <p:nvPr/>
        </p:nvSpPr>
        <p:spPr>
          <a:xfrm>
            <a:off x="1018484" y="-277578"/>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6" name="Google Shape;1836;p87"/>
          <p:cNvSpPr/>
          <p:nvPr/>
        </p:nvSpPr>
        <p:spPr>
          <a:xfrm>
            <a:off x="1107833" y="450630"/>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7" name="Google Shape;1837;p87"/>
          <p:cNvSpPr/>
          <p:nvPr/>
        </p:nvSpPr>
        <p:spPr>
          <a:xfrm>
            <a:off x="1642665" y="-102922"/>
            <a:ext cx="5727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8" name="Google Shape;1838;p87"/>
          <p:cNvSpPr/>
          <p:nvPr/>
        </p:nvSpPr>
        <p:spPr>
          <a:xfrm>
            <a:off x="1936281" y="593453"/>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9" name="Google Shape;1839;p87"/>
          <p:cNvSpPr/>
          <p:nvPr/>
        </p:nvSpPr>
        <p:spPr>
          <a:xfrm>
            <a:off x="1710754" y="1269555"/>
            <a:ext cx="389400" cy="41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0" name="Google Shape;1840;p87"/>
          <p:cNvSpPr/>
          <p:nvPr/>
        </p:nvSpPr>
        <p:spPr>
          <a:xfrm>
            <a:off x="1041959" y="1237500"/>
            <a:ext cx="572700" cy="5664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1" name="Google Shape;1841;p87"/>
          <p:cNvSpPr/>
          <p:nvPr/>
        </p:nvSpPr>
        <p:spPr>
          <a:xfrm>
            <a:off x="415562" y="122540"/>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2" name="Google Shape;1842;p87"/>
          <p:cNvSpPr/>
          <p:nvPr/>
        </p:nvSpPr>
        <p:spPr>
          <a:xfrm>
            <a:off x="488142" y="907225"/>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43" name="Google Shape;1843;p87"/>
          <p:cNvCxnSpPr/>
          <p:nvPr/>
        </p:nvCxnSpPr>
        <p:spPr>
          <a:xfrm>
            <a:off x="2324785" y="-282907"/>
            <a:ext cx="330600" cy="471300"/>
          </a:xfrm>
          <a:prstGeom prst="straightConnector1">
            <a:avLst/>
          </a:prstGeom>
          <a:noFill/>
          <a:ln cap="flat" cmpd="sng" w="76200">
            <a:solidFill>
              <a:srgbClr val="00D2D2"/>
            </a:solidFill>
            <a:prstDash val="solid"/>
            <a:round/>
            <a:headEnd len="med" w="med" type="none"/>
            <a:tailEnd len="med" w="med" type="none"/>
          </a:ln>
        </p:spPr>
      </p:cxnSp>
      <p:cxnSp>
        <p:nvCxnSpPr>
          <p:cNvPr id="1844" name="Google Shape;1844;p87"/>
          <p:cNvCxnSpPr/>
          <p:nvPr/>
        </p:nvCxnSpPr>
        <p:spPr>
          <a:xfrm flipH="1" rot="10800000">
            <a:off x="2274691" y="-663289"/>
            <a:ext cx="492900" cy="420300"/>
          </a:xfrm>
          <a:prstGeom prst="straightConnector1">
            <a:avLst/>
          </a:prstGeom>
          <a:noFill/>
          <a:ln cap="flat" cmpd="sng" w="76200">
            <a:solidFill>
              <a:srgbClr val="00D2D2"/>
            </a:solidFill>
            <a:prstDash val="solid"/>
            <a:round/>
            <a:headEnd len="med" w="med" type="none"/>
            <a:tailEnd len="med" w="med" type="none"/>
          </a:ln>
        </p:spPr>
      </p:cxnSp>
      <p:cxnSp>
        <p:nvCxnSpPr>
          <p:cNvPr id="1845" name="Google Shape;1845;p87"/>
          <p:cNvCxnSpPr/>
          <p:nvPr/>
        </p:nvCxnSpPr>
        <p:spPr>
          <a:xfrm flipH="1" rot="10800000">
            <a:off x="2611904" y="-242942"/>
            <a:ext cx="513000" cy="405900"/>
          </a:xfrm>
          <a:prstGeom prst="straightConnector1">
            <a:avLst/>
          </a:prstGeom>
          <a:noFill/>
          <a:ln cap="flat" cmpd="sng" w="76200">
            <a:solidFill>
              <a:srgbClr val="00D2D2"/>
            </a:solidFill>
            <a:prstDash val="solid"/>
            <a:round/>
            <a:headEnd len="med" w="med" type="none"/>
            <a:tailEnd len="med" w="med" type="none"/>
          </a:ln>
        </p:spPr>
      </p:cxnSp>
      <p:grpSp>
        <p:nvGrpSpPr>
          <p:cNvPr id="1846" name="Google Shape;1846;p87"/>
          <p:cNvGrpSpPr/>
          <p:nvPr/>
        </p:nvGrpSpPr>
        <p:grpSpPr>
          <a:xfrm rot="3245084">
            <a:off x="2542392" y="737562"/>
            <a:ext cx="881646" cy="829236"/>
            <a:chOff x="3860525" y="3466725"/>
            <a:chExt cx="354975" cy="338788"/>
          </a:xfrm>
        </p:grpSpPr>
        <p:cxnSp>
          <p:nvCxnSpPr>
            <p:cNvPr id="1847" name="Google Shape;1847;p87"/>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848" name="Google Shape;1848;p87"/>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849" name="Google Shape;1849;p87"/>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1850" name="Google Shape;1850;p87"/>
          <p:cNvSpPr/>
          <p:nvPr/>
        </p:nvSpPr>
        <p:spPr>
          <a:xfrm rot="4663766">
            <a:off x="1476187" y="90107"/>
            <a:ext cx="1133495" cy="1047168"/>
          </a:xfrm>
          <a:prstGeom prst="downArrow">
            <a:avLst>
              <a:gd fmla="val 50000" name="adj1"/>
              <a:gd fmla="val 50000" name="adj2"/>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1" name="Google Shape;1851;p87"/>
          <p:cNvSpPr/>
          <p:nvPr/>
        </p:nvSpPr>
        <p:spPr>
          <a:xfrm rot="-1469192">
            <a:off x="1675153" y="2081126"/>
            <a:ext cx="1102347" cy="1001395"/>
          </a:xfrm>
          <a:prstGeom prst="downArrow">
            <a:avLst>
              <a:gd fmla="val 50000" name="adj1"/>
              <a:gd fmla="val 50000" name="adj2"/>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2" name="Google Shape;1852;p87"/>
          <p:cNvSpPr/>
          <p:nvPr/>
        </p:nvSpPr>
        <p:spPr>
          <a:xfrm>
            <a:off x="2545863" y="2683625"/>
            <a:ext cx="2438316" cy="1144908"/>
          </a:xfrm>
          <a:prstGeom prst="flowChartTerminator">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853" name="Google Shape;1853;p87"/>
          <p:cNvGrpSpPr/>
          <p:nvPr/>
        </p:nvGrpSpPr>
        <p:grpSpPr>
          <a:xfrm rot="2249049">
            <a:off x="3172298" y="-759674"/>
            <a:ext cx="1177039" cy="1043203"/>
            <a:chOff x="4075175" y="3201875"/>
            <a:chExt cx="491375" cy="411675"/>
          </a:xfrm>
        </p:grpSpPr>
        <p:cxnSp>
          <p:nvCxnSpPr>
            <p:cNvPr id="1854" name="Google Shape;1854;p87"/>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1855" name="Google Shape;1855;p87"/>
            <p:cNvGrpSpPr/>
            <p:nvPr/>
          </p:nvGrpSpPr>
          <p:grpSpPr>
            <a:xfrm>
              <a:off x="4075175" y="3201875"/>
              <a:ext cx="491375" cy="361250"/>
              <a:chOff x="4075175" y="3201875"/>
              <a:chExt cx="491375" cy="361250"/>
            </a:xfrm>
          </p:grpSpPr>
          <p:cxnSp>
            <p:nvCxnSpPr>
              <p:cNvPr id="1856" name="Google Shape;1856;p87"/>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1857" name="Google Shape;1857;p87"/>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1858" name="Google Shape;1858;p87"/>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1859" name="Google Shape;1859;p87"/>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1860" name="Google Shape;1860;p87"/>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sp>
        <p:nvSpPr>
          <p:cNvPr id="1861" name="Google Shape;1861;p87"/>
          <p:cNvSpPr/>
          <p:nvPr/>
        </p:nvSpPr>
        <p:spPr>
          <a:xfrm>
            <a:off x="4418175" y="3369950"/>
            <a:ext cx="2438316" cy="1144908"/>
          </a:xfrm>
          <a:prstGeom prst="flowChartTerminator">
            <a:avLst/>
          </a:prstGeom>
          <a:solidFill>
            <a:srgbClr val="279D9D"/>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2" name="Google Shape;1862;p87"/>
          <p:cNvSpPr/>
          <p:nvPr/>
        </p:nvSpPr>
        <p:spPr>
          <a:xfrm>
            <a:off x="6504100" y="3914550"/>
            <a:ext cx="2438316" cy="1144908"/>
          </a:xfrm>
          <a:prstGeom prst="flowChartTerminator">
            <a:avLst/>
          </a:prstGeom>
          <a:solidFill>
            <a:srgbClr val="C970EC"/>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3" name="Google Shape;1863;p87"/>
          <p:cNvSpPr txBox="1"/>
          <p:nvPr/>
        </p:nvSpPr>
        <p:spPr>
          <a:xfrm>
            <a:off x="76400" y="2825125"/>
            <a:ext cx="1689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a:solidFill>
                  <a:srgbClr val="2E2A25"/>
                </a:solidFill>
                <a:latin typeface="Montserrat"/>
                <a:ea typeface="Montserrat"/>
                <a:cs typeface="Montserrat"/>
                <a:sym typeface="Montserrat"/>
              </a:rPr>
              <a:t>Эти вещества выделяются очень быстро, так как они </a:t>
            </a:r>
            <a:r>
              <a:rPr b="1" i="1" lang="ru">
                <a:solidFill>
                  <a:srgbClr val="2E2A25"/>
                </a:solidFill>
                <a:latin typeface="Montserrat"/>
                <a:ea typeface="Montserrat"/>
                <a:cs typeface="Montserrat"/>
                <a:sym typeface="Montserrat"/>
              </a:rPr>
              <a:t>запасены </a:t>
            </a:r>
            <a:r>
              <a:rPr i="1" lang="ru">
                <a:solidFill>
                  <a:srgbClr val="2E2A25"/>
                </a:solidFill>
                <a:latin typeface="Montserrat"/>
                <a:ea typeface="Montserrat"/>
                <a:cs typeface="Montserrat"/>
                <a:sym typeface="Montserrat"/>
              </a:rPr>
              <a:t>в гранулах</a:t>
            </a:r>
            <a:endParaRPr i="1"/>
          </a:p>
        </p:txBody>
      </p:sp>
      <p:cxnSp>
        <p:nvCxnSpPr>
          <p:cNvPr id="1864" name="Google Shape;1864;p87"/>
          <p:cNvCxnSpPr/>
          <p:nvPr/>
        </p:nvCxnSpPr>
        <p:spPr>
          <a:xfrm flipH="1" rot="10800000">
            <a:off x="1597225" y="3559975"/>
            <a:ext cx="891300" cy="7800"/>
          </a:xfrm>
          <a:prstGeom prst="straightConnector1">
            <a:avLst/>
          </a:prstGeom>
          <a:noFill/>
          <a:ln cap="flat" cmpd="sng" w="38100">
            <a:solidFill>
              <a:schemeClr val="dk2"/>
            </a:solidFill>
            <a:prstDash val="solid"/>
            <a:round/>
            <a:headEnd len="med" w="med" type="none"/>
            <a:tailEnd len="med" w="med" type="triangle"/>
          </a:ln>
        </p:spPr>
      </p:cxnSp>
      <p:sp>
        <p:nvSpPr>
          <p:cNvPr id="1865" name="Google Shape;1865;p87"/>
          <p:cNvSpPr txBox="1"/>
          <p:nvPr/>
        </p:nvSpPr>
        <p:spPr>
          <a:xfrm>
            <a:off x="4645250" y="878550"/>
            <a:ext cx="23649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ru">
                <a:solidFill>
                  <a:srgbClr val="2E2A25"/>
                </a:solidFill>
                <a:latin typeface="Montserrat"/>
                <a:ea typeface="Montserrat"/>
                <a:cs typeface="Montserrat"/>
                <a:sym typeface="Montserrat"/>
              </a:rPr>
              <a:t>Эти вещества выделяются не так быстро, так как их надо </a:t>
            </a:r>
            <a:r>
              <a:rPr b="1" i="1" lang="ru">
                <a:solidFill>
                  <a:srgbClr val="2E2A25"/>
                </a:solidFill>
                <a:latin typeface="Montserrat"/>
                <a:ea typeface="Montserrat"/>
                <a:cs typeface="Montserrat"/>
                <a:sym typeface="Montserrat"/>
              </a:rPr>
              <a:t>синтезировать </a:t>
            </a:r>
            <a:endParaRPr b="1" i="1">
              <a:solidFill>
                <a:srgbClr val="2E2A25"/>
              </a:solidFill>
              <a:latin typeface="Montserrat"/>
              <a:ea typeface="Montserrat"/>
              <a:cs typeface="Montserrat"/>
              <a:sym typeface="Montserrat"/>
            </a:endParaRPr>
          </a:p>
          <a:p>
            <a:pPr indent="0" lvl="0" marL="0" rtl="0" algn="ctr">
              <a:spcBef>
                <a:spcPts val="0"/>
              </a:spcBef>
              <a:spcAft>
                <a:spcPts val="0"/>
              </a:spcAft>
              <a:buNone/>
            </a:pPr>
            <a:r>
              <a:rPr i="1" lang="ru">
                <a:solidFill>
                  <a:srgbClr val="2E2A25"/>
                </a:solidFill>
                <a:latin typeface="Montserrat"/>
                <a:ea typeface="Montserrat"/>
                <a:cs typeface="Montserrat"/>
                <a:sym typeface="Montserrat"/>
              </a:rPr>
              <a:t>(но они НЕ белки, а </a:t>
            </a:r>
            <a:r>
              <a:rPr b="1" i="1" lang="ru">
                <a:solidFill>
                  <a:srgbClr val="279D9D"/>
                </a:solidFill>
                <a:latin typeface="Montserrat"/>
                <a:ea typeface="Montserrat"/>
                <a:cs typeface="Montserrat"/>
                <a:sym typeface="Montserrat"/>
              </a:rPr>
              <a:t>липиды</a:t>
            </a:r>
            <a:r>
              <a:rPr b="1" i="1" lang="ru">
                <a:solidFill>
                  <a:srgbClr val="2E2A25"/>
                </a:solidFill>
                <a:latin typeface="Montserrat"/>
                <a:ea typeface="Montserrat"/>
                <a:cs typeface="Montserrat"/>
                <a:sym typeface="Montserrat"/>
              </a:rPr>
              <a:t>, </a:t>
            </a:r>
            <a:r>
              <a:rPr i="1" lang="ru">
                <a:solidFill>
                  <a:srgbClr val="2E2A25"/>
                </a:solidFill>
                <a:latin typeface="Montserrat"/>
                <a:ea typeface="Montserrat"/>
                <a:cs typeface="Montserrat"/>
                <a:sym typeface="Montserrat"/>
              </a:rPr>
              <a:t>поэтому не очень долго)</a:t>
            </a:r>
            <a:endParaRPr i="1">
              <a:solidFill>
                <a:srgbClr val="2E2A25"/>
              </a:solidFill>
              <a:latin typeface="Montserrat"/>
              <a:ea typeface="Montserrat"/>
              <a:cs typeface="Montserrat"/>
              <a:sym typeface="Montserrat"/>
            </a:endParaRPr>
          </a:p>
        </p:txBody>
      </p:sp>
      <p:sp>
        <p:nvSpPr>
          <p:cNvPr id="1866" name="Google Shape;1866;p87"/>
          <p:cNvSpPr txBox="1"/>
          <p:nvPr/>
        </p:nvSpPr>
        <p:spPr>
          <a:xfrm>
            <a:off x="6896800" y="878550"/>
            <a:ext cx="21777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ru">
                <a:solidFill>
                  <a:srgbClr val="2E2A25"/>
                </a:solidFill>
                <a:latin typeface="Montserrat"/>
                <a:ea typeface="Montserrat"/>
                <a:cs typeface="Montserrat"/>
                <a:sym typeface="Montserrat"/>
              </a:rPr>
              <a:t>Эти вещества выделяются долго, так как их надо </a:t>
            </a:r>
            <a:r>
              <a:rPr b="1" i="1" lang="ru">
                <a:solidFill>
                  <a:srgbClr val="2E2A25"/>
                </a:solidFill>
                <a:latin typeface="Montserrat"/>
                <a:ea typeface="Montserrat"/>
                <a:cs typeface="Montserrat"/>
                <a:sym typeface="Montserrat"/>
              </a:rPr>
              <a:t>синтезировать </a:t>
            </a:r>
            <a:endParaRPr b="1" i="1">
              <a:solidFill>
                <a:srgbClr val="2E2A25"/>
              </a:solidFill>
              <a:latin typeface="Montserrat"/>
              <a:ea typeface="Montserrat"/>
              <a:cs typeface="Montserrat"/>
              <a:sym typeface="Montserrat"/>
            </a:endParaRPr>
          </a:p>
          <a:p>
            <a:pPr indent="0" lvl="0" marL="0" rtl="0" algn="ctr">
              <a:spcBef>
                <a:spcPts val="0"/>
              </a:spcBef>
              <a:spcAft>
                <a:spcPts val="0"/>
              </a:spcAft>
              <a:buNone/>
            </a:pPr>
            <a:r>
              <a:rPr i="1" lang="ru">
                <a:solidFill>
                  <a:srgbClr val="2E2A25"/>
                </a:solidFill>
                <a:latin typeface="Montserrat"/>
                <a:ea typeface="Montserrat"/>
                <a:cs typeface="Montserrat"/>
                <a:sym typeface="Montserrat"/>
              </a:rPr>
              <a:t>(и они </a:t>
            </a:r>
            <a:r>
              <a:rPr b="1" i="1" lang="ru">
                <a:solidFill>
                  <a:srgbClr val="C970EC"/>
                </a:solidFill>
                <a:latin typeface="Montserrat"/>
                <a:ea typeface="Montserrat"/>
                <a:cs typeface="Montserrat"/>
                <a:sym typeface="Montserrat"/>
              </a:rPr>
              <a:t>белки</a:t>
            </a:r>
            <a:r>
              <a:rPr i="1" lang="ru">
                <a:solidFill>
                  <a:srgbClr val="2E2A25"/>
                </a:solidFill>
                <a:latin typeface="Montserrat"/>
                <a:ea typeface="Montserrat"/>
                <a:cs typeface="Montserrat"/>
                <a:sym typeface="Montserrat"/>
              </a:rPr>
              <a:t>, поэтому долго)</a:t>
            </a:r>
            <a:endParaRPr i="1">
              <a:solidFill>
                <a:srgbClr val="2E2A25"/>
              </a:solidFill>
              <a:latin typeface="Montserrat"/>
              <a:ea typeface="Montserrat"/>
              <a:cs typeface="Montserrat"/>
              <a:sym typeface="Montserrat"/>
            </a:endParaRPr>
          </a:p>
          <a:p>
            <a:pPr indent="0" lvl="0" marL="0" rtl="0" algn="ctr">
              <a:spcBef>
                <a:spcPts val="0"/>
              </a:spcBef>
              <a:spcAft>
                <a:spcPts val="0"/>
              </a:spcAft>
              <a:buNone/>
            </a:pPr>
            <a:r>
              <a:t/>
            </a:r>
            <a:endParaRPr i="1" sz="500">
              <a:solidFill>
                <a:srgbClr val="2E2A25"/>
              </a:solidFill>
              <a:latin typeface="Montserrat"/>
              <a:ea typeface="Montserrat"/>
              <a:cs typeface="Montserrat"/>
              <a:sym typeface="Montserrat"/>
            </a:endParaRPr>
          </a:p>
          <a:p>
            <a:pPr indent="0" lvl="0" marL="0" rtl="0" algn="ctr">
              <a:spcBef>
                <a:spcPts val="0"/>
              </a:spcBef>
              <a:spcAft>
                <a:spcPts val="0"/>
              </a:spcAft>
              <a:buNone/>
            </a:pPr>
            <a:r>
              <a:rPr i="1" lang="ru">
                <a:solidFill>
                  <a:srgbClr val="2E2A25"/>
                </a:solidFill>
                <a:latin typeface="Montserrat"/>
                <a:ea typeface="Montserrat"/>
                <a:cs typeface="Montserrat"/>
                <a:sym typeface="Montserrat"/>
              </a:rPr>
              <a:t>+</a:t>
            </a:r>
            <a:endParaRPr i="1">
              <a:solidFill>
                <a:srgbClr val="2E2A25"/>
              </a:solidFill>
              <a:latin typeface="Montserrat"/>
              <a:ea typeface="Montserrat"/>
              <a:cs typeface="Montserrat"/>
              <a:sym typeface="Montserrat"/>
            </a:endParaRPr>
          </a:p>
          <a:p>
            <a:pPr indent="0" lvl="0" marL="0" rtl="0" algn="ctr">
              <a:spcBef>
                <a:spcPts val="0"/>
              </a:spcBef>
              <a:spcAft>
                <a:spcPts val="0"/>
              </a:spcAft>
              <a:buNone/>
            </a:pPr>
            <a:r>
              <a:t/>
            </a:r>
            <a:endParaRPr i="1" sz="500">
              <a:solidFill>
                <a:srgbClr val="2E2A25"/>
              </a:solidFill>
              <a:latin typeface="Montserrat"/>
              <a:ea typeface="Montserrat"/>
              <a:cs typeface="Montserrat"/>
              <a:sym typeface="Montserrat"/>
            </a:endParaRPr>
          </a:p>
          <a:p>
            <a:pPr indent="0" lvl="0" marL="0" rtl="0" algn="ctr">
              <a:spcBef>
                <a:spcPts val="0"/>
              </a:spcBef>
              <a:spcAft>
                <a:spcPts val="0"/>
              </a:spcAft>
              <a:buNone/>
            </a:pPr>
            <a:r>
              <a:rPr i="1" lang="ru">
                <a:solidFill>
                  <a:srgbClr val="2E2A25"/>
                </a:solidFill>
                <a:latin typeface="Montserrat"/>
                <a:ea typeface="Montserrat"/>
                <a:cs typeface="Montserrat"/>
                <a:sym typeface="Montserrat"/>
              </a:rPr>
              <a:t>они играют важную роль в </a:t>
            </a:r>
            <a:r>
              <a:rPr i="1" lang="ru" u="sng">
                <a:solidFill>
                  <a:srgbClr val="2E2A25"/>
                </a:solidFill>
                <a:latin typeface="Montserrat"/>
                <a:ea typeface="Montserrat"/>
                <a:cs typeface="Montserrat"/>
                <a:sym typeface="Montserrat"/>
              </a:rPr>
              <a:t>хронической </a:t>
            </a:r>
            <a:r>
              <a:rPr i="1" lang="ru">
                <a:solidFill>
                  <a:srgbClr val="2E2A25"/>
                </a:solidFill>
                <a:latin typeface="Montserrat"/>
                <a:ea typeface="Montserrat"/>
                <a:cs typeface="Montserrat"/>
                <a:sym typeface="Montserrat"/>
              </a:rPr>
              <a:t>аллергии</a:t>
            </a:r>
            <a:endParaRPr i="1">
              <a:solidFill>
                <a:srgbClr val="2E2A25"/>
              </a:solidFill>
              <a:latin typeface="Montserrat"/>
              <a:ea typeface="Montserrat"/>
              <a:cs typeface="Montserrat"/>
              <a:sym typeface="Montserrat"/>
            </a:endParaRPr>
          </a:p>
        </p:txBody>
      </p:sp>
      <p:cxnSp>
        <p:nvCxnSpPr>
          <p:cNvPr id="1867" name="Google Shape;1867;p87"/>
          <p:cNvCxnSpPr/>
          <p:nvPr/>
        </p:nvCxnSpPr>
        <p:spPr>
          <a:xfrm>
            <a:off x="5763750" y="2512075"/>
            <a:ext cx="2100" cy="753900"/>
          </a:xfrm>
          <a:prstGeom prst="straightConnector1">
            <a:avLst/>
          </a:prstGeom>
          <a:noFill/>
          <a:ln cap="flat" cmpd="sng" w="38100">
            <a:solidFill>
              <a:schemeClr val="dk2"/>
            </a:solidFill>
            <a:prstDash val="solid"/>
            <a:round/>
            <a:headEnd len="med" w="med" type="none"/>
            <a:tailEnd len="med" w="med" type="triangle"/>
          </a:ln>
        </p:spPr>
      </p:cxnSp>
      <p:cxnSp>
        <p:nvCxnSpPr>
          <p:cNvPr id="1868" name="Google Shape;1868;p87"/>
          <p:cNvCxnSpPr/>
          <p:nvPr/>
        </p:nvCxnSpPr>
        <p:spPr>
          <a:xfrm flipH="1">
            <a:off x="7977250" y="3401225"/>
            <a:ext cx="16800" cy="398100"/>
          </a:xfrm>
          <a:prstGeom prst="straightConnector1">
            <a:avLst/>
          </a:prstGeom>
          <a:noFill/>
          <a:ln cap="flat" cmpd="sng" w="38100">
            <a:solidFill>
              <a:schemeClr val="dk2"/>
            </a:solidFill>
            <a:prstDash val="solid"/>
            <a:round/>
            <a:headEnd len="med" w="med" type="none"/>
            <a:tailEnd len="med" w="med" type="triangle"/>
          </a:ln>
        </p:spPr>
      </p:cxnSp>
      <p:sp>
        <p:nvSpPr>
          <p:cNvPr id="1869" name="Google Shape;1869;p87"/>
          <p:cNvSpPr txBox="1"/>
          <p:nvPr/>
        </p:nvSpPr>
        <p:spPr>
          <a:xfrm>
            <a:off x="2394050" y="2825125"/>
            <a:ext cx="2364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гистамин</a:t>
            </a:r>
            <a:endParaRPr sz="22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2200">
                <a:solidFill>
                  <a:schemeClr val="lt1"/>
                </a:solidFill>
                <a:latin typeface="Montserrat"/>
                <a:ea typeface="Montserrat"/>
                <a:cs typeface="Montserrat"/>
                <a:sym typeface="Montserrat"/>
              </a:rPr>
              <a:t>триптаза</a:t>
            </a:r>
            <a:endParaRPr sz="2200">
              <a:solidFill>
                <a:schemeClr val="lt1"/>
              </a:solidFill>
              <a:latin typeface="Montserrat"/>
              <a:ea typeface="Montserrat"/>
              <a:cs typeface="Montserrat"/>
              <a:sym typeface="Montserrat"/>
            </a:endParaRPr>
          </a:p>
        </p:txBody>
      </p:sp>
      <p:sp>
        <p:nvSpPr>
          <p:cNvPr id="1870" name="Google Shape;1870;p87"/>
          <p:cNvSpPr txBox="1"/>
          <p:nvPr/>
        </p:nvSpPr>
        <p:spPr>
          <a:xfrm>
            <a:off x="4454875" y="3680800"/>
            <a:ext cx="2364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лейкотриены</a:t>
            </a:r>
            <a:endParaRPr sz="2200">
              <a:solidFill>
                <a:schemeClr val="lt1"/>
              </a:solidFill>
              <a:latin typeface="Montserrat"/>
              <a:ea typeface="Montserrat"/>
              <a:cs typeface="Montserrat"/>
              <a:sym typeface="Montserrat"/>
            </a:endParaRPr>
          </a:p>
        </p:txBody>
      </p:sp>
      <p:sp>
        <p:nvSpPr>
          <p:cNvPr id="1871" name="Google Shape;1871;p87"/>
          <p:cNvSpPr txBox="1"/>
          <p:nvPr/>
        </p:nvSpPr>
        <p:spPr>
          <a:xfrm>
            <a:off x="6624600" y="4163750"/>
            <a:ext cx="156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000">
                <a:solidFill>
                  <a:schemeClr val="lt1"/>
                </a:solidFill>
                <a:latin typeface="Montserrat"/>
                <a:ea typeface="Montserrat"/>
                <a:cs typeface="Montserrat"/>
                <a:sym typeface="Montserrat"/>
              </a:rPr>
              <a:t>ИЛ-5</a:t>
            </a:r>
            <a:endParaRPr sz="3000">
              <a:solidFill>
                <a:schemeClr val="lt1"/>
              </a:solidFill>
              <a:latin typeface="Montserrat"/>
              <a:ea typeface="Montserrat"/>
              <a:cs typeface="Montserrat"/>
              <a:sym typeface="Montserrat"/>
            </a:endParaRPr>
          </a:p>
        </p:txBody>
      </p:sp>
      <p:grpSp>
        <p:nvGrpSpPr>
          <p:cNvPr id="1872" name="Google Shape;1872;p87"/>
          <p:cNvGrpSpPr/>
          <p:nvPr/>
        </p:nvGrpSpPr>
        <p:grpSpPr>
          <a:xfrm>
            <a:off x="8115300" y="3919283"/>
            <a:ext cx="1135440" cy="1135447"/>
            <a:chOff x="9259050" y="2714075"/>
            <a:chExt cx="473100" cy="462900"/>
          </a:xfrm>
        </p:grpSpPr>
        <p:sp>
          <p:nvSpPr>
            <p:cNvPr id="1873" name="Google Shape;1873;p87"/>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4" name="Google Shape;1874;p87"/>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1875" name="Google Shape;1875;p87"/>
            <p:cNvCxnSpPr>
              <a:stCxn id="1874"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1876" name="Google Shape;1876;p87"/>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877" name="Google Shape;1877;p87"/>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878" name="Google Shape;1878;p87"/>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879" name="Google Shape;1879;p87"/>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1880" name="Google Shape;1880;p87"/>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1881" name="Google Shape;1881;p87"/>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1882" name="Google Shape;1882;p87"/>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1883" name="Google Shape;1883;p87"/>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1884" name="Google Shape;1884;p87"/>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1885" name="Google Shape;1885;p87"/>
          <p:cNvSpPr txBox="1"/>
          <p:nvPr/>
        </p:nvSpPr>
        <p:spPr>
          <a:xfrm rot="-527773">
            <a:off x="1672672" y="251607"/>
            <a:ext cx="1696959" cy="5233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sz="1100">
                <a:solidFill>
                  <a:srgbClr val="999999"/>
                </a:solidFill>
                <a:latin typeface="Montserrat"/>
                <a:ea typeface="Montserrat"/>
                <a:cs typeface="Montserrat"/>
                <a:sym typeface="Montserrat"/>
              </a:rPr>
              <a:t>передача </a:t>
            </a:r>
            <a:endParaRPr i="1" sz="1100">
              <a:solidFill>
                <a:srgbClr val="999999"/>
              </a:solidFill>
              <a:latin typeface="Montserrat"/>
              <a:ea typeface="Montserrat"/>
              <a:cs typeface="Montserrat"/>
              <a:sym typeface="Montserrat"/>
            </a:endParaRPr>
          </a:p>
          <a:p>
            <a:pPr indent="0" lvl="0" marL="0" rtl="0" algn="l">
              <a:spcBef>
                <a:spcPts val="0"/>
              </a:spcBef>
              <a:spcAft>
                <a:spcPts val="0"/>
              </a:spcAft>
              <a:buNone/>
            </a:pPr>
            <a:r>
              <a:rPr i="1" lang="ru" sz="1100">
                <a:solidFill>
                  <a:srgbClr val="999999"/>
                </a:solidFill>
                <a:latin typeface="Montserrat"/>
                <a:ea typeface="Montserrat"/>
                <a:cs typeface="Montserrat"/>
                <a:sym typeface="Montserrat"/>
              </a:rPr>
              <a:t>сигнала</a:t>
            </a:r>
            <a:endParaRPr i="1" sz="1100">
              <a:solidFill>
                <a:srgbClr val="999999"/>
              </a:solidFill>
            </a:endParaRPr>
          </a:p>
        </p:txBody>
      </p:sp>
      <p:grpSp>
        <p:nvGrpSpPr>
          <p:cNvPr id="1886" name="Google Shape;1886;p87"/>
          <p:cNvGrpSpPr/>
          <p:nvPr/>
        </p:nvGrpSpPr>
        <p:grpSpPr>
          <a:xfrm>
            <a:off x="6223269" y="2894623"/>
            <a:ext cx="2999992" cy="2698313"/>
            <a:chOff x="422750" y="400700"/>
            <a:chExt cx="529800" cy="487500"/>
          </a:xfrm>
        </p:grpSpPr>
        <p:sp>
          <p:nvSpPr>
            <p:cNvPr id="1887" name="Google Shape;1887;p87"/>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8" name="Google Shape;1888;p87"/>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C970EC"/>
                  </a:solidFill>
                </a:rPr>
                <a:t>?</a:t>
              </a:r>
              <a:endParaRPr sz="15000">
                <a:solidFill>
                  <a:srgbClr val="C970EC"/>
                </a:solidFill>
              </a:endParaRPr>
            </a:p>
          </p:txBody>
        </p:sp>
      </p:grpSp>
      <p:grpSp>
        <p:nvGrpSpPr>
          <p:cNvPr id="1889" name="Google Shape;1889;p87"/>
          <p:cNvGrpSpPr/>
          <p:nvPr/>
        </p:nvGrpSpPr>
        <p:grpSpPr>
          <a:xfrm>
            <a:off x="4025344" y="2593248"/>
            <a:ext cx="2999993" cy="2698313"/>
            <a:chOff x="422750" y="400700"/>
            <a:chExt cx="529800" cy="487500"/>
          </a:xfrm>
        </p:grpSpPr>
        <p:sp>
          <p:nvSpPr>
            <p:cNvPr id="1890" name="Google Shape;1890;p87"/>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1" name="Google Shape;1891;p87"/>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00D2D2"/>
                  </a:solidFill>
                </a:rPr>
                <a:t>?</a:t>
              </a:r>
              <a:endParaRPr sz="15000">
                <a:solidFill>
                  <a:srgbClr val="00D2D2"/>
                </a:solidFill>
              </a:endParaRPr>
            </a:p>
          </p:txBody>
        </p:sp>
      </p:grpSp>
      <p:grpSp>
        <p:nvGrpSpPr>
          <p:cNvPr id="1892" name="Google Shape;1892;p87"/>
          <p:cNvGrpSpPr/>
          <p:nvPr/>
        </p:nvGrpSpPr>
        <p:grpSpPr>
          <a:xfrm>
            <a:off x="1853706" y="2022923"/>
            <a:ext cx="2999992" cy="2698313"/>
            <a:chOff x="422750" y="400700"/>
            <a:chExt cx="529800" cy="487500"/>
          </a:xfrm>
        </p:grpSpPr>
        <p:sp>
          <p:nvSpPr>
            <p:cNvPr id="1893" name="Google Shape;1893;p87"/>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4" name="Google Shape;1894;p87"/>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279D9D"/>
                  </a:solidFill>
                </a:rPr>
                <a:t>?</a:t>
              </a:r>
              <a:endParaRPr sz="15000">
                <a:solidFill>
                  <a:srgbClr val="279D9D"/>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88">
            <a:hlinkClick/>
          </p:cNvPr>
          <p:cNvSpPr txBox="1"/>
          <p:nvPr>
            <p:ph type="ctrTitle"/>
          </p:nvPr>
        </p:nvSpPr>
        <p:spPr>
          <a:xfrm>
            <a:off x="109700" y="124050"/>
            <a:ext cx="8721900" cy="18939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1700">
                <a:solidFill>
                  <a:srgbClr val="999999"/>
                </a:solidFill>
                <a:latin typeface="Montserrat"/>
                <a:ea typeface="Montserrat"/>
                <a:cs typeface="Montserrat"/>
                <a:sym typeface="Montserrat"/>
              </a:rPr>
              <a:t>* необязательно</a:t>
            </a:r>
            <a:endParaRPr sz="17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а ещё много </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других веществ</a:t>
            </a:r>
            <a:endParaRPr sz="3000">
              <a:solidFill>
                <a:srgbClr val="999999"/>
              </a:solidFill>
              <a:latin typeface="Montserrat"/>
              <a:ea typeface="Montserrat"/>
              <a:cs typeface="Montserrat"/>
              <a:sym typeface="Montserrat"/>
            </a:endParaRPr>
          </a:p>
        </p:txBody>
      </p:sp>
      <p:pic>
        <p:nvPicPr>
          <p:cNvPr id="1900" name="Google Shape;1900;p88"/>
          <p:cNvPicPr preferRelativeResize="0"/>
          <p:nvPr/>
        </p:nvPicPr>
        <p:blipFill>
          <a:blip r:embed="rId3">
            <a:alphaModFix/>
          </a:blip>
          <a:stretch>
            <a:fillRect/>
          </a:stretch>
        </p:blipFill>
        <p:spPr>
          <a:xfrm>
            <a:off x="4315925" y="0"/>
            <a:ext cx="3852425" cy="5207777"/>
          </a:xfrm>
          <a:prstGeom prst="rect">
            <a:avLst/>
          </a:prstGeom>
          <a:noFill/>
          <a:ln>
            <a:noFill/>
          </a:ln>
        </p:spPr>
      </p:pic>
      <p:sp>
        <p:nvSpPr>
          <p:cNvPr id="1901" name="Google Shape;1901;p88"/>
          <p:cNvSpPr txBox="1"/>
          <p:nvPr/>
        </p:nvSpPr>
        <p:spPr>
          <a:xfrm>
            <a:off x="109700" y="4104800"/>
            <a:ext cx="4272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000">
                <a:solidFill>
                  <a:srgbClr val="222222"/>
                </a:solidFill>
                <a:highlight>
                  <a:srgbClr val="FFFFFF"/>
                </a:highlight>
                <a:latin typeface="Montserrat"/>
                <a:ea typeface="Montserrat"/>
                <a:cs typeface="Montserrat"/>
                <a:sym typeface="Montserrat"/>
              </a:rPr>
              <a:t>Baran, J.; Sobiepanek, A.; Mazurkiewicz-Pisarek, A.; Rogalska, M.; Gryciuk, A.; Kuryk, L.; Abraham, S.N.; Staniszewska, M. Mast Cells as a Target—A Comprehensive Review of Recent Therapeutic Approaches. </a:t>
            </a:r>
            <a:r>
              <a:rPr i="1" lang="ru" sz="1000">
                <a:solidFill>
                  <a:srgbClr val="222222"/>
                </a:solidFill>
                <a:highlight>
                  <a:srgbClr val="FFFFFF"/>
                </a:highlight>
                <a:latin typeface="Montserrat"/>
                <a:ea typeface="Montserrat"/>
                <a:cs typeface="Montserrat"/>
                <a:sym typeface="Montserrat"/>
              </a:rPr>
              <a:t>Cells</a:t>
            </a:r>
            <a:r>
              <a:rPr lang="ru" sz="1000">
                <a:solidFill>
                  <a:srgbClr val="222222"/>
                </a:solidFill>
                <a:highlight>
                  <a:srgbClr val="FFFFFF"/>
                </a:highlight>
                <a:latin typeface="Montserrat"/>
                <a:ea typeface="Montserrat"/>
                <a:cs typeface="Montserrat"/>
                <a:sym typeface="Montserrat"/>
              </a:rPr>
              <a:t> 2023, </a:t>
            </a:r>
            <a:r>
              <a:rPr i="1" lang="ru" sz="1000">
                <a:solidFill>
                  <a:srgbClr val="222222"/>
                </a:solidFill>
                <a:highlight>
                  <a:srgbClr val="FFFFFF"/>
                </a:highlight>
                <a:latin typeface="Montserrat"/>
                <a:ea typeface="Montserrat"/>
                <a:cs typeface="Montserrat"/>
                <a:sym typeface="Montserrat"/>
              </a:rPr>
              <a:t>12</a:t>
            </a:r>
            <a:r>
              <a:rPr lang="ru" sz="1000">
                <a:solidFill>
                  <a:srgbClr val="222222"/>
                </a:solidFill>
                <a:highlight>
                  <a:srgbClr val="FFFFFF"/>
                </a:highlight>
                <a:latin typeface="Montserrat"/>
                <a:ea typeface="Montserrat"/>
                <a:cs typeface="Montserrat"/>
                <a:sym typeface="Montserrat"/>
              </a:rPr>
              <a:t>, 1187. https://doi.org/10.3390/cells12081187</a:t>
            </a:r>
            <a:endParaRPr sz="1000">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pic>
        <p:nvPicPr>
          <p:cNvPr id="1906" name="Google Shape;1906;p89"/>
          <p:cNvPicPr preferRelativeResize="0"/>
          <p:nvPr/>
        </p:nvPicPr>
        <p:blipFill>
          <a:blip r:embed="rId3">
            <a:alphaModFix/>
          </a:blip>
          <a:stretch>
            <a:fillRect/>
          </a:stretch>
        </p:blipFill>
        <p:spPr>
          <a:xfrm>
            <a:off x="8805275" y="56563"/>
            <a:ext cx="846850" cy="801850"/>
          </a:xfrm>
          <a:prstGeom prst="rect">
            <a:avLst/>
          </a:prstGeom>
          <a:noFill/>
          <a:ln>
            <a:noFill/>
          </a:ln>
        </p:spPr>
      </p:pic>
      <p:grpSp>
        <p:nvGrpSpPr>
          <p:cNvPr id="1907" name="Google Shape;1907;p89"/>
          <p:cNvGrpSpPr/>
          <p:nvPr/>
        </p:nvGrpSpPr>
        <p:grpSpPr>
          <a:xfrm rot="3445815">
            <a:off x="7926122" y="732252"/>
            <a:ext cx="1224681" cy="1003980"/>
            <a:chOff x="4075175" y="3201875"/>
            <a:chExt cx="491375" cy="411675"/>
          </a:xfrm>
        </p:grpSpPr>
        <p:cxnSp>
          <p:nvCxnSpPr>
            <p:cNvPr id="1908" name="Google Shape;1908;p89"/>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1909" name="Google Shape;1909;p89"/>
            <p:cNvGrpSpPr/>
            <p:nvPr/>
          </p:nvGrpSpPr>
          <p:grpSpPr>
            <a:xfrm>
              <a:off x="4075175" y="3201875"/>
              <a:ext cx="491375" cy="361250"/>
              <a:chOff x="4075175" y="3201875"/>
              <a:chExt cx="491375" cy="361250"/>
            </a:xfrm>
          </p:grpSpPr>
          <p:cxnSp>
            <p:nvCxnSpPr>
              <p:cNvPr id="1910" name="Google Shape;1910;p89"/>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1911" name="Google Shape;1911;p89"/>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1912" name="Google Shape;1912;p89"/>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1913" name="Google Shape;1913;p89"/>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1914" name="Google Shape;1914;p89"/>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sp>
        <p:nvSpPr>
          <p:cNvPr id="1915" name="Google Shape;1915;p89"/>
          <p:cNvSpPr/>
          <p:nvPr/>
        </p:nvSpPr>
        <p:spPr>
          <a:xfrm>
            <a:off x="5063437" y="-660362"/>
            <a:ext cx="2615700" cy="26790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6" name="Google Shape;1916;p89"/>
          <p:cNvSpPr/>
          <p:nvPr/>
        </p:nvSpPr>
        <p:spPr>
          <a:xfrm>
            <a:off x="5952909" y="-383966"/>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7" name="Google Shape;1917;p89"/>
          <p:cNvSpPr/>
          <p:nvPr/>
        </p:nvSpPr>
        <p:spPr>
          <a:xfrm>
            <a:off x="6042258" y="344242"/>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8" name="Google Shape;1918;p89"/>
          <p:cNvSpPr/>
          <p:nvPr/>
        </p:nvSpPr>
        <p:spPr>
          <a:xfrm>
            <a:off x="6577090" y="-209310"/>
            <a:ext cx="5727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9" name="Google Shape;1919;p89"/>
          <p:cNvSpPr/>
          <p:nvPr/>
        </p:nvSpPr>
        <p:spPr>
          <a:xfrm>
            <a:off x="6870706" y="487065"/>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0" name="Google Shape;1920;p89"/>
          <p:cNvSpPr/>
          <p:nvPr/>
        </p:nvSpPr>
        <p:spPr>
          <a:xfrm>
            <a:off x="6645179" y="1163168"/>
            <a:ext cx="389400" cy="41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1" name="Google Shape;1921;p89"/>
          <p:cNvSpPr/>
          <p:nvPr/>
        </p:nvSpPr>
        <p:spPr>
          <a:xfrm>
            <a:off x="5976384" y="1131113"/>
            <a:ext cx="572700" cy="5664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2" name="Google Shape;1922;p89"/>
          <p:cNvSpPr/>
          <p:nvPr/>
        </p:nvSpPr>
        <p:spPr>
          <a:xfrm>
            <a:off x="5349987" y="16153"/>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3" name="Google Shape;1923;p89"/>
          <p:cNvSpPr/>
          <p:nvPr/>
        </p:nvSpPr>
        <p:spPr>
          <a:xfrm>
            <a:off x="5422567" y="800838"/>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24" name="Google Shape;1924;p89"/>
          <p:cNvCxnSpPr/>
          <p:nvPr/>
        </p:nvCxnSpPr>
        <p:spPr>
          <a:xfrm>
            <a:off x="7259210" y="-389295"/>
            <a:ext cx="330600" cy="471300"/>
          </a:xfrm>
          <a:prstGeom prst="straightConnector1">
            <a:avLst/>
          </a:prstGeom>
          <a:noFill/>
          <a:ln cap="flat" cmpd="sng" w="76200">
            <a:solidFill>
              <a:srgbClr val="00D2D2"/>
            </a:solidFill>
            <a:prstDash val="solid"/>
            <a:round/>
            <a:headEnd len="med" w="med" type="none"/>
            <a:tailEnd len="med" w="med" type="none"/>
          </a:ln>
        </p:spPr>
      </p:cxnSp>
      <p:cxnSp>
        <p:nvCxnSpPr>
          <p:cNvPr id="1925" name="Google Shape;1925;p89"/>
          <p:cNvCxnSpPr/>
          <p:nvPr/>
        </p:nvCxnSpPr>
        <p:spPr>
          <a:xfrm flipH="1" rot="10800000">
            <a:off x="7209116" y="-769677"/>
            <a:ext cx="492900" cy="420300"/>
          </a:xfrm>
          <a:prstGeom prst="straightConnector1">
            <a:avLst/>
          </a:prstGeom>
          <a:noFill/>
          <a:ln cap="flat" cmpd="sng" w="76200">
            <a:solidFill>
              <a:srgbClr val="00D2D2"/>
            </a:solidFill>
            <a:prstDash val="solid"/>
            <a:round/>
            <a:headEnd len="med" w="med" type="none"/>
            <a:tailEnd len="med" w="med" type="none"/>
          </a:ln>
        </p:spPr>
      </p:cxnSp>
      <p:cxnSp>
        <p:nvCxnSpPr>
          <p:cNvPr id="1926" name="Google Shape;1926;p89"/>
          <p:cNvCxnSpPr/>
          <p:nvPr/>
        </p:nvCxnSpPr>
        <p:spPr>
          <a:xfrm flipH="1" rot="10800000">
            <a:off x="7546329" y="-349330"/>
            <a:ext cx="513000" cy="405900"/>
          </a:xfrm>
          <a:prstGeom prst="straightConnector1">
            <a:avLst/>
          </a:prstGeom>
          <a:noFill/>
          <a:ln cap="flat" cmpd="sng" w="76200">
            <a:solidFill>
              <a:srgbClr val="00D2D2"/>
            </a:solidFill>
            <a:prstDash val="solid"/>
            <a:round/>
            <a:headEnd len="med" w="med" type="none"/>
            <a:tailEnd len="med" w="med" type="none"/>
          </a:ln>
        </p:spPr>
      </p:cxnSp>
      <p:grpSp>
        <p:nvGrpSpPr>
          <p:cNvPr id="1927" name="Google Shape;1927;p89"/>
          <p:cNvGrpSpPr/>
          <p:nvPr/>
        </p:nvGrpSpPr>
        <p:grpSpPr>
          <a:xfrm rot="3245084">
            <a:off x="7476817" y="631175"/>
            <a:ext cx="881646" cy="829236"/>
            <a:chOff x="3860525" y="3466725"/>
            <a:chExt cx="354975" cy="338788"/>
          </a:xfrm>
        </p:grpSpPr>
        <p:cxnSp>
          <p:nvCxnSpPr>
            <p:cNvPr id="1928" name="Google Shape;1928;p89"/>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929" name="Google Shape;1929;p89"/>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930" name="Google Shape;1930;p89"/>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1931" name="Google Shape;1931;p89"/>
          <p:cNvSpPr/>
          <p:nvPr/>
        </p:nvSpPr>
        <p:spPr>
          <a:xfrm rot="4414622">
            <a:off x="6609508" y="27634"/>
            <a:ext cx="1102480" cy="1001188"/>
          </a:xfrm>
          <a:prstGeom prst="downArrow">
            <a:avLst>
              <a:gd fmla="val 50000" name="adj1"/>
              <a:gd fmla="val 50000" name="adj2"/>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2" name="Google Shape;1932;p89"/>
          <p:cNvSpPr/>
          <p:nvPr/>
        </p:nvSpPr>
        <p:spPr>
          <a:xfrm rot="-1469192">
            <a:off x="6609578" y="1974739"/>
            <a:ext cx="1102347" cy="1001395"/>
          </a:xfrm>
          <a:prstGeom prst="downArrow">
            <a:avLst>
              <a:gd fmla="val 50000" name="adj1"/>
              <a:gd fmla="val 50000" name="adj2"/>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3" name="Google Shape;1933;p89"/>
          <p:cNvSpPr/>
          <p:nvPr/>
        </p:nvSpPr>
        <p:spPr>
          <a:xfrm>
            <a:off x="7319300" y="2815363"/>
            <a:ext cx="2438316" cy="1144908"/>
          </a:xfrm>
          <a:prstGeom prst="flowChartTerminator">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34" name="Google Shape;1934;p89"/>
          <p:cNvGrpSpPr/>
          <p:nvPr/>
        </p:nvGrpSpPr>
        <p:grpSpPr>
          <a:xfrm rot="2249049">
            <a:off x="8106723" y="-866062"/>
            <a:ext cx="1177039" cy="1043203"/>
            <a:chOff x="4075175" y="3201875"/>
            <a:chExt cx="491375" cy="411675"/>
          </a:xfrm>
        </p:grpSpPr>
        <p:cxnSp>
          <p:nvCxnSpPr>
            <p:cNvPr id="1935" name="Google Shape;1935;p89"/>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1936" name="Google Shape;1936;p89"/>
            <p:cNvGrpSpPr/>
            <p:nvPr/>
          </p:nvGrpSpPr>
          <p:grpSpPr>
            <a:xfrm>
              <a:off x="4075175" y="3201875"/>
              <a:ext cx="491375" cy="361250"/>
              <a:chOff x="4075175" y="3201875"/>
              <a:chExt cx="491375" cy="361250"/>
            </a:xfrm>
          </p:grpSpPr>
          <p:cxnSp>
            <p:nvCxnSpPr>
              <p:cNvPr id="1937" name="Google Shape;1937;p89"/>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1938" name="Google Shape;1938;p89"/>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1939" name="Google Shape;1939;p89"/>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1940" name="Google Shape;1940;p89"/>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1941" name="Google Shape;1941;p89"/>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sp>
        <p:nvSpPr>
          <p:cNvPr id="1942" name="Google Shape;1942;p89"/>
          <p:cNvSpPr txBox="1"/>
          <p:nvPr/>
        </p:nvSpPr>
        <p:spPr>
          <a:xfrm>
            <a:off x="7356000" y="2956875"/>
            <a:ext cx="2123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гистамин</a:t>
            </a:r>
            <a:endParaRPr sz="22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2200">
                <a:solidFill>
                  <a:schemeClr val="lt1"/>
                </a:solidFill>
                <a:latin typeface="Montserrat"/>
                <a:ea typeface="Montserrat"/>
                <a:cs typeface="Montserrat"/>
                <a:sym typeface="Montserrat"/>
              </a:rPr>
              <a:t>триптаза</a:t>
            </a:r>
            <a:endParaRPr sz="2200">
              <a:solidFill>
                <a:schemeClr val="lt1"/>
              </a:solidFill>
              <a:latin typeface="Montserrat"/>
              <a:ea typeface="Montserrat"/>
              <a:cs typeface="Montserrat"/>
              <a:sym typeface="Montserrat"/>
            </a:endParaRPr>
          </a:p>
        </p:txBody>
      </p:sp>
      <p:sp>
        <p:nvSpPr>
          <p:cNvPr id="1943" name="Google Shape;1943;p89">
            <a:hlinkClick/>
          </p:cNvPr>
          <p:cNvSpPr txBox="1"/>
          <p:nvPr>
            <p:ph type="ctrTitle"/>
          </p:nvPr>
        </p:nvSpPr>
        <p:spPr>
          <a:xfrm>
            <a:off x="226175" y="858425"/>
            <a:ext cx="5349300" cy="391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solidFill>
                  <a:srgbClr val="00D2D2"/>
                </a:solidFill>
                <a:latin typeface="Montserrat"/>
                <a:ea typeface="Montserrat"/>
                <a:cs typeface="Montserrat"/>
                <a:sym typeface="Montserrat"/>
              </a:rPr>
              <a:t>Заставить тучную клетку выделить медиаторы могут </a:t>
            </a:r>
            <a:r>
              <a:rPr b="1" lang="ru" sz="3000">
                <a:solidFill>
                  <a:srgbClr val="00D2D2"/>
                </a:solidFill>
                <a:latin typeface="Montserrat"/>
                <a:ea typeface="Montserrat"/>
                <a:cs typeface="Montserrat"/>
                <a:sym typeface="Montserrat"/>
              </a:rPr>
              <a:t>только </a:t>
            </a:r>
            <a:endParaRPr b="1" sz="30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3000">
                <a:solidFill>
                  <a:srgbClr val="00D2D2"/>
                </a:solidFill>
                <a:latin typeface="Montserrat"/>
                <a:ea typeface="Montserrat"/>
                <a:cs typeface="Montserrat"/>
                <a:sym typeface="Montserrat"/>
              </a:rPr>
              <a:t>IgE+аллерген</a:t>
            </a:r>
            <a:endParaRPr sz="3000">
              <a:solidFill>
                <a:srgbClr val="00D2D2"/>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3000">
                <a:solidFill>
                  <a:srgbClr val="00D2D2"/>
                </a:solidFill>
                <a:latin typeface="Montserrat"/>
                <a:ea typeface="Montserrat"/>
                <a:cs typeface="Montserrat"/>
                <a:sym typeface="Montserrat"/>
              </a:rPr>
              <a:t>или нет?</a:t>
            </a:r>
            <a:endParaRPr sz="3000">
              <a:solidFill>
                <a:srgbClr val="00D2D2"/>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90"/>
          <p:cNvSpPr/>
          <p:nvPr/>
        </p:nvSpPr>
        <p:spPr>
          <a:xfrm>
            <a:off x="5063437" y="-660362"/>
            <a:ext cx="2615700" cy="26790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9" name="Google Shape;1949;p90"/>
          <p:cNvSpPr/>
          <p:nvPr/>
        </p:nvSpPr>
        <p:spPr>
          <a:xfrm>
            <a:off x="5952909" y="-383966"/>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0" name="Google Shape;1950;p90"/>
          <p:cNvSpPr/>
          <p:nvPr/>
        </p:nvSpPr>
        <p:spPr>
          <a:xfrm>
            <a:off x="6042258" y="344242"/>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1" name="Google Shape;1951;p90"/>
          <p:cNvSpPr/>
          <p:nvPr/>
        </p:nvSpPr>
        <p:spPr>
          <a:xfrm>
            <a:off x="6577090" y="-209310"/>
            <a:ext cx="5727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2" name="Google Shape;1952;p90"/>
          <p:cNvSpPr/>
          <p:nvPr/>
        </p:nvSpPr>
        <p:spPr>
          <a:xfrm>
            <a:off x="6870706" y="487065"/>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3" name="Google Shape;1953;p90"/>
          <p:cNvSpPr/>
          <p:nvPr/>
        </p:nvSpPr>
        <p:spPr>
          <a:xfrm>
            <a:off x="6645179" y="1163168"/>
            <a:ext cx="389400" cy="41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4" name="Google Shape;1954;p90"/>
          <p:cNvSpPr/>
          <p:nvPr/>
        </p:nvSpPr>
        <p:spPr>
          <a:xfrm>
            <a:off x="5976384" y="1131113"/>
            <a:ext cx="572700" cy="5664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5" name="Google Shape;1955;p90"/>
          <p:cNvSpPr/>
          <p:nvPr/>
        </p:nvSpPr>
        <p:spPr>
          <a:xfrm>
            <a:off x="5349987" y="16153"/>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6" name="Google Shape;1956;p90"/>
          <p:cNvSpPr/>
          <p:nvPr/>
        </p:nvSpPr>
        <p:spPr>
          <a:xfrm>
            <a:off x="5422567" y="800838"/>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57" name="Google Shape;1957;p90"/>
          <p:cNvCxnSpPr/>
          <p:nvPr/>
        </p:nvCxnSpPr>
        <p:spPr>
          <a:xfrm>
            <a:off x="7259210" y="-389295"/>
            <a:ext cx="330600" cy="471300"/>
          </a:xfrm>
          <a:prstGeom prst="straightConnector1">
            <a:avLst/>
          </a:prstGeom>
          <a:noFill/>
          <a:ln cap="flat" cmpd="sng" w="76200">
            <a:solidFill>
              <a:srgbClr val="00D2D2"/>
            </a:solidFill>
            <a:prstDash val="solid"/>
            <a:round/>
            <a:headEnd len="med" w="med" type="none"/>
            <a:tailEnd len="med" w="med" type="none"/>
          </a:ln>
        </p:spPr>
      </p:cxnSp>
      <p:cxnSp>
        <p:nvCxnSpPr>
          <p:cNvPr id="1958" name="Google Shape;1958;p90"/>
          <p:cNvCxnSpPr/>
          <p:nvPr/>
        </p:nvCxnSpPr>
        <p:spPr>
          <a:xfrm flipH="1" rot="10800000">
            <a:off x="7209116" y="-769677"/>
            <a:ext cx="492900" cy="420300"/>
          </a:xfrm>
          <a:prstGeom prst="straightConnector1">
            <a:avLst/>
          </a:prstGeom>
          <a:noFill/>
          <a:ln cap="flat" cmpd="sng" w="76200">
            <a:solidFill>
              <a:srgbClr val="00D2D2"/>
            </a:solidFill>
            <a:prstDash val="solid"/>
            <a:round/>
            <a:headEnd len="med" w="med" type="none"/>
            <a:tailEnd len="med" w="med" type="none"/>
          </a:ln>
        </p:spPr>
      </p:cxnSp>
      <p:cxnSp>
        <p:nvCxnSpPr>
          <p:cNvPr id="1959" name="Google Shape;1959;p90"/>
          <p:cNvCxnSpPr/>
          <p:nvPr/>
        </p:nvCxnSpPr>
        <p:spPr>
          <a:xfrm flipH="1" rot="10800000">
            <a:off x="7546329" y="-349330"/>
            <a:ext cx="513000" cy="405900"/>
          </a:xfrm>
          <a:prstGeom prst="straightConnector1">
            <a:avLst/>
          </a:prstGeom>
          <a:noFill/>
          <a:ln cap="flat" cmpd="sng" w="76200">
            <a:solidFill>
              <a:srgbClr val="00D2D2"/>
            </a:solidFill>
            <a:prstDash val="solid"/>
            <a:round/>
            <a:headEnd len="med" w="med" type="none"/>
            <a:tailEnd len="med" w="med" type="none"/>
          </a:ln>
        </p:spPr>
      </p:cxnSp>
      <p:grpSp>
        <p:nvGrpSpPr>
          <p:cNvPr id="1960" name="Google Shape;1960;p90"/>
          <p:cNvGrpSpPr/>
          <p:nvPr/>
        </p:nvGrpSpPr>
        <p:grpSpPr>
          <a:xfrm rot="3245084">
            <a:off x="7476817" y="631175"/>
            <a:ext cx="881646" cy="829236"/>
            <a:chOff x="3860525" y="3466725"/>
            <a:chExt cx="354975" cy="338788"/>
          </a:xfrm>
        </p:grpSpPr>
        <p:cxnSp>
          <p:nvCxnSpPr>
            <p:cNvPr id="1961" name="Google Shape;1961;p90"/>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962" name="Google Shape;1962;p90"/>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963" name="Google Shape;1963;p90"/>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1964" name="Google Shape;1964;p90">
            <a:hlinkClick/>
          </p:cNvPr>
          <p:cNvSpPr txBox="1"/>
          <p:nvPr>
            <p:ph type="ctrTitle"/>
          </p:nvPr>
        </p:nvSpPr>
        <p:spPr>
          <a:xfrm>
            <a:off x="-284700" y="197575"/>
            <a:ext cx="4856700" cy="1039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3000">
                <a:solidFill>
                  <a:srgbClr val="999999"/>
                </a:solidFill>
                <a:latin typeface="Montserrat"/>
                <a:ea typeface="Montserrat"/>
                <a:cs typeface="Montserrat"/>
                <a:sym typeface="Montserrat"/>
              </a:rPr>
              <a:t>Нет, </a:t>
            </a:r>
            <a:endParaRPr sz="30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3000">
                <a:solidFill>
                  <a:srgbClr val="999999"/>
                </a:solidFill>
                <a:latin typeface="Montserrat"/>
                <a:ea typeface="Montserrat"/>
                <a:cs typeface="Montserrat"/>
                <a:sym typeface="Montserrat"/>
              </a:rPr>
              <a:t>еще много стимулов</a:t>
            </a:r>
            <a:endParaRPr sz="3000">
              <a:solidFill>
                <a:srgbClr val="999999"/>
              </a:solidFill>
              <a:latin typeface="Montserrat"/>
              <a:ea typeface="Montserrat"/>
              <a:cs typeface="Montserrat"/>
              <a:sym typeface="Montserrat"/>
            </a:endParaRPr>
          </a:p>
        </p:txBody>
      </p:sp>
      <p:sp>
        <p:nvSpPr>
          <p:cNvPr id="1965" name="Google Shape;1965;p90"/>
          <p:cNvSpPr/>
          <p:nvPr/>
        </p:nvSpPr>
        <p:spPr>
          <a:xfrm>
            <a:off x="5183375" y="2148675"/>
            <a:ext cx="2363100" cy="23478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91"/>
          <p:cNvSpPr/>
          <p:nvPr/>
        </p:nvSpPr>
        <p:spPr>
          <a:xfrm>
            <a:off x="5063437" y="-660362"/>
            <a:ext cx="2615700" cy="26790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1" name="Google Shape;1971;p91"/>
          <p:cNvSpPr/>
          <p:nvPr/>
        </p:nvSpPr>
        <p:spPr>
          <a:xfrm>
            <a:off x="5952909" y="-383966"/>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2" name="Google Shape;1972;p91"/>
          <p:cNvSpPr/>
          <p:nvPr/>
        </p:nvSpPr>
        <p:spPr>
          <a:xfrm>
            <a:off x="6042258" y="344242"/>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3" name="Google Shape;1973;p91"/>
          <p:cNvSpPr/>
          <p:nvPr/>
        </p:nvSpPr>
        <p:spPr>
          <a:xfrm>
            <a:off x="6577090" y="-209310"/>
            <a:ext cx="5727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4" name="Google Shape;1974;p91"/>
          <p:cNvSpPr/>
          <p:nvPr/>
        </p:nvSpPr>
        <p:spPr>
          <a:xfrm>
            <a:off x="6870706" y="487065"/>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5" name="Google Shape;1975;p91"/>
          <p:cNvSpPr/>
          <p:nvPr/>
        </p:nvSpPr>
        <p:spPr>
          <a:xfrm>
            <a:off x="6645179" y="1163168"/>
            <a:ext cx="389400" cy="41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6" name="Google Shape;1976;p91"/>
          <p:cNvSpPr/>
          <p:nvPr/>
        </p:nvSpPr>
        <p:spPr>
          <a:xfrm>
            <a:off x="5976384" y="1131113"/>
            <a:ext cx="572700" cy="5664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7" name="Google Shape;1977;p91"/>
          <p:cNvSpPr/>
          <p:nvPr/>
        </p:nvSpPr>
        <p:spPr>
          <a:xfrm>
            <a:off x="5349987" y="16153"/>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8" name="Google Shape;1978;p91"/>
          <p:cNvSpPr/>
          <p:nvPr/>
        </p:nvSpPr>
        <p:spPr>
          <a:xfrm>
            <a:off x="5422567" y="800838"/>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79" name="Google Shape;1979;p91"/>
          <p:cNvCxnSpPr/>
          <p:nvPr/>
        </p:nvCxnSpPr>
        <p:spPr>
          <a:xfrm>
            <a:off x="7259210" y="-389295"/>
            <a:ext cx="330600" cy="471300"/>
          </a:xfrm>
          <a:prstGeom prst="straightConnector1">
            <a:avLst/>
          </a:prstGeom>
          <a:noFill/>
          <a:ln cap="flat" cmpd="sng" w="76200">
            <a:solidFill>
              <a:srgbClr val="00D2D2"/>
            </a:solidFill>
            <a:prstDash val="solid"/>
            <a:round/>
            <a:headEnd len="med" w="med" type="none"/>
            <a:tailEnd len="med" w="med" type="none"/>
          </a:ln>
        </p:spPr>
      </p:cxnSp>
      <p:cxnSp>
        <p:nvCxnSpPr>
          <p:cNvPr id="1980" name="Google Shape;1980;p91"/>
          <p:cNvCxnSpPr/>
          <p:nvPr/>
        </p:nvCxnSpPr>
        <p:spPr>
          <a:xfrm flipH="1" rot="10800000">
            <a:off x="7209116" y="-769677"/>
            <a:ext cx="492900" cy="420300"/>
          </a:xfrm>
          <a:prstGeom prst="straightConnector1">
            <a:avLst/>
          </a:prstGeom>
          <a:noFill/>
          <a:ln cap="flat" cmpd="sng" w="76200">
            <a:solidFill>
              <a:srgbClr val="00D2D2"/>
            </a:solidFill>
            <a:prstDash val="solid"/>
            <a:round/>
            <a:headEnd len="med" w="med" type="none"/>
            <a:tailEnd len="med" w="med" type="none"/>
          </a:ln>
        </p:spPr>
      </p:cxnSp>
      <p:cxnSp>
        <p:nvCxnSpPr>
          <p:cNvPr id="1981" name="Google Shape;1981;p91"/>
          <p:cNvCxnSpPr/>
          <p:nvPr/>
        </p:nvCxnSpPr>
        <p:spPr>
          <a:xfrm flipH="1" rot="10800000">
            <a:off x="7546329" y="-349330"/>
            <a:ext cx="513000" cy="405900"/>
          </a:xfrm>
          <a:prstGeom prst="straightConnector1">
            <a:avLst/>
          </a:prstGeom>
          <a:noFill/>
          <a:ln cap="flat" cmpd="sng" w="76200">
            <a:solidFill>
              <a:srgbClr val="00D2D2"/>
            </a:solidFill>
            <a:prstDash val="solid"/>
            <a:round/>
            <a:headEnd len="med" w="med" type="none"/>
            <a:tailEnd len="med" w="med" type="none"/>
          </a:ln>
        </p:spPr>
      </p:cxnSp>
      <p:grpSp>
        <p:nvGrpSpPr>
          <p:cNvPr id="1982" name="Google Shape;1982;p91"/>
          <p:cNvGrpSpPr/>
          <p:nvPr/>
        </p:nvGrpSpPr>
        <p:grpSpPr>
          <a:xfrm rot="3245084">
            <a:off x="7476817" y="631175"/>
            <a:ext cx="881646" cy="829236"/>
            <a:chOff x="3860525" y="3466725"/>
            <a:chExt cx="354975" cy="338788"/>
          </a:xfrm>
        </p:grpSpPr>
        <p:cxnSp>
          <p:nvCxnSpPr>
            <p:cNvPr id="1983" name="Google Shape;1983;p91"/>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1984" name="Google Shape;1984;p91"/>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1985" name="Google Shape;1985;p91"/>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1986" name="Google Shape;1986;p91">
            <a:hlinkClick/>
          </p:cNvPr>
          <p:cNvSpPr txBox="1"/>
          <p:nvPr>
            <p:ph type="ctrTitle"/>
          </p:nvPr>
        </p:nvSpPr>
        <p:spPr>
          <a:xfrm>
            <a:off x="-284700" y="197575"/>
            <a:ext cx="4856700" cy="1039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3000">
                <a:solidFill>
                  <a:srgbClr val="999999"/>
                </a:solidFill>
                <a:latin typeface="Montserrat"/>
                <a:ea typeface="Montserrat"/>
                <a:cs typeface="Montserrat"/>
                <a:sym typeface="Montserrat"/>
              </a:rPr>
              <a:t>Нет, </a:t>
            </a:r>
            <a:endParaRPr sz="30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3000">
                <a:solidFill>
                  <a:srgbClr val="999999"/>
                </a:solidFill>
                <a:latin typeface="Montserrat"/>
                <a:ea typeface="Montserrat"/>
                <a:cs typeface="Montserrat"/>
                <a:sym typeface="Montserrat"/>
              </a:rPr>
              <a:t>еще много стимулов</a:t>
            </a:r>
            <a:endParaRPr sz="3000">
              <a:solidFill>
                <a:srgbClr val="999999"/>
              </a:solidFill>
              <a:latin typeface="Montserrat"/>
              <a:ea typeface="Montserrat"/>
              <a:cs typeface="Montserrat"/>
              <a:sym typeface="Montserrat"/>
            </a:endParaRPr>
          </a:p>
        </p:txBody>
      </p:sp>
      <p:sp>
        <p:nvSpPr>
          <p:cNvPr id="1987" name="Google Shape;1987;p91"/>
          <p:cNvSpPr txBox="1"/>
          <p:nvPr>
            <p:ph type="ctrTitle"/>
          </p:nvPr>
        </p:nvSpPr>
        <p:spPr>
          <a:xfrm>
            <a:off x="2306400" y="1354725"/>
            <a:ext cx="2662500" cy="1571700"/>
          </a:xfrm>
          <a:prstGeom prst="rect">
            <a:avLst/>
          </a:prstGeom>
          <a:solidFill>
            <a:srgbClr val="9EF9ED"/>
          </a:solidFill>
          <a:ln cap="flat" cmpd="sng" w="28575">
            <a:solidFill>
              <a:srgbClr val="00D2D2"/>
            </a:solidFill>
            <a:prstDash val="solid"/>
            <a:round/>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rPr lang="ru" sz="3000">
                <a:latin typeface="Montserrat"/>
                <a:ea typeface="Montserrat"/>
                <a:cs typeface="Montserrat"/>
                <a:sym typeface="Montserrat"/>
              </a:rPr>
              <a:t>    C3a, C5a</a:t>
            </a:r>
            <a:r>
              <a:rPr lang="ru" sz="2400">
                <a:solidFill>
                  <a:srgbClr val="999999"/>
                </a:solidFill>
                <a:latin typeface="Montserrat"/>
                <a:ea typeface="Montserrat"/>
                <a:cs typeface="Montserrat"/>
                <a:sym typeface="Montserrat"/>
              </a:rPr>
              <a:t> </a:t>
            </a:r>
            <a:endParaRPr sz="2400">
              <a:solidFill>
                <a:srgbClr val="999999"/>
              </a:solidFill>
              <a:latin typeface="Montserrat"/>
              <a:ea typeface="Montserrat"/>
              <a:cs typeface="Montserrat"/>
              <a:sym typeface="Montserrat"/>
            </a:endParaRPr>
          </a:p>
          <a:p>
            <a:pPr indent="0" lvl="0" marL="0" marR="0" rtl="0" algn="ctr">
              <a:spcBef>
                <a:spcPts val="0"/>
              </a:spcBef>
              <a:spcAft>
                <a:spcPts val="0"/>
              </a:spcAft>
              <a:buNone/>
            </a:pPr>
            <a:r>
              <a:t/>
            </a:r>
            <a:endParaRPr sz="1100">
              <a:solidFill>
                <a:srgbClr val="999999"/>
              </a:solidFill>
              <a:latin typeface="Montserrat"/>
              <a:ea typeface="Montserrat"/>
              <a:cs typeface="Montserrat"/>
              <a:sym typeface="Montserrat"/>
            </a:endParaRPr>
          </a:p>
          <a:p>
            <a:pPr indent="0" lvl="0" marL="0" marR="150587" rtl="0" algn="r">
              <a:spcBef>
                <a:spcPts val="0"/>
              </a:spcBef>
              <a:spcAft>
                <a:spcPts val="0"/>
              </a:spcAft>
              <a:buNone/>
            </a:pPr>
            <a:r>
              <a:rPr lang="ru" sz="1500">
                <a:solidFill>
                  <a:srgbClr val="999999"/>
                </a:solidFill>
                <a:latin typeface="Montserrat"/>
                <a:ea typeface="Montserrat"/>
                <a:cs typeface="Montserrat"/>
                <a:sym typeface="Montserrat"/>
              </a:rPr>
              <a:t>(анафилотоксины)</a:t>
            </a:r>
            <a:endParaRPr sz="1500">
              <a:solidFill>
                <a:srgbClr val="999999"/>
              </a:solidFill>
              <a:latin typeface="Montserrat"/>
              <a:ea typeface="Montserrat"/>
              <a:cs typeface="Montserrat"/>
              <a:sym typeface="Montserrat"/>
            </a:endParaRPr>
          </a:p>
          <a:p>
            <a:pPr indent="0" lvl="0" marL="0" marR="150587" rtl="0" algn="r">
              <a:spcBef>
                <a:spcPts val="0"/>
              </a:spcBef>
              <a:spcAft>
                <a:spcPts val="0"/>
              </a:spcAft>
              <a:buNone/>
            </a:pPr>
            <a:r>
              <a:t/>
            </a:r>
            <a:endParaRPr sz="1500">
              <a:solidFill>
                <a:srgbClr val="999999"/>
              </a:solidFill>
              <a:latin typeface="Montserrat"/>
              <a:ea typeface="Montserrat"/>
              <a:cs typeface="Montserrat"/>
              <a:sym typeface="Montserrat"/>
            </a:endParaRPr>
          </a:p>
        </p:txBody>
      </p:sp>
      <p:sp>
        <p:nvSpPr>
          <p:cNvPr id="1988" name="Google Shape;1988;p91"/>
          <p:cNvSpPr/>
          <p:nvPr/>
        </p:nvSpPr>
        <p:spPr>
          <a:xfrm>
            <a:off x="5183375" y="2148675"/>
            <a:ext cx="2363100" cy="23478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92"/>
          <p:cNvSpPr/>
          <p:nvPr/>
        </p:nvSpPr>
        <p:spPr>
          <a:xfrm>
            <a:off x="5063437" y="-660362"/>
            <a:ext cx="2615700" cy="26790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4" name="Google Shape;1994;p92"/>
          <p:cNvSpPr/>
          <p:nvPr/>
        </p:nvSpPr>
        <p:spPr>
          <a:xfrm>
            <a:off x="5952909" y="-383966"/>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5" name="Google Shape;1995;p92"/>
          <p:cNvSpPr/>
          <p:nvPr/>
        </p:nvSpPr>
        <p:spPr>
          <a:xfrm>
            <a:off x="6042258" y="344242"/>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6" name="Google Shape;1996;p92"/>
          <p:cNvSpPr/>
          <p:nvPr/>
        </p:nvSpPr>
        <p:spPr>
          <a:xfrm>
            <a:off x="6577090" y="-209310"/>
            <a:ext cx="5727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7" name="Google Shape;1997;p92"/>
          <p:cNvSpPr/>
          <p:nvPr/>
        </p:nvSpPr>
        <p:spPr>
          <a:xfrm>
            <a:off x="6870706" y="487065"/>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8" name="Google Shape;1998;p92"/>
          <p:cNvSpPr/>
          <p:nvPr/>
        </p:nvSpPr>
        <p:spPr>
          <a:xfrm>
            <a:off x="6645179" y="1163168"/>
            <a:ext cx="389400" cy="41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9" name="Google Shape;1999;p92"/>
          <p:cNvSpPr/>
          <p:nvPr/>
        </p:nvSpPr>
        <p:spPr>
          <a:xfrm>
            <a:off x="5976384" y="1131113"/>
            <a:ext cx="572700" cy="5664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0" name="Google Shape;2000;p92"/>
          <p:cNvSpPr/>
          <p:nvPr/>
        </p:nvSpPr>
        <p:spPr>
          <a:xfrm>
            <a:off x="5349987" y="16153"/>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1" name="Google Shape;2001;p92"/>
          <p:cNvSpPr/>
          <p:nvPr/>
        </p:nvSpPr>
        <p:spPr>
          <a:xfrm>
            <a:off x="5422567" y="800838"/>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02" name="Google Shape;2002;p92"/>
          <p:cNvCxnSpPr/>
          <p:nvPr/>
        </p:nvCxnSpPr>
        <p:spPr>
          <a:xfrm>
            <a:off x="7259210" y="-389295"/>
            <a:ext cx="330600" cy="471300"/>
          </a:xfrm>
          <a:prstGeom prst="straightConnector1">
            <a:avLst/>
          </a:prstGeom>
          <a:noFill/>
          <a:ln cap="flat" cmpd="sng" w="76200">
            <a:solidFill>
              <a:srgbClr val="00D2D2"/>
            </a:solidFill>
            <a:prstDash val="solid"/>
            <a:round/>
            <a:headEnd len="med" w="med" type="none"/>
            <a:tailEnd len="med" w="med" type="none"/>
          </a:ln>
        </p:spPr>
      </p:cxnSp>
      <p:cxnSp>
        <p:nvCxnSpPr>
          <p:cNvPr id="2003" name="Google Shape;2003;p92"/>
          <p:cNvCxnSpPr/>
          <p:nvPr/>
        </p:nvCxnSpPr>
        <p:spPr>
          <a:xfrm flipH="1" rot="10800000">
            <a:off x="7209116" y="-769677"/>
            <a:ext cx="492900" cy="420300"/>
          </a:xfrm>
          <a:prstGeom prst="straightConnector1">
            <a:avLst/>
          </a:prstGeom>
          <a:noFill/>
          <a:ln cap="flat" cmpd="sng" w="76200">
            <a:solidFill>
              <a:srgbClr val="00D2D2"/>
            </a:solidFill>
            <a:prstDash val="solid"/>
            <a:round/>
            <a:headEnd len="med" w="med" type="none"/>
            <a:tailEnd len="med" w="med" type="none"/>
          </a:ln>
        </p:spPr>
      </p:cxnSp>
      <p:cxnSp>
        <p:nvCxnSpPr>
          <p:cNvPr id="2004" name="Google Shape;2004;p92"/>
          <p:cNvCxnSpPr/>
          <p:nvPr/>
        </p:nvCxnSpPr>
        <p:spPr>
          <a:xfrm flipH="1" rot="10800000">
            <a:off x="7546329" y="-349330"/>
            <a:ext cx="513000" cy="405900"/>
          </a:xfrm>
          <a:prstGeom prst="straightConnector1">
            <a:avLst/>
          </a:prstGeom>
          <a:noFill/>
          <a:ln cap="flat" cmpd="sng" w="76200">
            <a:solidFill>
              <a:srgbClr val="00D2D2"/>
            </a:solidFill>
            <a:prstDash val="solid"/>
            <a:round/>
            <a:headEnd len="med" w="med" type="none"/>
            <a:tailEnd len="med" w="med" type="none"/>
          </a:ln>
        </p:spPr>
      </p:cxnSp>
      <p:grpSp>
        <p:nvGrpSpPr>
          <p:cNvPr id="2005" name="Google Shape;2005;p92"/>
          <p:cNvGrpSpPr/>
          <p:nvPr/>
        </p:nvGrpSpPr>
        <p:grpSpPr>
          <a:xfrm rot="3245084">
            <a:off x="7476817" y="631175"/>
            <a:ext cx="881646" cy="829236"/>
            <a:chOff x="3860525" y="3466725"/>
            <a:chExt cx="354975" cy="338788"/>
          </a:xfrm>
        </p:grpSpPr>
        <p:cxnSp>
          <p:nvCxnSpPr>
            <p:cNvPr id="2006" name="Google Shape;2006;p92"/>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2007" name="Google Shape;2007;p92"/>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2008" name="Google Shape;2008;p92"/>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2009" name="Google Shape;2009;p92">
            <a:hlinkClick/>
          </p:cNvPr>
          <p:cNvSpPr txBox="1"/>
          <p:nvPr>
            <p:ph type="ctrTitle"/>
          </p:nvPr>
        </p:nvSpPr>
        <p:spPr>
          <a:xfrm>
            <a:off x="-284700" y="197575"/>
            <a:ext cx="4856700" cy="1039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3000">
                <a:solidFill>
                  <a:srgbClr val="999999"/>
                </a:solidFill>
                <a:latin typeface="Montserrat"/>
                <a:ea typeface="Montserrat"/>
                <a:cs typeface="Montserrat"/>
                <a:sym typeface="Montserrat"/>
              </a:rPr>
              <a:t>Нет, </a:t>
            </a:r>
            <a:endParaRPr sz="30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3000">
                <a:solidFill>
                  <a:srgbClr val="999999"/>
                </a:solidFill>
                <a:latin typeface="Montserrat"/>
                <a:ea typeface="Montserrat"/>
                <a:cs typeface="Montserrat"/>
                <a:sym typeface="Montserrat"/>
              </a:rPr>
              <a:t>еще много стимулов</a:t>
            </a:r>
            <a:endParaRPr sz="3000">
              <a:solidFill>
                <a:srgbClr val="999999"/>
              </a:solidFill>
              <a:latin typeface="Montserrat"/>
              <a:ea typeface="Montserrat"/>
              <a:cs typeface="Montserrat"/>
              <a:sym typeface="Montserrat"/>
            </a:endParaRPr>
          </a:p>
        </p:txBody>
      </p:sp>
      <p:sp>
        <p:nvSpPr>
          <p:cNvPr id="2010" name="Google Shape;2010;p92"/>
          <p:cNvSpPr txBox="1"/>
          <p:nvPr>
            <p:ph type="ctrTitle"/>
          </p:nvPr>
        </p:nvSpPr>
        <p:spPr>
          <a:xfrm>
            <a:off x="2306400" y="1354725"/>
            <a:ext cx="2662500" cy="1571700"/>
          </a:xfrm>
          <a:prstGeom prst="rect">
            <a:avLst/>
          </a:prstGeom>
          <a:solidFill>
            <a:srgbClr val="9EF9ED"/>
          </a:solidFill>
          <a:ln cap="flat" cmpd="sng" w="28575">
            <a:solidFill>
              <a:srgbClr val="00D2D2"/>
            </a:solidFill>
            <a:prstDash val="solid"/>
            <a:round/>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rPr lang="ru" sz="3000">
                <a:latin typeface="Montserrat"/>
                <a:ea typeface="Montserrat"/>
                <a:cs typeface="Montserrat"/>
                <a:sym typeface="Montserrat"/>
              </a:rPr>
              <a:t>    C3a, C5a</a:t>
            </a:r>
            <a:r>
              <a:rPr lang="ru" sz="2400">
                <a:solidFill>
                  <a:srgbClr val="999999"/>
                </a:solidFill>
                <a:latin typeface="Montserrat"/>
                <a:ea typeface="Montserrat"/>
                <a:cs typeface="Montserrat"/>
                <a:sym typeface="Montserrat"/>
              </a:rPr>
              <a:t> </a:t>
            </a:r>
            <a:endParaRPr sz="2400">
              <a:solidFill>
                <a:srgbClr val="999999"/>
              </a:solidFill>
              <a:latin typeface="Montserrat"/>
              <a:ea typeface="Montserrat"/>
              <a:cs typeface="Montserrat"/>
              <a:sym typeface="Montserrat"/>
            </a:endParaRPr>
          </a:p>
          <a:p>
            <a:pPr indent="0" lvl="0" marL="0" marR="0" rtl="0" algn="ctr">
              <a:spcBef>
                <a:spcPts val="0"/>
              </a:spcBef>
              <a:spcAft>
                <a:spcPts val="0"/>
              </a:spcAft>
              <a:buNone/>
            </a:pPr>
            <a:r>
              <a:t/>
            </a:r>
            <a:endParaRPr sz="1100">
              <a:solidFill>
                <a:srgbClr val="999999"/>
              </a:solidFill>
              <a:latin typeface="Montserrat"/>
              <a:ea typeface="Montserrat"/>
              <a:cs typeface="Montserrat"/>
              <a:sym typeface="Montserrat"/>
            </a:endParaRPr>
          </a:p>
          <a:p>
            <a:pPr indent="0" lvl="0" marL="0" marR="150587" rtl="0" algn="r">
              <a:spcBef>
                <a:spcPts val="0"/>
              </a:spcBef>
              <a:spcAft>
                <a:spcPts val="0"/>
              </a:spcAft>
              <a:buNone/>
            </a:pPr>
            <a:r>
              <a:rPr lang="ru" sz="1500">
                <a:solidFill>
                  <a:srgbClr val="999999"/>
                </a:solidFill>
                <a:latin typeface="Montserrat"/>
                <a:ea typeface="Montserrat"/>
                <a:cs typeface="Montserrat"/>
                <a:sym typeface="Montserrat"/>
              </a:rPr>
              <a:t>(анафилотоксины)</a:t>
            </a:r>
            <a:endParaRPr sz="1500">
              <a:solidFill>
                <a:srgbClr val="999999"/>
              </a:solidFill>
              <a:latin typeface="Montserrat"/>
              <a:ea typeface="Montserrat"/>
              <a:cs typeface="Montserrat"/>
              <a:sym typeface="Montserrat"/>
            </a:endParaRPr>
          </a:p>
          <a:p>
            <a:pPr indent="0" lvl="0" marL="0" marR="150587" rtl="0" algn="r">
              <a:spcBef>
                <a:spcPts val="0"/>
              </a:spcBef>
              <a:spcAft>
                <a:spcPts val="0"/>
              </a:spcAft>
              <a:buNone/>
            </a:pPr>
            <a:r>
              <a:t/>
            </a:r>
            <a:endParaRPr sz="1500">
              <a:solidFill>
                <a:srgbClr val="999999"/>
              </a:solidFill>
              <a:latin typeface="Montserrat"/>
              <a:ea typeface="Montserrat"/>
              <a:cs typeface="Montserrat"/>
              <a:sym typeface="Montserrat"/>
            </a:endParaRPr>
          </a:p>
        </p:txBody>
      </p:sp>
      <p:sp>
        <p:nvSpPr>
          <p:cNvPr id="2011" name="Google Shape;2011;p92"/>
          <p:cNvSpPr txBox="1"/>
          <p:nvPr>
            <p:ph type="ctrTitle"/>
          </p:nvPr>
        </p:nvSpPr>
        <p:spPr>
          <a:xfrm>
            <a:off x="137325" y="1354725"/>
            <a:ext cx="2048400" cy="1571700"/>
          </a:xfrm>
          <a:prstGeom prst="rect">
            <a:avLst/>
          </a:prstGeom>
          <a:solidFill>
            <a:srgbClr val="F3F3F3"/>
          </a:solidFill>
        </p:spPr>
        <p:txBody>
          <a:bodyPr anchorCtr="0" anchor="b" bIns="91425" lIns="91425" spcFirstLastPara="1" rIns="91425" wrap="square" tIns="91425">
            <a:noAutofit/>
          </a:bodyPr>
          <a:lstStyle/>
          <a:p>
            <a:pPr indent="0" lvl="0" marL="0" marR="245856" rtl="0" algn="ctr">
              <a:spcBef>
                <a:spcPts val="0"/>
              </a:spcBef>
              <a:spcAft>
                <a:spcPts val="0"/>
              </a:spcAft>
              <a:buNone/>
            </a:pPr>
            <a:r>
              <a:rPr lang="ru" sz="900">
                <a:solidFill>
                  <a:srgbClr val="F3F3F3"/>
                </a:solidFill>
                <a:latin typeface="Montserrat"/>
                <a:ea typeface="Montserrat"/>
                <a:cs typeface="Montserrat"/>
                <a:sym typeface="Montserrat"/>
              </a:rPr>
              <a:t>ы</a:t>
            </a:r>
            <a:endParaRPr sz="900">
              <a:solidFill>
                <a:srgbClr val="F3F3F3"/>
              </a:solidFill>
              <a:latin typeface="Montserrat"/>
              <a:ea typeface="Montserrat"/>
              <a:cs typeface="Montserrat"/>
              <a:sym typeface="Montserrat"/>
            </a:endParaRPr>
          </a:p>
        </p:txBody>
      </p:sp>
      <p:sp>
        <p:nvSpPr>
          <p:cNvPr id="2012" name="Google Shape;2012;p92"/>
          <p:cNvSpPr/>
          <p:nvPr/>
        </p:nvSpPr>
        <p:spPr>
          <a:xfrm>
            <a:off x="1857300" y="1759525"/>
            <a:ext cx="1024800" cy="546600"/>
          </a:xfrm>
          <a:prstGeom prst="leftRightArrow">
            <a:avLst>
              <a:gd fmla="val 50000" name="adj1"/>
              <a:gd fmla="val 50000" name="adj2"/>
            </a:avLst>
          </a:prstGeom>
          <a:solidFill>
            <a:srgbClr val="C4FCF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3" name="Google Shape;2013;p92"/>
          <p:cNvSpPr/>
          <p:nvPr/>
        </p:nvSpPr>
        <p:spPr>
          <a:xfrm>
            <a:off x="5183375" y="2148675"/>
            <a:ext cx="2363100" cy="23478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4" name="Google Shape;2014;p92"/>
          <p:cNvSpPr txBox="1"/>
          <p:nvPr/>
        </p:nvSpPr>
        <p:spPr>
          <a:xfrm>
            <a:off x="162675" y="1382725"/>
            <a:ext cx="3000000" cy="1077300"/>
          </a:xfrm>
          <a:prstGeom prst="rect">
            <a:avLst/>
          </a:prstGeom>
          <a:noFill/>
          <a:ln>
            <a:noFill/>
          </a:ln>
        </p:spPr>
        <p:txBody>
          <a:bodyPr anchorCtr="0" anchor="t" bIns="91425" lIns="91425" spcFirstLastPara="1" rIns="91425" wrap="square" tIns="91425">
            <a:spAutoFit/>
          </a:bodyPr>
          <a:lstStyle/>
          <a:p>
            <a:pPr indent="0" lvl="0" marL="0" marR="245856" rtl="0" algn="l">
              <a:spcBef>
                <a:spcPts val="0"/>
              </a:spcBef>
              <a:spcAft>
                <a:spcPts val="0"/>
              </a:spcAft>
              <a:buNone/>
            </a:pPr>
            <a:r>
              <a:rPr lang="ru" sz="1100">
                <a:solidFill>
                  <a:srgbClr val="999999"/>
                </a:solidFill>
                <a:latin typeface="Montserrat"/>
                <a:ea typeface="Montserrat"/>
                <a:cs typeface="Montserrat"/>
                <a:sym typeface="Montserrat"/>
              </a:rPr>
              <a:t>Другие системы плазмы:</a:t>
            </a:r>
            <a:endParaRPr sz="1100">
              <a:solidFill>
                <a:srgbClr val="999999"/>
              </a:solidFill>
              <a:latin typeface="Montserrat"/>
              <a:ea typeface="Montserrat"/>
              <a:cs typeface="Montserrat"/>
              <a:sym typeface="Montserrat"/>
            </a:endParaRPr>
          </a:p>
          <a:p>
            <a:pPr indent="0" lvl="0" marL="0" marR="245856" rtl="0" algn="l">
              <a:spcBef>
                <a:spcPts val="0"/>
              </a:spcBef>
              <a:spcAft>
                <a:spcPts val="0"/>
              </a:spcAft>
              <a:buNone/>
            </a:pPr>
            <a:r>
              <a:t/>
            </a:r>
            <a:endParaRPr sz="11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1. калликреин-кининовая,</a:t>
            </a:r>
            <a:endParaRPr sz="12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2. свертывание,</a:t>
            </a:r>
            <a:endParaRPr sz="12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3. фибринолиз</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1"/>
          <p:cNvPicPr preferRelativeResize="0"/>
          <p:nvPr/>
        </p:nvPicPr>
        <p:blipFill rotWithShape="1">
          <a:blip r:embed="rId3">
            <a:alphaModFix/>
          </a:blip>
          <a:srcRect b="21820" l="0" r="0" t="0"/>
          <a:stretch/>
        </p:blipFill>
        <p:spPr>
          <a:xfrm>
            <a:off x="152400" y="1540950"/>
            <a:ext cx="8839199" cy="2260774"/>
          </a:xfrm>
          <a:prstGeom prst="rect">
            <a:avLst/>
          </a:prstGeom>
          <a:noFill/>
          <a:ln>
            <a:noFill/>
          </a:ln>
        </p:spPr>
      </p:pic>
      <p:sp>
        <p:nvSpPr>
          <p:cNvPr id="265" name="Google Shape;265;p21"/>
          <p:cNvSpPr txBox="1"/>
          <p:nvPr>
            <p:ph type="ctrTitle"/>
          </p:nvPr>
        </p:nvSpPr>
        <p:spPr>
          <a:xfrm>
            <a:off x="64275" y="670650"/>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ВОПРОСЫ</a:t>
            </a:r>
            <a:endParaRPr sz="2500">
              <a:latin typeface="Montserrat"/>
              <a:ea typeface="Montserrat"/>
              <a:cs typeface="Montserrat"/>
              <a:sym typeface="Montserrat"/>
            </a:endParaRPr>
          </a:p>
        </p:txBody>
      </p:sp>
      <p:pic>
        <p:nvPicPr>
          <p:cNvPr id="266" name="Google Shape;266;p21"/>
          <p:cNvPicPr preferRelativeResize="0"/>
          <p:nvPr/>
        </p:nvPicPr>
        <p:blipFill rotWithShape="1">
          <a:blip r:embed="rId3">
            <a:alphaModFix/>
          </a:blip>
          <a:srcRect b="0" l="0" r="0" t="77683"/>
          <a:stretch/>
        </p:blipFill>
        <p:spPr>
          <a:xfrm>
            <a:off x="152400" y="4002130"/>
            <a:ext cx="8839199" cy="6453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93"/>
          <p:cNvSpPr/>
          <p:nvPr/>
        </p:nvSpPr>
        <p:spPr>
          <a:xfrm>
            <a:off x="5063437" y="-660362"/>
            <a:ext cx="2615700" cy="26790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0" name="Google Shape;2020;p93"/>
          <p:cNvSpPr/>
          <p:nvPr/>
        </p:nvSpPr>
        <p:spPr>
          <a:xfrm>
            <a:off x="5952909" y="-383966"/>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1" name="Google Shape;2021;p93"/>
          <p:cNvSpPr/>
          <p:nvPr/>
        </p:nvSpPr>
        <p:spPr>
          <a:xfrm>
            <a:off x="6042258" y="344242"/>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2" name="Google Shape;2022;p93"/>
          <p:cNvSpPr/>
          <p:nvPr/>
        </p:nvSpPr>
        <p:spPr>
          <a:xfrm>
            <a:off x="6577090" y="-209310"/>
            <a:ext cx="5727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3" name="Google Shape;2023;p93"/>
          <p:cNvSpPr/>
          <p:nvPr/>
        </p:nvSpPr>
        <p:spPr>
          <a:xfrm>
            <a:off x="6870706" y="487065"/>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4" name="Google Shape;2024;p93"/>
          <p:cNvSpPr/>
          <p:nvPr/>
        </p:nvSpPr>
        <p:spPr>
          <a:xfrm>
            <a:off x="6645179" y="1163168"/>
            <a:ext cx="389400" cy="41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5" name="Google Shape;2025;p93"/>
          <p:cNvSpPr/>
          <p:nvPr/>
        </p:nvSpPr>
        <p:spPr>
          <a:xfrm>
            <a:off x="5976384" y="1131113"/>
            <a:ext cx="572700" cy="5664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6" name="Google Shape;2026;p93"/>
          <p:cNvSpPr/>
          <p:nvPr/>
        </p:nvSpPr>
        <p:spPr>
          <a:xfrm>
            <a:off x="5349987" y="16153"/>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7" name="Google Shape;2027;p93"/>
          <p:cNvSpPr/>
          <p:nvPr/>
        </p:nvSpPr>
        <p:spPr>
          <a:xfrm>
            <a:off x="5422567" y="800838"/>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28" name="Google Shape;2028;p93"/>
          <p:cNvCxnSpPr/>
          <p:nvPr/>
        </p:nvCxnSpPr>
        <p:spPr>
          <a:xfrm>
            <a:off x="7259210" y="-389295"/>
            <a:ext cx="330600" cy="471300"/>
          </a:xfrm>
          <a:prstGeom prst="straightConnector1">
            <a:avLst/>
          </a:prstGeom>
          <a:noFill/>
          <a:ln cap="flat" cmpd="sng" w="76200">
            <a:solidFill>
              <a:srgbClr val="00D2D2"/>
            </a:solidFill>
            <a:prstDash val="solid"/>
            <a:round/>
            <a:headEnd len="med" w="med" type="none"/>
            <a:tailEnd len="med" w="med" type="none"/>
          </a:ln>
        </p:spPr>
      </p:cxnSp>
      <p:cxnSp>
        <p:nvCxnSpPr>
          <p:cNvPr id="2029" name="Google Shape;2029;p93"/>
          <p:cNvCxnSpPr/>
          <p:nvPr/>
        </p:nvCxnSpPr>
        <p:spPr>
          <a:xfrm flipH="1" rot="10800000">
            <a:off x="7209116" y="-769677"/>
            <a:ext cx="492900" cy="420300"/>
          </a:xfrm>
          <a:prstGeom prst="straightConnector1">
            <a:avLst/>
          </a:prstGeom>
          <a:noFill/>
          <a:ln cap="flat" cmpd="sng" w="76200">
            <a:solidFill>
              <a:srgbClr val="00D2D2"/>
            </a:solidFill>
            <a:prstDash val="solid"/>
            <a:round/>
            <a:headEnd len="med" w="med" type="none"/>
            <a:tailEnd len="med" w="med" type="none"/>
          </a:ln>
        </p:spPr>
      </p:cxnSp>
      <p:cxnSp>
        <p:nvCxnSpPr>
          <p:cNvPr id="2030" name="Google Shape;2030;p93"/>
          <p:cNvCxnSpPr/>
          <p:nvPr/>
        </p:nvCxnSpPr>
        <p:spPr>
          <a:xfrm flipH="1" rot="10800000">
            <a:off x="7546329" y="-349330"/>
            <a:ext cx="513000" cy="405900"/>
          </a:xfrm>
          <a:prstGeom prst="straightConnector1">
            <a:avLst/>
          </a:prstGeom>
          <a:noFill/>
          <a:ln cap="flat" cmpd="sng" w="76200">
            <a:solidFill>
              <a:srgbClr val="00D2D2"/>
            </a:solidFill>
            <a:prstDash val="solid"/>
            <a:round/>
            <a:headEnd len="med" w="med" type="none"/>
            <a:tailEnd len="med" w="med" type="none"/>
          </a:ln>
        </p:spPr>
      </p:cxnSp>
      <p:grpSp>
        <p:nvGrpSpPr>
          <p:cNvPr id="2031" name="Google Shape;2031;p93"/>
          <p:cNvGrpSpPr/>
          <p:nvPr/>
        </p:nvGrpSpPr>
        <p:grpSpPr>
          <a:xfrm rot="3245084">
            <a:off x="7476817" y="631175"/>
            <a:ext cx="881646" cy="829236"/>
            <a:chOff x="3860525" y="3466725"/>
            <a:chExt cx="354975" cy="338788"/>
          </a:xfrm>
        </p:grpSpPr>
        <p:cxnSp>
          <p:nvCxnSpPr>
            <p:cNvPr id="2032" name="Google Shape;2032;p93"/>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2033" name="Google Shape;2033;p93"/>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2034" name="Google Shape;2034;p93"/>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2035" name="Google Shape;2035;p93">
            <a:hlinkClick/>
          </p:cNvPr>
          <p:cNvSpPr txBox="1"/>
          <p:nvPr>
            <p:ph type="ctrTitle"/>
          </p:nvPr>
        </p:nvSpPr>
        <p:spPr>
          <a:xfrm>
            <a:off x="-284700" y="197575"/>
            <a:ext cx="4856700" cy="1039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3000">
                <a:solidFill>
                  <a:srgbClr val="999999"/>
                </a:solidFill>
                <a:latin typeface="Montserrat"/>
                <a:ea typeface="Montserrat"/>
                <a:cs typeface="Montserrat"/>
                <a:sym typeface="Montserrat"/>
              </a:rPr>
              <a:t>Нет, </a:t>
            </a:r>
            <a:endParaRPr sz="30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3000">
                <a:solidFill>
                  <a:srgbClr val="999999"/>
                </a:solidFill>
                <a:latin typeface="Montserrat"/>
                <a:ea typeface="Montserrat"/>
                <a:cs typeface="Montserrat"/>
                <a:sym typeface="Montserrat"/>
              </a:rPr>
              <a:t>еще много стимулов</a:t>
            </a:r>
            <a:endParaRPr sz="3000">
              <a:solidFill>
                <a:srgbClr val="999999"/>
              </a:solidFill>
              <a:latin typeface="Montserrat"/>
              <a:ea typeface="Montserrat"/>
              <a:cs typeface="Montserrat"/>
              <a:sym typeface="Montserrat"/>
            </a:endParaRPr>
          </a:p>
        </p:txBody>
      </p:sp>
      <p:sp>
        <p:nvSpPr>
          <p:cNvPr id="2036" name="Google Shape;2036;p93"/>
          <p:cNvSpPr txBox="1"/>
          <p:nvPr>
            <p:ph type="ctrTitle"/>
          </p:nvPr>
        </p:nvSpPr>
        <p:spPr>
          <a:xfrm>
            <a:off x="2306400" y="1354725"/>
            <a:ext cx="2662500" cy="1571700"/>
          </a:xfrm>
          <a:prstGeom prst="rect">
            <a:avLst/>
          </a:prstGeom>
          <a:solidFill>
            <a:srgbClr val="9EF9ED"/>
          </a:solidFill>
          <a:ln cap="flat" cmpd="sng" w="28575">
            <a:solidFill>
              <a:srgbClr val="00D2D2"/>
            </a:solidFill>
            <a:prstDash val="solid"/>
            <a:round/>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rPr lang="ru" sz="3000">
                <a:latin typeface="Montserrat"/>
                <a:ea typeface="Montserrat"/>
                <a:cs typeface="Montserrat"/>
                <a:sym typeface="Montserrat"/>
              </a:rPr>
              <a:t>    C3a, C5a</a:t>
            </a:r>
            <a:r>
              <a:rPr lang="ru" sz="2400">
                <a:solidFill>
                  <a:srgbClr val="999999"/>
                </a:solidFill>
                <a:latin typeface="Montserrat"/>
                <a:ea typeface="Montserrat"/>
                <a:cs typeface="Montserrat"/>
                <a:sym typeface="Montserrat"/>
              </a:rPr>
              <a:t> </a:t>
            </a:r>
            <a:endParaRPr sz="2400">
              <a:solidFill>
                <a:srgbClr val="999999"/>
              </a:solidFill>
              <a:latin typeface="Montserrat"/>
              <a:ea typeface="Montserrat"/>
              <a:cs typeface="Montserrat"/>
              <a:sym typeface="Montserrat"/>
            </a:endParaRPr>
          </a:p>
          <a:p>
            <a:pPr indent="0" lvl="0" marL="0" marR="0" rtl="0" algn="ctr">
              <a:spcBef>
                <a:spcPts val="0"/>
              </a:spcBef>
              <a:spcAft>
                <a:spcPts val="0"/>
              </a:spcAft>
              <a:buNone/>
            </a:pPr>
            <a:r>
              <a:t/>
            </a:r>
            <a:endParaRPr sz="1100">
              <a:solidFill>
                <a:srgbClr val="999999"/>
              </a:solidFill>
              <a:latin typeface="Montserrat"/>
              <a:ea typeface="Montserrat"/>
              <a:cs typeface="Montserrat"/>
              <a:sym typeface="Montserrat"/>
            </a:endParaRPr>
          </a:p>
          <a:p>
            <a:pPr indent="0" lvl="0" marL="0" marR="150587" rtl="0" algn="r">
              <a:spcBef>
                <a:spcPts val="0"/>
              </a:spcBef>
              <a:spcAft>
                <a:spcPts val="0"/>
              </a:spcAft>
              <a:buNone/>
            </a:pPr>
            <a:r>
              <a:rPr lang="ru" sz="1500">
                <a:solidFill>
                  <a:srgbClr val="999999"/>
                </a:solidFill>
                <a:latin typeface="Montserrat"/>
                <a:ea typeface="Montserrat"/>
                <a:cs typeface="Montserrat"/>
                <a:sym typeface="Montserrat"/>
              </a:rPr>
              <a:t>(анафилотоксины)</a:t>
            </a:r>
            <a:endParaRPr sz="1500">
              <a:solidFill>
                <a:srgbClr val="999999"/>
              </a:solidFill>
              <a:latin typeface="Montserrat"/>
              <a:ea typeface="Montserrat"/>
              <a:cs typeface="Montserrat"/>
              <a:sym typeface="Montserrat"/>
            </a:endParaRPr>
          </a:p>
          <a:p>
            <a:pPr indent="0" lvl="0" marL="0" marR="150587" rtl="0" algn="r">
              <a:spcBef>
                <a:spcPts val="0"/>
              </a:spcBef>
              <a:spcAft>
                <a:spcPts val="0"/>
              </a:spcAft>
              <a:buNone/>
            </a:pPr>
            <a:r>
              <a:t/>
            </a:r>
            <a:endParaRPr sz="1500">
              <a:solidFill>
                <a:srgbClr val="999999"/>
              </a:solidFill>
              <a:latin typeface="Montserrat"/>
              <a:ea typeface="Montserrat"/>
              <a:cs typeface="Montserrat"/>
              <a:sym typeface="Montserrat"/>
            </a:endParaRPr>
          </a:p>
        </p:txBody>
      </p:sp>
      <p:sp>
        <p:nvSpPr>
          <p:cNvPr id="2037" name="Google Shape;2037;p93">
            <a:hlinkClick/>
          </p:cNvPr>
          <p:cNvSpPr txBox="1"/>
          <p:nvPr>
            <p:ph type="ctrTitle"/>
          </p:nvPr>
        </p:nvSpPr>
        <p:spPr>
          <a:xfrm>
            <a:off x="112225" y="3030863"/>
            <a:ext cx="4856700" cy="1118700"/>
          </a:xfrm>
          <a:prstGeom prst="rect">
            <a:avLst/>
          </a:prstGeom>
          <a:solidFill>
            <a:srgbClr val="9EF9ED"/>
          </a:solidFill>
          <a:ln cap="flat" cmpd="sng" w="28575">
            <a:solidFill>
              <a:srgbClr val="00D2D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ru" sz="1400">
                <a:solidFill>
                  <a:srgbClr val="9EF9ED"/>
                </a:solidFill>
                <a:latin typeface="Montserrat"/>
                <a:ea typeface="Montserrat"/>
                <a:cs typeface="Montserrat"/>
                <a:sym typeface="Montserrat"/>
              </a:rPr>
              <a:t>ы</a:t>
            </a:r>
            <a:endParaRPr sz="1400">
              <a:solidFill>
                <a:srgbClr val="9EF9ED"/>
              </a:solidFill>
              <a:latin typeface="Montserrat"/>
              <a:ea typeface="Montserrat"/>
              <a:cs typeface="Montserrat"/>
              <a:sym typeface="Montserrat"/>
            </a:endParaRPr>
          </a:p>
        </p:txBody>
      </p:sp>
      <p:sp>
        <p:nvSpPr>
          <p:cNvPr id="2038" name="Google Shape;2038;p93"/>
          <p:cNvSpPr txBox="1"/>
          <p:nvPr>
            <p:ph type="ctrTitle"/>
          </p:nvPr>
        </p:nvSpPr>
        <p:spPr>
          <a:xfrm>
            <a:off x="137325" y="1354725"/>
            <a:ext cx="2048400" cy="1571700"/>
          </a:xfrm>
          <a:prstGeom prst="rect">
            <a:avLst/>
          </a:prstGeom>
          <a:solidFill>
            <a:srgbClr val="F3F3F3"/>
          </a:solidFill>
        </p:spPr>
        <p:txBody>
          <a:bodyPr anchorCtr="0" anchor="b" bIns="91425" lIns="91425" spcFirstLastPara="1" rIns="91425" wrap="square" tIns="91425">
            <a:noAutofit/>
          </a:bodyPr>
          <a:lstStyle/>
          <a:p>
            <a:pPr indent="0" lvl="0" marL="0" marR="245856" rtl="0" algn="ctr">
              <a:spcBef>
                <a:spcPts val="0"/>
              </a:spcBef>
              <a:spcAft>
                <a:spcPts val="0"/>
              </a:spcAft>
              <a:buNone/>
            </a:pPr>
            <a:r>
              <a:rPr lang="ru" sz="900">
                <a:solidFill>
                  <a:srgbClr val="F3F3F3"/>
                </a:solidFill>
                <a:latin typeface="Montserrat"/>
                <a:ea typeface="Montserrat"/>
                <a:cs typeface="Montserrat"/>
                <a:sym typeface="Montserrat"/>
              </a:rPr>
              <a:t>ы</a:t>
            </a:r>
            <a:endParaRPr sz="900">
              <a:solidFill>
                <a:srgbClr val="F3F3F3"/>
              </a:solidFill>
              <a:latin typeface="Montserrat"/>
              <a:ea typeface="Montserrat"/>
              <a:cs typeface="Montserrat"/>
              <a:sym typeface="Montserrat"/>
            </a:endParaRPr>
          </a:p>
        </p:txBody>
      </p:sp>
      <p:sp>
        <p:nvSpPr>
          <p:cNvPr id="2039" name="Google Shape;2039;p93"/>
          <p:cNvSpPr/>
          <p:nvPr/>
        </p:nvSpPr>
        <p:spPr>
          <a:xfrm>
            <a:off x="1857300" y="1759525"/>
            <a:ext cx="1024800" cy="546600"/>
          </a:xfrm>
          <a:prstGeom prst="leftRightArrow">
            <a:avLst>
              <a:gd fmla="val 50000" name="adj1"/>
              <a:gd fmla="val 50000" name="adj2"/>
            </a:avLst>
          </a:prstGeom>
          <a:solidFill>
            <a:srgbClr val="C4FCF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0" name="Google Shape;2040;p93"/>
          <p:cNvSpPr/>
          <p:nvPr/>
        </p:nvSpPr>
        <p:spPr>
          <a:xfrm>
            <a:off x="5183375" y="2148675"/>
            <a:ext cx="2363100" cy="23478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1" name="Google Shape;2041;p93"/>
          <p:cNvSpPr txBox="1"/>
          <p:nvPr/>
        </p:nvSpPr>
        <p:spPr>
          <a:xfrm>
            <a:off x="112225" y="3159263"/>
            <a:ext cx="4856700" cy="861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2400">
                <a:solidFill>
                  <a:srgbClr val="999999"/>
                </a:solidFill>
                <a:latin typeface="Montserrat"/>
                <a:ea typeface="Montserrat"/>
                <a:cs typeface="Montserrat"/>
                <a:sym typeface="Montserrat"/>
              </a:rPr>
              <a:t>много </a:t>
            </a:r>
            <a:r>
              <a:rPr lang="ru" sz="2400">
                <a:solidFill>
                  <a:schemeClr val="dk1"/>
                </a:solidFill>
                <a:latin typeface="Montserrat"/>
                <a:ea typeface="Montserrat"/>
                <a:cs typeface="Montserrat"/>
                <a:sym typeface="Montserrat"/>
              </a:rPr>
              <a:t>медицинских веществ</a:t>
            </a:r>
            <a:endParaRPr sz="2400">
              <a:solidFill>
                <a:schemeClr val="dk1"/>
              </a:solidFill>
              <a:latin typeface="Montserrat"/>
              <a:ea typeface="Montserrat"/>
              <a:cs typeface="Montserrat"/>
              <a:sym typeface="Montserrat"/>
            </a:endParaRPr>
          </a:p>
          <a:p>
            <a:pPr indent="0" lvl="0" marL="0" rtl="0" algn="r">
              <a:spcBef>
                <a:spcPts val="0"/>
              </a:spcBef>
              <a:spcAft>
                <a:spcPts val="0"/>
              </a:spcAft>
              <a:buNone/>
            </a:pPr>
            <a:r>
              <a:t/>
            </a:r>
            <a:endParaRPr sz="600">
              <a:solidFill>
                <a:schemeClr val="dk1"/>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(напр. опиоиды, в/в рентген-контрасты с йодом)</a:t>
            </a:r>
            <a:endParaRPr/>
          </a:p>
        </p:txBody>
      </p:sp>
      <p:sp>
        <p:nvSpPr>
          <p:cNvPr id="2042" name="Google Shape;2042;p93"/>
          <p:cNvSpPr txBox="1"/>
          <p:nvPr/>
        </p:nvSpPr>
        <p:spPr>
          <a:xfrm>
            <a:off x="162675" y="1382725"/>
            <a:ext cx="3000000" cy="1077300"/>
          </a:xfrm>
          <a:prstGeom prst="rect">
            <a:avLst/>
          </a:prstGeom>
          <a:noFill/>
          <a:ln>
            <a:noFill/>
          </a:ln>
        </p:spPr>
        <p:txBody>
          <a:bodyPr anchorCtr="0" anchor="t" bIns="91425" lIns="91425" spcFirstLastPara="1" rIns="91425" wrap="square" tIns="91425">
            <a:spAutoFit/>
          </a:bodyPr>
          <a:lstStyle/>
          <a:p>
            <a:pPr indent="0" lvl="0" marL="0" marR="245856" rtl="0" algn="l">
              <a:spcBef>
                <a:spcPts val="0"/>
              </a:spcBef>
              <a:spcAft>
                <a:spcPts val="0"/>
              </a:spcAft>
              <a:buNone/>
            </a:pPr>
            <a:r>
              <a:rPr lang="ru" sz="1100">
                <a:solidFill>
                  <a:srgbClr val="999999"/>
                </a:solidFill>
                <a:latin typeface="Montserrat"/>
                <a:ea typeface="Montserrat"/>
                <a:cs typeface="Montserrat"/>
                <a:sym typeface="Montserrat"/>
              </a:rPr>
              <a:t>Другие системы плазмы:</a:t>
            </a:r>
            <a:endParaRPr sz="1100">
              <a:solidFill>
                <a:srgbClr val="999999"/>
              </a:solidFill>
              <a:latin typeface="Montserrat"/>
              <a:ea typeface="Montserrat"/>
              <a:cs typeface="Montserrat"/>
              <a:sym typeface="Montserrat"/>
            </a:endParaRPr>
          </a:p>
          <a:p>
            <a:pPr indent="0" lvl="0" marL="0" marR="245856" rtl="0" algn="l">
              <a:spcBef>
                <a:spcPts val="0"/>
              </a:spcBef>
              <a:spcAft>
                <a:spcPts val="0"/>
              </a:spcAft>
              <a:buNone/>
            </a:pPr>
            <a:r>
              <a:t/>
            </a:r>
            <a:endParaRPr sz="11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1. калликреин-кининовая,</a:t>
            </a:r>
            <a:endParaRPr sz="12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2. свертывание,</a:t>
            </a:r>
            <a:endParaRPr sz="12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3. фибринолиз</a:t>
            </a:r>
            <a:endParaRPr sz="12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94"/>
          <p:cNvSpPr/>
          <p:nvPr/>
        </p:nvSpPr>
        <p:spPr>
          <a:xfrm>
            <a:off x="5063437" y="-660362"/>
            <a:ext cx="2615700" cy="26790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8" name="Google Shape;2048;p94"/>
          <p:cNvSpPr/>
          <p:nvPr/>
        </p:nvSpPr>
        <p:spPr>
          <a:xfrm>
            <a:off x="5952909" y="-383966"/>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9" name="Google Shape;2049;p94"/>
          <p:cNvSpPr/>
          <p:nvPr/>
        </p:nvSpPr>
        <p:spPr>
          <a:xfrm>
            <a:off x="6042258" y="344242"/>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0" name="Google Shape;2050;p94"/>
          <p:cNvSpPr/>
          <p:nvPr/>
        </p:nvSpPr>
        <p:spPr>
          <a:xfrm>
            <a:off x="6577090" y="-209310"/>
            <a:ext cx="5727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1" name="Google Shape;2051;p94"/>
          <p:cNvSpPr/>
          <p:nvPr/>
        </p:nvSpPr>
        <p:spPr>
          <a:xfrm>
            <a:off x="6870706" y="487065"/>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2" name="Google Shape;2052;p94"/>
          <p:cNvSpPr/>
          <p:nvPr/>
        </p:nvSpPr>
        <p:spPr>
          <a:xfrm>
            <a:off x="6645179" y="1163168"/>
            <a:ext cx="389400" cy="41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3" name="Google Shape;2053;p94"/>
          <p:cNvSpPr/>
          <p:nvPr/>
        </p:nvSpPr>
        <p:spPr>
          <a:xfrm>
            <a:off x="5976384" y="1131113"/>
            <a:ext cx="572700" cy="5664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4" name="Google Shape;2054;p94"/>
          <p:cNvSpPr/>
          <p:nvPr/>
        </p:nvSpPr>
        <p:spPr>
          <a:xfrm>
            <a:off x="5349987" y="16153"/>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5" name="Google Shape;2055;p94"/>
          <p:cNvSpPr/>
          <p:nvPr/>
        </p:nvSpPr>
        <p:spPr>
          <a:xfrm>
            <a:off x="5422567" y="800838"/>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56" name="Google Shape;2056;p94"/>
          <p:cNvCxnSpPr/>
          <p:nvPr/>
        </p:nvCxnSpPr>
        <p:spPr>
          <a:xfrm>
            <a:off x="7259210" y="-389295"/>
            <a:ext cx="330600" cy="471300"/>
          </a:xfrm>
          <a:prstGeom prst="straightConnector1">
            <a:avLst/>
          </a:prstGeom>
          <a:noFill/>
          <a:ln cap="flat" cmpd="sng" w="76200">
            <a:solidFill>
              <a:srgbClr val="00D2D2"/>
            </a:solidFill>
            <a:prstDash val="solid"/>
            <a:round/>
            <a:headEnd len="med" w="med" type="none"/>
            <a:tailEnd len="med" w="med" type="none"/>
          </a:ln>
        </p:spPr>
      </p:cxnSp>
      <p:cxnSp>
        <p:nvCxnSpPr>
          <p:cNvPr id="2057" name="Google Shape;2057;p94"/>
          <p:cNvCxnSpPr/>
          <p:nvPr/>
        </p:nvCxnSpPr>
        <p:spPr>
          <a:xfrm flipH="1" rot="10800000">
            <a:off x="7209116" y="-769677"/>
            <a:ext cx="492900" cy="420300"/>
          </a:xfrm>
          <a:prstGeom prst="straightConnector1">
            <a:avLst/>
          </a:prstGeom>
          <a:noFill/>
          <a:ln cap="flat" cmpd="sng" w="76200">
            <a:solidFill>
              <a:srgbClr val="00D2D2"/>
            </a:solidFill>
            <a:prstDash val="solid"/>
            <a:round/>
            <a:headEnd len="med" w="med" type="none"/>
            <a:tailEnd len="med" w="med" type="none"/>
          </a:ln>
        </p:spPr>
      </p:cxnSp>
      <p:cxnSp>
        <p:nvCxnSpPr>
          <p:cNvPr id="2058" name="Google Shape;2058;p94"/>
          <p:cNvCxnSpPr/>
          <p:nvPr/>
        </p:nvCxnSpPr>
        <p:spPr>
          <a:xfrm flipH="1" rot="10800000">
            <a:off x="7546329" y="-349330"/>
            <a:ext cx="513000" cy="405900"/>
          </a:xfrm>
          <a:prstGeom prst="straightConnector1">
            <a:avLst/>
          </a:prstGeom>
          <a:noFill/>
          <a:ln cap="flat" cmpd="sng" w="76200">
            <a:solidFill>
              <a:srgbClr val="00D2D2"/>
            </a:solidFill>
            <a:prstDash val="solid"/>
            <a:round/>
            <a:headEnd len="med" w="med" type="none"/>
            <a:tailEnd len="med" w="med" type="none"/>
          </a:ln>
        </p:spPr>
      </p:cxnSp>
      <p:grpSp>
        <p:nvGrpSpPr>
          <p:cNvPr id="2059" name="Google Shape;2059;p94"/>
          <p:cNvGrpSpPr/>
          <p:nvPr/>
        </p:nvGrpSpPr>
        <p:grpSpPr>
          <a:xfrm rot="3245084">
            <a:off x="7476817" y="631175"/>
            <a:ext cx="881646" cy="829236"/>
            <a:chOff x="3860525" y="3466725"/>
            <a:chExt cx="354975" cy="338788"/>
          </a:xfrm>
        </p:grpSpPr>
        <p:cxnSp>
          <p:nvCxnSpPr>
            <p:cNvPr id="2060" name="Google Shape;2060;p94"/>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2061" name="Google Shape;2061;p94"/>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2062" name="Google Shape;2062;p94"/>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2063" name="Google Shape;2063;p94">
            <a:hlinkClick/>
          </p:cNvPr>
          <p:cNvSpPr txBox="1"/>
          <p:nvPr>
            <p:ph type="ctrTitle"/>
          </p:nvPr>
        </p:nvSpPr>
        <p:spPr>
          <a:xfrm>
            <a:off x="-284700" y="197575"/>
            <a:ext cx="4856700" cy="1039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3000">
                <a:solidFill>
                  <a:srgbClr val="999999"/>
                </a:solidFill>
                <a:latin typeface="Montserrat"/>
                <a:ea typeface="Montserrat"/>
                <a:cs typeface="Montserrat"/>
                <a:sym typeface="Montserrat"/>
              </a:rPr>
              <a:t>Нет, </a:t>
            </a:r>
            <a:endParaRPr sz="30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3000">
                <a:solidFill>
                  <a:srgbClr val="999999"/>
                </a:solidFill>
                <a:latin typeface="Montserrat"/>
                <a:ea typeface="Montserrat"/>
                <a:cs typeface="Montserrat"/>
                <a:sym typeface="Montserrat"/>
              </a:rPr>
              <a:t>еще много стимулов</a:t>
            </a:r>
            <a:endParaRPr sz="3000">
              <a:solidFill>
                <a:srgbClr val="999999"/>
              </a:solidFill>
              <a:latin typeface="Montserrat"/>
              <a:ea typeface="Montserrat"/>
              <a:cs typeface="Montserrat"/>
              <a:sym typeface="Montserrat"/>
            </a:endParaRPr>
          </a:p>
        </p:txBody>
      </p:sp>
      <p:sp>
        <p:nvSpPr>
          <p:cNvPr id="2064" name="Google Shape;2064;p94"/>
          <p:cNvSpPr txBox="1"/>
          <p:nvPr>
            <p:ph type="ctrTitle"/>
          </p:nvPr>
        </p:nvSpPr>
        <p:spPr>
          <a:xfrm>
            <a:off x="2306400" y="1354725"/>
            <a:ext cx="2662500" cy="1571700"/>
          </a:xfrm>
          <a:prstGeom prst="rect">
            <a:avLst/>
          </a:prstGeom>
          <a:solidFill>
            <a:srgbClr val="9EF9ED"/>
          </a:solidFill>
          <a:ln cap="flat" cmpd="sng" w="28575">
            <a:solidFill>
              <a:srgbClr val="00D2D2"/>
            </a:solidFill>
            <a:prstDash val="solid"/>
            <a:round/>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rPr lang="ru" sz="3000">
                <a:latin typeface="Montserrat"/>
                <a:ea typeface="Montserrat"/>
                <a:cs typeface="Montserrat"/>
                <a:sym typeface="Montserrat"/>
              </a:rPr>
              <a:t>    C3a, C5a</a:t>
            </a:r>
            <a:r>
              <a:rPr lang="ru" sz="2400">
                <a:solidFill>
                  <a:srgbClr val="999999"/>
                </a:solidFill>
                <a:latin typeface="Montserrat"/>
                <a:ea typeface="Montserrat"/>
                <a:cs typeface="Montserrat"/>
                <a:sym typeface="Montserrat"/>
              </a:rPr>
              <a:t> </a:t>
            </a:r>
            <a:endParaRPr sz="2400">
              <a:solidFill>
                <a:srgbClr val="999999"/>
              </a:solidFill>
              <a:latin typeface="Montserrat"/>
              <a:ea typeface="Montserrat"/>
              <a:cs typeface="Montserrat"/>
              <a:sym typeface="Montserrat"/>
            </a:endParaRPr>
          </a:p>
          <a:p>
            <a:pPr indent="0" lvl="0" marL="0" marR="0" rtl="0" algn="ctr">
              <a:spcBef>
                <a:spcPts val="0"/>
              </a:spcBef>
              <a:spcAft>
                <a:spcPts val="0"/>
              </a:spcAft>
              <a:buNone/>
            </a:pPr>
            <a:r>
              <a:t/>
            </a:r>
            <a:endParaRPr sz="1100">
              <a:solidFill>
                <a:srgbClr val="999999"/>
              </a:solidFill>
              <a:latin typeface="Montserrat"/>
              <a:ea typeface="Montserrat"/>
              <a:cs typeface="Montserrat"/>
              <a:sym typeface="Montserrat"/>
            </a:endParaRPr>
          </a:p>
          <a:p>
            <a:pPr indent="0" lvl="0" marL="0" marR="150587" rtl="0" algn="r">
              <a:spcBef>
                <a:spcPts val="0"/>
              </a:spcBef>
              <a:spcAft>
                <a:spcPts val="0"/>
              </a:spcAft>
              <a:buNone/>
            </a:pPr>
            <a:r>
              <a:rPr lang="ru" sz="1500">
                <a:solidFill>
                  <a:srgbClr val="999999"/>
                </a:solidFill>
                <a:latin typeface="Montserrat"/>
                <a:ea typeface="Montserrat"/>
                <a:cs typeface="Montserrat"/>
                <a:sym typeface="Montserrat"/>
              </a:rPr>
              <a:t>(анафилотоксины)</a:t>
            </a:r>
            <a:endParaRPr sz="1500">
              <a:solidFill>
                <a:srgbClr val="999999"/>
              </a:solidFill>
              <a:latin typeface="Montserrat"/>
              <a:ea typeface="Montserrat"/>
              <a:cs typeface="Montserrat"/>
              <a:sym typeface="Montserrat"/>
            </a:endParaRPr>
          </a:p>
          <a:p>
            <a:pPr indent="0" lvl="0" marL="0" marR="150587" rtl="0" algn="r">
              <a:spcBef>
                <a:spcPts val="0"/>
              </a:spcBef>
              <a:spcAft>
                <a:spcPts val="0"/>
              </a:spcAft>
              <a:buNone/>
            </a:pPr>
            <a:r>
              <a:t/>
            </a:r>
            <a:endParaRPr sz="1500">
              <a:solidFill>
                <a:srgbClr val="999999"/>
              </a:solidFill>
              <a:latin typeface="Montserrat"/>
              <a:ea typeface="Montserrat"/>
              <a:cs typeface="Montserrat"/>
              <a:sym typeface="Montserrat"/>
            </a:endParaRPr>
          </a:p>
        </p:txBody>
      </p:sp>
      <p:sp>
        <p:nvSpPr>
          <p:cNvPr id="2065" name="Google Shape;2065;p94">
            <a:hlinkClick/>
          </p:cNvPr>
          <p:cNvSpPr txBox="1"/>
          <p:nvPr>
            <p:ph type="ctrTitle"/>
          </p:nvPr>
        </p:nvSpPr>
        <p:spPr>
          <a:xfrm>
            <a:off x="112225" y="3030863"/>
            <a:ext cx="4856700" cy="1118700"/>
          </a:xfrm>
          <a:prstGeom prst="rect">
            <a:avLst/>
          </a:prstGeom>
          <a:solidFill>
            <a:srgbClr val="9EF9ED"/>
          </a:solidFill>
          <a:ln cap="flat" cmpd="sng" w="28575">
            <a:solidFill>
              <a:srgbClr val="00D2D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ru" sz="1400">
                <a:solidFill>
                  <a:srgbClr val="9EF9ED"/>
                </a:solidFill>
                <a:latin typeface="Montserrat"/>
                <a:ea typeface="Montserrat"/>
                <a:cs typeface="Montserrat"/>
                <a:sym typeface="Montserrat"/>
              </a:rPr>
              <a:t>ы</a:t>
            </a:r>
            <a:endParaRPr sz="1400">
              <a:solidFill>
                <a:srgbClr val="9EF9ED"/>
              </a:solidFill>
              <a:latin typeface="Montserrat"/>
              <a:ea typeface="Montserrat"/>
              <a:cs typeface="Montserrat"/>
              <a:sym typeface="Montserrat"/>
            </a:endParaRPr>
          </a:p>
        </p:txBody>
      </p:sp>
      <p:sp>
        <p:nvSpPr>
          <p:cNvPr id="2066" name="Google Shape;2066;p94">
            <a:hlinkClick/>
          </p:cNvPr>
          <p:cNvSpPr txBox="1"/>
          <p:nvPr>
            <p:ph type="ctrTitle"/>
          </p:nvPr>
        </p:nvSpPr>
        <p:spPr>
          <a:xfrm>
            <a:off x="112225" y="4254000"/>
            <a:ext cx="4856700" cy="797100"/>
          </a:xfrm>
          <a:prstGeom prst="rect">
            <a:avLst/>
          </a:prstGeom>
          <a:solidFill>
            <a:srgbClr val="9EF9ED"/>
          </a:solidFill>
          <a:ln cap="flat" cmpd="sng" w="28575">
            <a:solidFill>
              <a:srgbClr val="00D2D2"/>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ru" sz="2400">
                <a:latin typeface="Montserrat"/>
                <a:ea typeface="Montserrat"/>
                <a:cs typeface="Montserrat"/>
                <a:sym typeface="Montserrat"/>
              </a:rPr>
              <a:t>физические стимулы</a:t>
            </a:r>
            <a:endParaRPr sz="2400">
              <a:latin typeface="Montserrat"/>
              <a:ea typeface="Montserrat"/>
              <a:cs typeface="Montserrat"/>
              <a:sym typeface="Montserrat"/>
            </a:endParaRPr>
          </a:p>
          <a:p>
            <a:pPr indent="0" lvl="0" marL="0" rtl="0" algn="r">
              <a:spcBef>
                <a:spcPts val="0"/>
              </a:spcBef>
              <a:spcAft>
                <a:spcPts val="0"/>
              </a:spcAft>
              <a:buNone/>
            </a:pPr>
            <a:r>
              <a:rPr lang="ru" sz="1800">
                <a:solidFill>
                  <a:srgbClr val="999999"/>
                </a:solidFill>
                <a:latin typeface="Montserrat"/>
                <a:ea typeface="Montserrat"/>
                <a:cs typeface="Montserrat"/>
                <a:sym typeface="Montserrat"/>
              </a:rPr>
              <a:t>(напр. холод)</a:t>
            </a:r>
            <a:endParaRPr sz="1800">
              <a:solidFill>
                <a:srgbClr val="999999"/>
              </a:solidFill>
              <a:latin typeface="Montserrat"/>
              <a:ea typeface="Montserrat"/>
              <a:cs typeface="Montserrat"/>
              <a:sym typeface="Montserrat"/>
            </a:endParaRPr>
          </a:p>
        </p:txBody>
      </p:sp>
      <p:sp>
        <p:nvSpPr>
          <p:cNvPr id="2067" name="Google Shape;2067;p94"/>
          <p:cNvSpPr txBox="1"/>
          <p:nvPr>
            <p:ph type="ctrTitle"/>
          </p:nvPr>
        </p:nvSpPr>
        <p:spPr>
          <a:xfrm>
            <a:off x="137325" y="1354725"/>
            <a:ext cx="2048400" cy="1571700"/>
          </a:xfrm>
          <a:prstGeom prst="rect">
            <a:avLst/>
          </a:prstGeom>
          <a:solidFill>
            <a:srgbClr val="F3F3F3"/>
          </a:solidFill>
        </p:spPr>
        <p:txBody>
          <a:bodyPr anchorCtr="0" anchor="b" bIns="91425" lIns="91425" spcFirstLastPara="1" rIns="91425" wrap="square" tIns="91425">
            <a:noAutofit/>
          </a:bodyPr>
          <a:lstStyle/>
          <a:p>
            <a:pPr indent="0" lvl="0" marL="0" marR="245856" rtl="0" algn="ctr">
              <a:spcBef>
                <a:spcPts val="0"/>
              </a:spcBef>
              <a:spcAft>
                <a:spcPts val="0"/>
              </a:spcAft>
              <a:buNone/>
            </a:pPr>
            <a:r>
              <a:rPr lang="ru" sz="900">
                <a:solidFill>
                  <a:srgbClr val="F3F3F3"/>
                </a:solidFill>
                <a:latin typeface="Montserrat"/>
                <a:ea typeface="Montserrat"/>
                <a:cs typeface="Montserrat"/>
                <a:sym typeface="Montserrat"/>
              </a:rPr>
              <a:t>ы</a:t>
            </a:r>
            <a:endParaRPr sz="900">
              <a:solidFill>
                <a:srgbClr val="F3F3F3"/>
              </a:solidFill>
              <a:latin typeface="Montserrat"/>
              <a:ea typeface="Montserrat"/>
              <a:cs typeface="Montserrat"/>
              <a:sym typeface="Montserrat"/>
            </a:endParaRPr>
          </a:p>
        </p:txBody>
      </p:sp>
      <p:sp>
        <p:nvSpPr>
          <p:cNvPr id="2068" name="Google Shape;2068;p94"/>
          <p:cNvSpPr/>
          <p:nvPr/>
        </p:nvSpPr>
        <p:spPr>
          <a:xfrm>
            <a:off x="1857300" y="1759525"/>
            <a:ext cx="1024800" cy="546600"/>
          </a:xfrm>
          <a:prstGeom prst="leftRightArrow">
            <a:avLst>
              <a:gd fmla="val 50000" name="adj1"/>
              <a:gd fmla="val 50000" name="adj2"/>
            </a:avLst>
          </a:prstGeom>
          <a:solidFill>
            <a:srgbClr val="C4FCF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9" name="Google Shape;2069;p94"/>
          <p:cNvSpPr/>
          <p:nvPr/>
        </p:nvSpPr>
        <p:spPr>
          <a:xfrm>
            <a:off x="5183375" y="2148675"/>
            <a:ext cx="2363100" cy="23478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0" name="Google Shape;2070;p94"/>
          <p:cNvSpPr txBox="1"/>
          <p:nvPr/>
        </p:nvSpPr>
        <p:spPr>
          <a:xfrm>
            <a:off x="112225" y="3159263"/>
            <a:ext cx="4856700" cy="861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ru" sz="2400">
                <a:solidFill>
                  <a:srgbClr val="999999"/>
                </a:solidFill>
                <a:latin typeface="Montserrat"/>
                <a:ea typeface="Montserrat"/>
                <a:cs typeface="Montserrat"/>
                <a:sym typeface="Montserrat"/>
              </a:rPr>
              <a:t>много </a:t>
            </a:r>
            <a:r>
              <a:rPr lang="ru" sz="2400">
                <a:solidFill>
                  <a:schemeClr val="dk1"/>
                </a:solidFill>
                <a:latin typeface="Montserrat"/>
                <a:ea typeface="Montserrat"/>
                <a:cs typeface="Montserrat"/>
                <a:sym typeface="Montserrat"/>
              </a:rPr>
              <a:t>медицинских веществ</a:t>
            </a:r>
            <a:endParaRPr sz="2400">
              <a:solidFill>
                <a:schemeClr val="dk1"/>
              </a:solidFill>
              <a:latin typeface="Montserrat"/>
              <a:ea typeface="Montserrat"/>
              <a:cs typeface="Montserrat"/>
              <a:sym typeface="Montserrat"/>
            </a:endParaRPr>
          </a:p>
          <a:p>
            <a:pPr indent="0" lvl="0" marL="0" rtl="0" algn="r">
              <a:spcBef>
                <a:spcPts val="0"/>
              </a:spcBef>
              <a:spcAft>
                <a:spcPts val="0"/>
              </a:spcAft>
              <a:buNone/>
            </a:pPr>
            <a:r>
              <a:t/>
            </a:r>
            <a:endParaRPr sz="600">
              <a:solidFill>
                <a:schemeClr val="dk1"/>
              </a:solidFill>
              <a:latin typeface="Montserrat"/>
              <a:ea typeface="Montserrat"/>
              <a:cs typeface="Montserrat"/>
              <a:sym typeface="Montserrat"/>
            </a:endParaRPr>
          </a:p>
          <a:p>
            <a:pPr indent="0" lvl="0" marL="0" rtl="0" algn="ctr">
              <a:spcBef>
                <a:spcPts val="0"/>
              </a:spcBef>
              <a:spcAft>
                <a:spcPts val="0"/>
              </a:spcAft>
              <a:buNone/>
            </a:pPr>
            <a:r>
              <a:rPr lang="ru">
                <a:solidFill>
                  <a:srgbClr val="999999"/>
                </a:solidFill>
                <a:latin typeface="Montserrat"/>
                <a:ea typeface="Montserrat"/>
                <a:cs typeface="Montserrat"/>
                <a:sym typeface="Montserrat"/>
              </a:rPr>
              <a:t>(напр. опиоиды, в/в рентген-контрасты с йодом)</a:t>
            </a:r>
            <a:endParaRPr/>
          </a:p>
        </p:txBody>
      </p:sp>
      <p:sp>
        <p:nvSpPr>
          <p:cNvPr id="2071" name="Google Shape;2071;p94"/>
          <p:cNvSpPr txBox="1"/>
          <p:nvPr/>
        </p:nvSpPr>
        <p:spPr>
          <a:xfrm>
            <a:off x="162675" y="1382725"/>
            <a:ext cx="3000000" cy="1077300"/>
          </a:xfrm>
          <a:prstGeom prst="rect">
            <a:avLst/>
          </a:prstGeom>
          <a:noFill/>
          <a:ln>
            <a:noFill/>
          </a:ln>
        </p:spPr>
        <p:txBody>
          <a:bodyPr anchorCtr="0" anchor="t" bIns="91425" lIns="91425" spcFirstLastPara="1" rIns="91425" wrap="square" tIns="91425">
            <a:spAutoFit/>
          </a:bodyPr>
          <a:lstStyle/>
          <a:p>
            <a:pPr indent="0" lvl="0" marL="0" marR="245856" rtl="0" algn="l">
              <a:spcBef>
                <a:spcPts val="0"/>
              </a:spcBef>
              <a:spcAft>
                <a:spcPts val="0"/>
              </a:spcAft>
              <a:buNone/>
            </a:pPr>
            <a:r>
              <a:rPr lang="ru" sz="1100">
                <a:solidFill>
                  <a:srgbClr val="999999"/>
                </a:solidFill>
                <a:latin typeface="Montserrat"/>
                <a:ea typeface="Montserrat"/>
                <a:cs typeface="Montserrat"/>
                <a:sym typeface="Montserrat"/>
              </a:rPr>
              <a:t>Другие системы плазмы:</a:t>
            </a:r>
            <a:endParaRPr sz="1100">
              <a:solidFill>
                <a:srgbClr val="999999"/>
              </a:solidFill>
              <a:latin typeface="Montserrat"/>
              <a:ea typeface="Montserrat"/>
              <a:cs typeface="Montserrat"/>
              <a:sym typeface="Montserrat"/>
            </a:endParaRPr>
          </a:p>
          <a:p>
            <a:pPr indent="0" lvl="0" marL="0" marR="245856" rtl="0" algn="l">
              <a:spcBef>
                <a:spcPts val="0"/>
              </a:spcBef>
              <a:spcAft>
                <a:spcPts val="0"/>
              </a:spcAft>
              <a:buNone/>
            </a:pPr>
            <a:r>
              <a:t/>
            </a:r>
            <a:endParaRPr sz="11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1. калликреин-кининовая,</a:t>
            </a:r>
            <a:endParaRPr sz="12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2. свертывание,</a:t>
            </a:r>
            <a:endParaRPr sz="12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3. фибринолиз</a:t>
            </a:r>
            <a:endParaRPr sz="12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95"/>
          <p:cNvSpPr txBox="1"/>
          <p:nvPr>
            <p:ph type="ctrTitle"/>
          </p:nvPr>
        </p:nvSpPr>
        <p:spPr>
          <a:xfrm>
            <a:off x="244175" y="223100"/>
            <a:ext cx="8424600" cy="250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000">
                <a:latin typeface="Montserrat"/>
                <a:ea typeface="Montserrat"/>
                <a:cs typeface="Montserrat"/>
                <a:sym typeface="Montserrat"/>
              </a:rPr>
              <a:t>Пример заболевания, </a:t>
            </a:r>
            <a:endParaRPr sz="3000">
              <a:latin typeface="Montserrat"/>
              <a:ea typeface="Montserrat"/>
              <a:cs typeface="Montserrat"/>
              <a:sym typeface="Montserrat"/>
            </a:endParaRPr>
          </a:p>
          <a:p>
            <a:pPr indent="0" lvl="0" marL="0" rtl="0" algn="l">
              <a:spcBef>
                <a:spcPts val="0"/>
              </a:spcBef>
              <a:spcAft>
                <a:spcPts val="0"/>
              </a:spcAft>
              <a:buNone/>
            </a:pPr>
            <a:r>
              <a:t/>
            </a:r>
            <a:endParaRPr sz="3000">
              <a:latin typeface="Montserrat"/>
              <a:ea typeface="Montserrat"/>
              <a:cs typeface="Montserrat"/>
              <a:sym typeface="Montserrat"/>
            </a:endParaRPr>
          </a:p>
          <a:p>
            <a:pPr indent="0" lvl="0" marL="0" rtl="0" algn="l">
              <a:spcBef>
                <a:spcPts val="0"/>
              </a:spcBef>
              <a:spcAft>
                <a:spcPts val="0"/>
              </a:spcAft>
              <a:buNone/>
            </a:pPr>
            <a:r>
              <a:rPr lang="ru" sz="3000">
                <a:latin typeface="Montserrat"/>
                <a:ea typeface="Montserrat"/>
                <a:cs typeface="Montserrat"/>
                <a:sym typeface="Montserrat"/>
              </a:rPr>
              <a:t>когда система комплемента работает слишком сильно (а ещё и активирует  калликреин-кининовую систему)</a:t>
            </a:r>
            <a:endParaRPr sz="3000">
              <a:latin typeface="Montserrat"/>
              <a:ea typeface="Montserrat"/>
              <a:cs typeface="Montserrat"/>
              <a:sym typeface="Montserrat"/>
            </a:endParaRPr>
          </a:p>
        </p:txBody>
      </p:sp>
      <p:sp>
        <p:nvSpPr>
          <p:cNvPr id="2077" name="Google Shape;2077;p95"/>
          <p:cNvSpPr txBox="1"/>
          <p:nvPr>
            <p:ph type="ctrTitle"/>
          </p:nvPr>
        </p:nvSpPr>
        <p:spPr>
          <a:xfrm>
            <a:off x="2954925" y="2886600"/>
            <a:ext cx="2662500" cy="1571700"/>
          </a:xfrm>
          <a:prstGeom prst="rect">
            <a:avLst/>
          </a:prstGeom>
          <a:solidFill>
            <a:srgbClr val="9EF9ED"/>
          </a:solidFill>
          <a:ln cap="flat" cmpd="sng" w="28575">
            <a:solidFill>
              <a:srgbClr val="00D2D2"/>
            </a:solidFill>
            <a:prstDash val="solid"/>
            <a:round/>
            <a:headEnd len="sm" w="sm" type="none"/>
            <a:tailEnd len="sm" w="sm" type="none"/>
          </a:ln>
        </p:spPr>
        <p:txBody>
          <a:bodyPr anchorCtr="0" anchor="b" bIns="0" lIns="0" spcFirstLastPara="1" rIns="0" wrap="square" tIns="0">
            <a:noAutofit/>
          </a:bodyPr>
          <a:lstStyle/>
          <a:p>
            <a:pPr indent="0" lvl="0" marL="0" marR="0" rtl="0" algn="ctr">
              <a:spcBef>
                <a:spcPts val="0"/>
              </a:spcBef>
              <a:spcAft>
                <a:spcPts val="0"/>
              </a:spcAft>
              <a:buNone/>
            </a:pPr>
            <a:r>
              <a:rPr lang="ru" sz="3000">
                <a:latin typeface="Montserrat"/>
                <a:ea typeface="Montserrat"/>
                <a:cs typeface="Montserrat"/>
                <a:sym typeface="Montserrat"/>
              </a:rPr>
              <a:t>    C3a, C5a</a:t>
            </a:r>
            <a:r>
              <a:rPr lang="ru" sz="2400">
                <a:solidFill>
                  <a:srgbClr val="999999"/>
                </a:solidFill>
                <a:latin typeface="Montserrat"/>
                <a:ea typeface="Montserrat"/>
                <a:cs typeface="Montserrat"/>
                <a:sym typeface="Montserrat"/>
              </a:rPr>
              <a:t> </a:t>
            </a:r>
            <a:endParaRPr sz="2400">
              <a:solidFill>
                <a:srgbClr val="999999"/>
              </a:solidFill>
              <a:latin typeface="Montserrat"/>
              <a:ea typeface="Montserrat"/>
              <a:cs typeface="Montserrat"/>
              <a:sym typeface="Montserrat"/>
            </a:endParaRPr>
          </a:p>
          <a:p>
            <a:pPr indent="0" lvl="0" marL="0" marR="0" rtl="0" algn="ctr">
              <a:spcBef>
                <a:spcPts val="0"/>
              </a:spcBef>
              <a:spcAft>
                <a:spcPts val="0"/>
              </a:spcAft>
              <a:buNone/>
            </a:pPr>
            <a:r>
              <a:t/>
            </a:r>
            <a:endParaRPr sz="1100">
              <a:solidFill>
                <a:srgbClr val="999999"/>
              </a:solidFill>
              <a:latin typeface="Montserrat"/>
              <a:ea typeface="Montserrat"/>
              <a:cs typeface="Montserrat"/>
              <a:sym typeface="Montserrat"/>
            </a:endParaRPr>
          </a:p>
          <a:p>
            <a:pPr indent="0" lvl="0" marL="0" marR="150587" rtl="0" algn="r">
              <a:spcBef>
                <a:spcPts val="0"/>
              </a:spcBef>
              <a:spcAft>
                <a:spcPts val="0"/>
              </a:spcAft>
              <a:buNone/>
            </a:pPr>
            <a:r>
              <a:rPr lang="ru" sz="1500">
                <a:solidFill>
                  <a:srgbClr val="999999"/>
                </a:solidFill>
                <a:latin typeface="Montserrat"/>
                <a:ea typeface="Montserrat"/>
                <a:cs typeface="Montserrat"/>
                <a:sym typeface="Montserrat"/>
              </a:rPr>
              <a:t>(анафилотоксины)</a:t>
            </a:r>
            <a:endParaRPr sz="1500">
              <a:solidFill>
                <a:srgbClr val="999999"/>
              </a:solidFill>
              <a:latin typeface="Montserrat"/>
              <a:ea typeface="Montserrat"/>
              <a:cs typeface="Montserrat"/>
              <a:sym typeface="Montserrat"/>
            </a:endParaRPr>
          </a:p>
          <a:p>
            <a:pPr indent="0" lvl="0" marL="0" marR="150587" rtl="0" algn="r">
              <a:spcBef>
                <a:spcPts val="0"/>
              </a:spcBef>
              <a:spcAft>
                <a:spcPts val="0"/>
              </a:spcAft>
              <a:buNone/>
            </a:pPr>
            <a:r>
              <a:t/>
            </a:r>
            <a:endParaRPr sz="1500">
              <a:solidFill>
                <a:srgbClr val="999999"/>
              </a:solidFill>
              <a:latin typeface="Montserrat"/>
              <a:ea typeface="Montserrat"/>
              <a:cs typeface="Montserrat"/>
              <a:sym typeface="Montserrat"/>
            </a:endParaRPr>
          </a:p>
        </p:txBody>
      </p:sp>
      <p:sp>
        <p:nvSpPr>
          <p:cNvPr id="2078" name="Google Shape;2078;p95"/>
          <p:cNvSpPr txBox="1"/>
          <p:nvPr>
            <p:ph type="ctrTitle"/>
          </p:nvPr>
        </p:nvSpPr>
        <p:spPr>
          <a:xfrm>
            <a:off x="785850" y="2886600"/>
            <a:ext cx="2048400" cy="1571700"/>
          </a:xfrm>
          <a:prstGeom prst="rect">
            <a:avLst/>
          </a:prstGeom>
          <a:solidFill>
            <a:srgbClr val="F3F3F3"/>
          </a:solidFill>
        </p:spPr>
        <p:txBody>
          <a:bodyPr anchorCtr="0" anchor="b" bIns="91425" lIns="91425" spcFirstLastPara="1" rIns="91425" wrap="square" tIns="91425">
            <a:noAutofit/>
          </a:bodyPr>
          <a:lstStyle/>
          <a:p>
            <a:pPr indent="0" lvl="0" marL="0" marR="245856" rtl="0" algn="ctr">
              <a:spcBef>
                <a:spcPts val="0"/>
              </a:spcBef>
              <a:spcAft>
                <a:spcPts val="0"/>
              </a:spcAft>
              <a:buNone/>
            </a:pPr>
            <a:r>
              <a:rPr lang="ru" sz="900">
                <a:solidFill>
                  <a:srgbClr val="F3F3F3"/>
                </a:solidFill>
                <a:latin typeface="Montserrat"/>
                <a:ea typeface="Montserrat"/>
                <a:cs typeface="Montserrat"/>
                <a:sym typeface="Montserrat"/>
              </a:rPr>
              <a:t>ы</a:t>
            </a:r>
            <a:endParaRPr sz="900">
              <a:solidFill>
                <a:srgbClr val="F3F3F3"/>
              </a:solidFill>
              <a:latin typeface="Montserrat"/>
              <a:ea typeface="Montserrat"/>
              <a:cs typeface="Montserrat"/>
              <a:sym typeface="Montserrat"/>
            </a:endParaRPr>
          </a:p>
        </p:txBody>
      </p:sp>
      <p:sp>
        <p:nvSpPr>
          <p:cNvPr id="2079" name="Google Shape;2079;p95"/>
          <p:cNvSpPr/>
          <p:nvPr/>
        </p:nvSpPr>
        <p:spPr>
          <a:xfrm>
            <a:off x="2505825" y="3291400"/>
            <a:ext cx="1024800" cy="546600"/>
          </a:xfrm>
          <a:prstGeom prst="leftRightArrow">
            <a:avLst>
              <a:gd fmla="val 50000" name="adj1"/>
              <a:gd fmla="val 50000" name="adj2"/>
            </a:avLst>
          </a:prstGeom>
          <a:solidFill>
            <a:srgbClr val="C4FCF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0" name="Google Shape;2080;p95"/>
          <p:cNvSpPr txBox="1"/>
          <p:nvPr/>
        </p:nvSpPr>
        <p:spPr>
          <a:xfrm>
            <a:off x="811200" y="2914600"/>
            <a:ext cx="3000000" cy="1077300"/>
          </a:xfrm>
          <a:prstGeom prst="rect">
            <a:avLst/>
          </a:prstGeom>
          <a:noFill/>
          <a:ln>
            <a:noFill/>
          </a:ln>
        </p:spPr>
        <p:txBody>
          <a:bodyPr anchorCtr="0" anchor="t" bIns="91425" lIns="91425" spcFirstLastPara="1" rIns="91425" wrap="square" tIns="91425">
            <a:spAutoFit/>
          </a:bodyPr>
          <a:lstStyle/>
          <a:p>
            <a:pPr indent="0" lvl="0" marL="0" marR="245856" rtl="0" algn="l">
              <a:spcBef>
                <a:spcPts val="0"/>
              </a:spcBef>
              <a:spcAft>
                <a:spcPts val="0"/>
              </a:spcAft>
              <a:buNone/>
            </a:pPr>
            <a:r>
              <a:rPr lang="ru" sz="1100">
                <a:solidFill>
                  <a:srgbClr val="999999"/>
                </a:solidFill>
                <a:latin typeface="Montserrat"/>
                <a:ea typeface="Montserrat"/>
                <a:cs typeface="Montserrat"/>
                <a:sym typeface="Montserrat"/>
              </a:rPr>
              <a:t>Другие системы плазмы:</a:t>
            </a:r>
            <a:endParaRPr sz="1100">
              <a:solidFill>
                <a:srgbClr val="999999"/>
              </a:solidFill>
              <a:latin typeface="Montserrat"/>
              <a:ea typeface="Montserrat"/>
              <a:cs typeface="Montserrat"/>
              <a:sym typeface="Montserrat"/>
            </a:endParaRPr>
          </a:p>
          <a:p>
            <a:pPr indent="0" lvl="0" marL="0" marR="245856" rtl="0" algn="l">
              <a:spcBef>
                <a:spcPts val="0"/>
              </a:spcBef>
              <a:spcAft>
                <a:spcPts val="0"/>
              </a:spcAft>
              <a:buNone/>
            </a:pPr>
            <a:r>
              <a:t/>
            </a:r>
            <a:endParaRPr sz="11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1. калликреин-кининовая,</a:t>
            </a:r>
            <a:endParaRPr sz="12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2. свертывание,</a:t>
            </a:r>
            <a:endParaRPr sz="1200">
              <a:solidFill>
                <a:srgbClr val="999999"/>
              </a:solidFill>
              <a:latin typeface="Montserrat"/>
              <a:ea typeface="Montserrat"/>
              <a:cs typeface="Montserrat"/>
              <a:sym typeface="Montserrat"/>
            </a:endParaRPr>
          </a:p>
          <a:p>
            <a:pPr indent="0" lvl="0" marL="0" marR="245856" rtl="0" algn="l">
              <a:spcBef>
                <a:spcPts val="0"/>
              </a:spcBef>
              <a:spcAft>
                <a:spcPts val="0"/>
              </a:spcAft>
              <a:buNone/>
            </a:pPr>
            <a:r>
              <a:rPr lang="ru" sz="1200">
                <a:solidFill>
                  <a:srgbClr val="999999"/>
                </a:solidFill>
                <a:latin typeface="Montserrat"/>
                <a:ea typeface="Montserrat"/>
                <a:cs typeface="Montserrat"/>
                <a:sym typeface="Montserrat"/>
              </a:rPr>
              <a:t>3. фибринолиз</a:t>
            </a:r>
            <a:endParaRPr sz="12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96"/>
          <p:cNvSpPr txBox="1"/>
          <p:nvPr>
            <p:ph type="ctrTitle"/>
          </p:nvPr>
        </p:nvSpPr>
        <p:spPr>
          <a:xfrm>
            <a:off x="296700" y="215075"/>
            <a:ext cx="8367900" cy="333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0000">
                <a:solidFill>
                  <a:srgbClr val="279D9D"/>
                </a:solidFill>
                <a:latin typeface="Montserrat"/>
                <a:ea typeface="Montserrat"/>
                <a:cs typeface="Montserrat"/>
                <a:sym typeface="Montserrat"/>
              </a:rPr>
              <a:t>НАО</a:t>
            </a:r>
            <a:endParaRPr sz="20000">
              <a:latin typeface="Montserrat"/>
              <a:ea typeface="Montserrat"/>
              <a:cs typeface="Montserrat"/>
              <a:sym typeface="Montserrat"/>
            </a:endParaRPr>
          </a:p>
        </p:txBody>
      </p:sp>
      <p:sp>
        <p:nvSpPr>
          <p:cNvPr id="2086" name="Google Shape;2086;p96"/>
          <p:cNvSpPr txBox="1"/>
          <p:nvPr/>
        </p:nvSpPr>
        <p:spPr>
          <a:xfrm>
            <a:off x="296700" y="3986125"/>
            <a:ext cx="5665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700">
                <a:solidFill>
                  <a:srgbClr val="999999"/>
                </a:solidFill>
                <a:latin typeface="Montserrat"/>
                <a:ea typeface="Montserrat"/>
                <a:cs typeface="Montserrat"/>
                <a:sym typeface="Montserrat"/>
              </a:rPr>
              <a:t>вспоминаем иммунологию</a:t>
            </a:r>
            <a:endParaRPr sz="17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1700">
                <a:solidFill>
                  <a:srgbClr val="999999"/>
                </a:solidFill>
                <a:latin typeface="Montserrat"/>
                <a:ea typeface="Montserrat"/>
                <a:cs typeface="Montserrat"/>
                <a:sym typeface="Montserrat"/>
              </a:rPr>
              <a:t>также см. тренировочные задачи</a:t>
            </a:r>
            <a:endParaRPr sz="1700">
              <a:solidFill>
                <a:srgbClr val="999999"/>
              </a:solidFill>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97"/>
          <p:cNvSpPr/>
          <p:nvPr/>
        </p:nvSpPr>
        <p:spPr>
          <a:xfrm>
            <a:off x="5007375" y="-909814"/>
            <a:ext cx="4909800" cy="4804800"/>
          </a:xfrm>
          <a:prstGeom prst="ellipse">
            <a:avLst/>
          </a:prstGeom>
          <a:solidFill>
            <a:schemeClr val="lt1"/>
          </a:solidFill>
          <a:ln cap="flat" cmpd="sng" w="1143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2" name="Google Shape;2092;p97"/>
          <p:cNvSpPr/>
          <p:nvPr/>
        </p:nvSpPr>
        <p:spPr>
          <a:xfrm>
            <a:off x="6676894" y="-414101"/>
            <a:ext cx="859200" cy="826500"/>
          </a:xfrm>
          <a:prstGeom prst="ellipse">
            <a:avLst/>
          </a:prstGeom>
          <a:solidFill>
            <a:schemeClr val="lt1"/>
          </a:solidFill>
          <a:ln cap="flat" cmpd="sng" w="1143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3" name="Google Shape;2093;p97"/>
          <p:cNvSpPr/>
          <p:nvPr/>
        </p:nvSpPr>
        <p:spPr>
          <a:xfrm>
            <a:off x="6844600" y="891934"/>
            <a:ext cx="1131300" cy="1083000"/>
          </a:xfrm>
          <a:prstGeom prst="ellipse">
            <a:avLst/>
          </a:prstGeom>
          <a:solidFill>
            <a:schemeClr val="lt1"/>
          </a:solidFill>
          <a:ln cap="flat" cmpd="sng" w="1143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4" name="Google Shape;2094;p97"/>
          <p:cNvSpPr/>
          <p:nvPr/>
        </p:nvSpPr>
        <p:spPr>
          <a:xfrm>
            <a:off x="7848468" y="-100857"/>
            <a:ext cx="1074900" cy="1083000"/>
          </a:xfrm>
          <a:prstGeom prst="ellipse">
            <a:avLst/>
          </a:prstGeom>
          <a:solidFill>
            <a:schemeClr val="lt1"/>
          </a:solidFill>
          <a:ln cap="flat" cmpd="sng" w="1143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5" name="Google Shape;2095;p97"/>
          <p:cNvSpPr/>
          <p:nvPr/>
        </p:nvSpPr>
        <p:spPr>
          <a:xfrm>
            <a:off x="8399579" y="1148085"/>
            <a:ext cx="859200" cy="826500"/>
          </a:xfrm>
          <a:prstGeom prst="ellipse">
            <a:avLst/>
          </a:prstGeom>
          <a:solidFill>
            <a:schemeClr val="lt1"/>
          </a:solidFill>
          <a:ln cap="flat" cmpd="sng" w="1143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6" name="Google Shape;2096;p97"/>
          <p:cNvSpPr/>
          <p:nvPr/>
        </p:nvSpPr>
        <p:spPr>
          <a:xfrm>
            <a:off x="7976270" y="2360668"/>
            <a:ext cx="731400" cy="740400"/>
          </a:xfrm>
          <a:prstGeom prst="ellipse">
            <a:avLst/>
          </a:prstGeom>
          <a:solidFill>
            <a:schemeClr val="lt1"/>
          </a:solidFill>
          <a:ln cap="flat" cmpd="sng" w="1143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7" name="Google Shape;2097;p97"/>
          <p:cNvSpPr/>
          <p:nvPr/>
        </p:nvSpPr>
        <p:spPr>
          <a:xfrm>
            <a:off x="6720956" y="2303178"/>
            <a:ext cx="1074900" cy="1015800"/>
          </a:xfrm>
          <a:prstGeom prst="ellipse">
            <a:avLst/>
          </a:prstGeom>
          <a:solidFill>
            <a:schemeClr val="lt1"/>
          </a:solidFill>
          <a:ln cap="flat" cmpd="sng" w="1143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8" name="Google Shape;2098;p97"/>
          <p:cNvSpPr/>
          <p:nvPr/>
        </p:nvSpPr>
        <p:spPr>
          <a:xfrm>
            <a:off x="5545222" y="303508"/>
            <a:ext cx="1131300" cy="1083000"/>
          </a:xfrm>
          <a:prstGeom prst="ellipse">
            <a:avLst/>
          </a:prstGeom>
          <a:solidFill>
            <a:schemeClr val="lt1"/>
          </a:solidFill>
          <a:ln cap="flat" cmpd="sng" w="1143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9" name="Google Shape;2099;p97"/>
          <p:cNvSpPr/>
          <p:nvPr/>
        </p:nvSpPr>
        <p:spPr>
          <a:xfrm>
            <a:off x="5681455" y="1710833"/>
            <a:ext cx="859200" cy="826500"/>
          </a:xfrm>
          <a:prstGeom prst="ellipse">
            <a:avLst/>
          </a:prstGeom>
          <a:solidFill>
            <a:schemeClr val="lt1"/>
          </a:solidFill>
          <a:ln cap="flat" cmpd="sng" w="1143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00" name="Google Shape;2100;p97"/>
          <p:cNvCxnSpPr/>
          <p:nvPr/>
        </p:nvCxnSpPr>
        <p:spPr>
          <a:xfrm>
            <a:off x="9128792" y="-423658"/>
            <a:ext cx="620400" cy="845400"/>
          </a:xfrm>
          <a:prstGeom prst="straightConnector1">
            <a:avLst/>
          </a:prstGeom>
          <a:noFill/>
          <a:ln cap="flat" cmpd="sng" w="114300">
            <a:solidFill>
              <a:srgbClr val="00D2D2"/>
            </a:solidFill>
            <a:prstDash val="solid"/>
            <a:round/>
            <a:headEnd len="med" w="med" type="none"/>
            <a:tailEnd len="med" w="med" type="none"/>
          </a:ln>
        </p:spPr>
      </p:cxnSp>
      <p:cxnSp>
        <p:nvCxnSpPr>
          <p:cNvPr id="2101" name="Google Shape;2101;p97"/>
          <p:cNvCxnSpPr/>
          <p:nvPr/>
        </p:nvCxnSpPr>
        <p:spPr>
          <a:xfrm flipH="1" rot="10800000">
            <a:off x="9034767" y="-1105665"/>
            <a:ext cx="924900" cy="753600"/>
          </a:xfrm>
          <a:prstGeom prst="straightConnector1">
            <a:avLst/>
          </a:prstGeom>
          <a:noFill/>
          <a:ln cap="flat" cmpd="sng" w="114300">
            <a:solidFill>
              <a:srgbClr val="00D2D2"/>
            </a:solidFill>
            <a:prstDash val="solid"/>
            <a:round/>
            <a:headEnd len="med" w="med" type="none"/>
            <a:tailEnd len="med" w="med" type="none"/>
          </a:ln>
        </p:spPr>
      </p:cxnSp>
      <p:cxnSp>
        <p:nvCxnSpPr>
          <p:cNvPr id="2102" name="Google Shape;2102;p97"/>
          <p:cNvCxnSpPr/>
          <p:nvPr/>
        </p:nvCxnSpPr>
        <p:spPr>
          <a:xfrm flipH="1" rot="10800000">
            <a:off x="9667708" y="-352104"/>
            <a:ext cx="963000" cy="728100"/>
          </a:xfrm>
          <a:prstGeom prst="straightConnector1">
            <a:avLst/>
          </a:prstGeom>
          <a:noFill/>
          <a:ln cap="flat" cmpd="sng" w="114300">
            <a:solidFill>
              <a:srgbClr val="00D2D2"/>
            </a:solidFill>
            <a:prstDash val="solid"/>
            <a:round/>
            <a:headEnd len="med" w="med" type="none"/>
            <a:tailEnd len="med" w="med" type="none"/>
          </a:ln>
        </p:spPr>
      </p:cxnSp>
      <p:grpSp>
        <p:nvGrpSpPr>
          <p:cNvPr id="2103" name="Google Shape;2103;p97"/>
          <p:cNvGrpSpPr/>
          <p:nvPr/>
        </p:nvGrpSpPr>
        <p:grpSpPr>
          <a:xfrm rot="3170324">
            <a:off x="9560439" y="1384943"/>
            <a:ext cx="1606865" cy="1529386"/>
            <a:chOff x="3860525" y="3466725"/>
            <a:chExt cx="354975" cy="338788"/>
          </a:xfrm>
        </p:grpSpPr>
        <p:cxnSp>
          <p:nvCxnSpPr>
            <p:cNvPr id="2104" name="Google Shape;2104;p97"/>
            <p:cNvCxnSpPr/>
            <p:nvPr/>
          </p:nvCxnSpPr>
          <p:spPr>
            <a:xfrm>
              <a:off x="3881012" y="3619513"/>
              <a:ext cx="138000" cy="186000"/>
            </a:xfrm>
            <a:prstGeom prst="straightConnector1">
              <a:avLst/>
            </a:prstGeom>
            <a:noFill/>
            <a:ln cap="flat" cmpd="sng" w="114300">
              <a:solidFill>
                <a:srgbClr val="00D2D2"/>
              </a:solidFill>
              <a:prstDash val="solid"/>
              <a:round/>
              <a:headEnd len="med" w="med" type="none"/>
              <a:tailEnd len="med" w="med" type="none"/>
            </a:ln>
          </p:spPr>
        </p:cxnSp>
        <p:cxnSp>
          <p:nvCxnSpPr>
            <p:cNvPr id="2105" name="Google Shape;2105;p97"/>
            <p:cNvCxnSpPr/>
            <p:nvPr/>
          </p:nvCxnSpPr>
          <p:spPr>
            <a:xfrm flipH="1" rot="10800000">
              <a:off x="3860525" y="3466725"/>
              <a:ext cx="205800" cy="165900"/>
            </a:xfrm>
            <a:prstGeom prst="straightConnector1">
              <a:avLst/>
            </a:prstGeom>
            <a:noFill/>
            <a:ln cap="flat" cmpd="sng" w="114300">
              <a:solidFill>
                <a:srgbClr val="00D2D2"/>
              </a:solidFill>
              <a:prstDash val="solid"/>
              <a:round/>
              <a:headEnd len="med" w="med" type="none"/>
              <a:tailEnd len="med" w="med" type="none"/>
            </a:ln>
          </p:spPr>
        </p:cxnSp>
        <p:cxnSp>
          <p:nvCxnSpPr>
            <p:cNvPr id="2106" name="Google Shape;2106;p97"/>
            <p:cNvCxnSpPr/>
            <p:nvPr/>
          </p:nvCxnSpPr>
          <p:spPr>
            <a:xfrm flipH="1" rot="10800000">
              <a:off x="4001300" y="3632625"/>
              <a:ext cx="214200" cy="160200"/>
            </a:xfrm>
            <a:prstGeom prst="straightConnector1">
              <a:avLst/>
            </a:prstGeom>
            <a:noFill/>
            <a:ln cap="flat" cmpd="sng" w="114300">
              <a:solidFill>
                <a:srgbClr val="00D2D2"/>
              </a:solidFill>
              <a:prstDash val="solid"/>
              <a:round/>
              <a:headEnd len="med" w="med" type="none"/>
              <a:tailEnd len="med" w="med" type="none"/>
            </a:ln>
          </p:spPr>
        </p:cxnSp>
      </p:grpSp>
      <p:grpSp>
        <p:nvGrpSpPr>
          <p:cNvPr id="2107" name="Google Shape;2107;p97"/>
          <p:cNvGrpSpPr/>
          <p:nvPr/>
        </p:nvGrpSpPr>
        <p:grpSpPr>
          <a:xfrm rot="-1375529">
            <a:off x="4387790" y="2391605"/>
            <a:ext cx="859185" cy="460545"/>
            <a:chOff x="3214800" y="1576700"/>
            <a:chExt cx="684000" cy="323075"/>
          </a:xfrm>
        </p:grpSpPr>
        <p:cxnSp>
          <p:nvCxnSpPr>
            <p:cNvPr id="2108" name="Google Shape;2108;p97"/>
            <p:cNvCxnSpPr/>
            <p:nvPr/>
          </p:nvCxnSpPr>
          <p:spPr>
            <a:xfrm flipH="1">
              <a:off x="3384300" y="1739275"/>
              <a:ext cx="514500" cy="600"/>
            </a:xfrm>
            <a:prstGeom prst="straightConnector1">
              <a:avLst/>
            </a:prstGeom>
            <a:noFill/>
            <a:ln cap="flat" cmpd="sng" w="114300">
              <a:solidFill>
                <a:srgbClr val="00D2D2"/>
              </a:solidFill>
              <a:prstDash val="solid"/>
              <a:round/>
              <a:headEnd len="med" w="med" type="none"/>
              <a:tailEnd len="med" w="med" type="none"/>
            </a:ln>
          </p:spPr>
        </p:cxnSp>
        <p:cxnSp>
          <p:nvCxnSpPr>
            <p:cNvPr id="2109" name="Google Shape;2109;p97"/>
            <p:cNvCxnSpPr/>
            <p:nvPr/>
          </p:nvCxnSpPr>
          <p:spPr>
            <a:xfrm flipH="1">
              <a:off x="3214800" y="1739875"/>
              <a:ext cx="173400" cy="159900"/>
            </a:xfrm>
            <a:prstGeom prst="straightConnector1">
              <a:avLst/>
            </a:prstGeom>
            <a:noFill/>
            <a:ln cap="flat" cmpd="sng" w="114300">
              <a:solidFill>
                <a:srgbClr val="00D2D2"/>
              </a:solidFill>
              <a:prstDash val="solid"/>
              <a:round/>
              <a:headEnd len="med" w="med" type="none"/>
              <a:tailEnd len="med" w="med" type="none"/>
            </a:ln>
          </p:spPr>
        </p:cxnSp>
        <p:cxnSp>
          <p:nvCxnSpPr>
            <p:cNvPr id="2110" name="Google Shape;2110;p97"/>
            <p:cNvCxnSpPr/>
            <p:nvPr/>
          </p:nvCxnSpPr>
          <p:spPr>
            <a:xfrm>
              <a:off x="3218275" y="1576700"/>
              <a:ext cx="169800" cy="180900"/>
            </a:xfrm>
            <a:prstGeom prst="straightConnector1">
              <a:avLst/>
            </a:prstGeom>
            <a:noFill/>
            <a:ln cap="flat" cmpd="sng" w="114300">
              <a:solidFill>
                <a:srgbClr val="00D2D2"/>
              </a:solidFill>
              <a:prstDash val="solid"/>
              <a:round/>
              <a:headEnd len="med" w="med" type="none"/>
              <a:tailEnd len="med" w="med" type="none"/>
            </a:ln>
          </p:spPr>
        </p:cxnSp>
      </p:grpSp>
      <p:sp>
        <p:nvSpPr>
          <p:cNvPr id="2111" name="Google Shape;2111;p97"/>
          <p:cNvSpPr txBox="1"/>
          <p:nvPr/>
        </p:nvSpPr>
        <p:spPr>
          <a:xfrm>
            <a:off x="308925" y="130025"/>
            <a:ext cx="3350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chemeClr val="dk1"/>
                </a:solidFill>
                <a:latin typeface="Montserrat"/>
                <a:ea typeface="Montserrat"/>
                <a:cs typeface="Montserrat"/>
                <a:sym typeface="Montserrat"/>
              </a:rPr>
              <a:t>Пример лекарства,</a:t>
            </a:r>
            <a:endParaRPr sz="2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spcBef>
                <a:spcPts val="0"/>
              </a:spcBef>
              <a:spcAft>
                <a:spcPts val="0"/>
              </a:spcAft>
              <a:buNone/>
            </a:pPr>
            <a:r>
              <a:rPr lang="ru" sz="2400">
                <a:solidFill>
                  <a:schemeClr val="dk1"/>
                </a:solidFill>
                <a:latin typeface="Montserrat"/>
                <a:ea typeface="Montserrat"/>
                <a:cs typeface="Montserrat"/>
                <a:sym typeface="Montserrat"/>
              </a:rPr>
              <a:t>которое напрямую воздействует на ТК </a:t>
            </a:r>
            <a:endParaRPr sz="2400"/>
          </a:p>
        </p:txBody>
      </p:sp>
      <p:sp>
        <p:nvSpPr>
          <p:cNvPr id="2112" name="Google Shape;2112;p97"/>
          <p:cNvSpPr txBox="1"/>
          <p:nvPr/>
        </p:nvSpPr>
        <p:spPr>
          <a:xfrm>
            <a:off x="4768075" y="2668125"/>
            <a:ext cx="3631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rgbClr val="666666"/>
                </a:solidFill>
                <a:latin typeface="Montserrat"/>
                <a:ea typeface="Montserrat"/>
                <a:cs typeface="Montserrat"/>
                <a:sym typeface="Montserrat"/>
              </a:rPr>
              <a:t>MRGPRX2</a:t>
            </a:r>
            <a:endParaRPr sz="2400">
              <a:solidFill>
                <a:srgbClr val="666666"/>
              </a:solidFill>
              <a:latin typeface="Montserrat"/>
              <a:ea typeface="Montserrat"/>
              <a:cs typeface="Montserrat"/>
              <a:sym typeface="Montserrat"/>
            </a:endParaRPr>
          </a:p>
          <a:p>
            <a:pPr indent="0" lvl="0" marL="0" rtl="0" algn="l">
              <a:spcBef>
                <a:spcPts val="0"/>
              </a:spcBef>
              <a:spcAft>
                <a:spcPts val="0"/>
              </a:spcAft>
              <a:buNone/>
            </a:pPr>
            <a:r>
              <a:rPr lang="ru" sz="1000">
                <a:solidFill>
                  <a:srgbClr val="666666"/>
                </a:solidFill>
                <a:latin typeface="Montserrat"/>
                <a:ea typeface="Montserrat"/>
                <a:cs typeface="Montserrat"/>
                <a:sym typeface="Montserrat"/>
              </a:rPr>
              <a:t>(mass-bound X2  G protein-</a:t>
            </a:r>
            <a:endParaRPr sz="1000">
              <a:solidFill>
                <a:srgbClr val="666666"/>
              </a:solidFill>
              <a:latin typeface="Montserrat"/>
              <a:ea typeface="Montserrat"/>
              <a:cs typeface="Montserrat"/>
              <a:sym typeface="Montserrat"/>
            </a:endParaRPr>
          </a:p>
          <a:p>
            <a:pPr indent="0" lvl="0" marL="0" rtl="0" algn="l">
              <a:spcBef>
                <a:spcPts val="0"/>
              </a:spcBef>
              <a:spcAft>
                <a:spcPts val="0"/>
              </a:spcAft>
              <a:buNone/>
            </a:pPr>
            <a:r>
              <a:rPr lang="ru" sz="1000">
                <a:solidFill>
                  <a:srgbClr val="666666"/>
                </a:solidFill>
                <a:latin typeface="Montserrat"/>
                <a:ea typeface="Montserrat"/>
                <a:cs typeface="Montserrat"/>
                <a:sym typeface="Montserrat"/>
              </a:rPr>
              <a:t>coupled receptor)</a:t>
            </a:r>
            <a:r>
              <a:rPr lang="ru" sz="1000">
                <a:solidFill>
                  <a:srgbClr val="222222"/>
                </a:solidFill>
                <a:latin typeface="Montserrat"/>
                <a:ea typeface="Montserrat"/>
                <a:cs typeface="Montserrat"/>
                <a:sym typeface="Montserrat"/>
              </a:rPr>
              <a:t> </a:t>
            </a:r>
            <a:endParaRPr>
              <a:latin typeface="Montserrat"/>
              <a:ea typeface="Montserrat"/>
              <a:cs typeface="Montserrat"/>
              <a:sym typeface="Montserrat"/>
            </a:endParaRPr>
          </a:p>
        </p:txBody>
      </p:sp>
      <p:sp>
        <p:nvSpPr>
          <p:cNvPr id="2113" name="Google Shape;2113;p97"/>
          <p:cNvSpPr txBox="1"/>
          <p:nvPr/>
        </p:nvSpPr>
        <p:spPr>
          <a:xfrm>
            <a:off x="97575" y="2418775"/>
            <a:ext cx="49098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5700">
                <a:solidFill>
                  <a:srgbClr val="279D9D"/>
                </a:solidFill>
                <a:latin typeface="Montserrat"/>
                <a:ea typeface="Montserrat"/>
                <a:cs typeface="Montserrat"/>
                <a:sym typeface="Montserrat"/>
              </a:rPr>
              <a:t>опиоиды</a:t>
            </a:r>
            <a:endParaRPr sz="5700">
              <a:solidFill>
                <a:srgbClr val="279D9D"/>
              </a:solidFill>
            </a:endParaRPr>
          </a:p>
        </p:txBody>
      </p:sp>
      <p:sp>
        <p:nvSpPr>
          <p:cNvPr id="2114" name="Google Shape;2114;p97"/>
          <p:cNvSpPr/>
          <p:nvPr/>
        </p:nvSpPr>
        <p:spPr>
          <a:xfrm rot="-1287290">
            <a:off x="3760439" y="2561630"/>
            <a:ext cx="644672" cy="674698"/>
          </a:xfrm>
          <a:prstGeom prst="diamond">
            <a:avLst/>
          </a:prstGeom>
          <a:solidFill>
            <a:srgbClr val="279D9D"/>
          </a:solidFill>
          <a:ln cap="flat" cmpd="sng" w="9525">
            <a:solidFill>
              <a:srgbClr val="279D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98"/>
          <p:cNvSpPr txBox="1"/>
          <p:nvPr/>
        </p:nvSpPr>
        <p:spPr>
          <a:xfrm>
            <a:off x="7203600" y="3130050"/>
            <a:ext cx="2123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гистамин</a:t>
            </a:r>
            <a:endParaRPr sz="22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2200">
                <a:solidFill>
                  <a:schemeClr val="lt1"/>
                </a:solidFill>
                <a:latin typeface="Montserrat"/>
                <a:ea typeface="Montserrat"/>
                <a:cs typeface="Montserrat"/>
                <a:sym typeface="Montserrat"/>
              </a:rPr>
              <a:t>триптаза</a:t>
            </a:r>
            <a:endParaRPr sz="2200">
              <a:solidFill>
                <a:schemeClr val="lt1"/>
              </a:solidFill>
              <a:latin typeface="Montserrat"/>
              <a:ea typeface="Montserrat"/>
              <a:cs typeface="Montserrat"/>
              <a:sym typeface="Montserrat"/>
            </a:endParaRPr>
          </a:p>
        </p:txBody>
      </p:sp>
      <p:sp>
        <p:nvSpPr>
          <p:cNvPr id="2120" name="Google Shape;2120;p98">
            <a:hlinkClick/>
          </p:cNvPr>
          <p:cNvSpPr txBox="1"/>
          <p:nvPr>
            <p:ph type="ctrTitle"/>
          </p:nvPr>
        </p:nvSpPr>
        <p:spPr>
          <a:xfrm>
            <a:off x="137325" y="197575"/>
            <a:ext cx="8721900" cy="14805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4800">
                <a:solidFill>
                  <a:srgbClr val="999999"/>
                </a:solidFill>
                <a:latin typeface="Montserrat"/>
                <a:ea typeface="Montserrat"/>
                <a:cs typeface="Montserrat"/>
                <a:sym typeface="Montserrat"/>
              </a:rPr>
              <a:t>Все это аллергия или нет?</a:t>
            </a:r>
            <a:endParaRPr sz="48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4800">
                <a:solidFill>
                  <a:srgbClr val="999999"/>
                </a:solidFill>
                <a:latin typeface="Montserrat"/>
                <a:ea typeface="Montserrat"/>
                <a:cs typeface="Montserrat"/>
                <a:sym typeface="Montserrat"/>
              </a:rPr>
              <a:t>Почему?</a:t>
            </a:r>
            <a:endParaRPr sz="4800">
              <a:solidFill>
                <a:srgbClr val="999999"/>
              </a:solidFill>
              <a:latin typeface="Montserrat"/>
              <a:ea typeface="Montserrat"/>
              <a:cs typeface="Montserrat"/>
              <a:sym typeface="Montserrat"/>
            </a:endParaRPr>
          </a:p>
        </p:txBody>
      </p:sp>
      <p:sp>
        <p:nvSpPr>
          <p:cNvPr id="2121" name="Google Shape;2121;p98"/>
          <p:cNvSpPr txBox="1"/>
          <p:nvPr>
            <p:ph type="ctrTitle"/>
          </p:nvPr>
        </p:nvSpPr>
        <p:spPr>
          <a:xfrm>
            <a:off x="1583675" y="2281050"/>
            <a:ext cx="7351800" cy="1284000"/>
          </a:xfrm>
          <a:prstGeom prst="rect">
            <a:avLst/>
          </a:prstGeom>
          <a:solidFill>
            <a:srgbClr val="9EF9ED"/>
          </a:solidFill>
        </p:spPr>
        <p:txBody>
          <a:bodyPr anchorCtr="0" anchor="b" bIns="91425" lIns="91425" spcFirstLastPara="1" rIns="91425" wrap="square" tIns="91425">
            <a:noAutofit/>
          </a:bodyPr>
          <a:lstStyle/>
          <a:p>
            <a:pPr indent="0" lvl="0" marL="0" marR="150587" rtl="0" algn="r">
              <a:spcBef>
                <a:spcPts val="0"/>
              </a:spcBef>
              <a:spcAft>
                <a:spcPts val="0"/>
              </a:spcAft>
              <a:buNone/>
            </a:pPr>
            <a:r>
              <a:rPr lang="ru" sz="2400">
                <a:solidFill>
                  <a:srgbClr val="999999"/>
                </a:solidFill>
                <a:latin typeface="Montserrat"/>
                <a:ea typeface="Montserrat"/>
                <a:cs typeface="Montserrat"/>
                <a:sym typeface="Montserrat"/>
              </a:rPr>
              <a:t>Здесь НЕ участвует специфический иммунитет: Тх, В-лимфоциты, Ig</a:t>
            </a:r>
            <a:endParaRPr sz="2400">
              <a:solidFill>
                <a:srgbClr val="999999"/>
              </a:solidFill>
              <a:latin typeface="Montserrat"/>
              <a:ea typeface="Montserrat"/>
              <a:cs typeface="Montserrat"/>
              <a:sym typeface="Montserrat"/>
            </a:endParaRPr>
          </a:p>
          <a:p>
            <a:pPr indent="0" lvl="0" marL="0" marR="150587" rtl="0" algn="r">
              <a:spcBef>
                <a:spcPts val="0"/>
              </a:spcBef>
              <a:spcAft>
                <a:spcPts val="0"/>
              </a:spcAft>
              <a:buNone/>
            </a:pPr>
            <a:r>
              <a:rPr lang="ru" sz="2400">
                <a:solidFill>
                  <a:srgbClr val="999999"/>
                </a:solidFill>
                <a:latin typeface="Montserrat"/>
                <a:ea typeface="Montserrat"/>
                <a:cs typeface="Montserrat"/>
                <a:sym typeface="Montserrat"/>
              </a:rPr>
              <a:t>(или  по-другому - </a:t>
            </a:r>
            <a:r>
              <a:rPr lang="ru" sz="2400">
                <a:latin typeface="Montserrat"/>
                <a:ea typeface="Montserrat"/>
                <a:cs typeface="Montserrat"/>
                <a:sym typeface="Montserrat"/>
              </a:rPr>
              <a:t>ОТСУТСТВУЕТ 1 СТАДИЯ</a:t>
            </a:r>
            <a:r>
              <a:rPr lang="ru" sz="2400">
                <a:solidFill>
                  <a:srgbClr val="999999"/>
                </a:solidFill>
                <a:latin typeface="Montserrat"/>
                <a:ea typeface="Montserrat"/>
                <a:cs typeface="Montserrat"/>
                <a:sym typeface="Montserrat"/>
              </a:rPr>
              <a:t>)</a:t>
            </a:r>
            <a:endParaRPr sz="2400">
              <a:solidFill>
                <a:srgbClr val="999999"/>
              </a:solidFill>
              <a:latin typeface="Montserrat"/>
              <a:ea typeface="Montserrat"/>
              <a:cs typeface="Montserrat"/>
              <a:sym typeface="Montserrat"/>
            </a:endParaRPr>
          </a:p>
        </p:txBody>
      </p:sp>
      <p:sp>
        <p:nvSpPr>
          <p:cNvPr id="2122" name="Google Shape;2122;p98">
            <a:hlinkClick/>
          </p:cNvPr>
          <p:cNvSpPr txBox="1"/>
          <p:nvPr>
            <p:ph type="ctrTitle"/>
          </p:nvPr>
        </p:nvSpPr>
        <p:spPr>
          <a:xfrm>
            <a:off x="1583675" y="3728925"/>
            <a:ext cx="7351800" cy="1242600"/>
          </a:xfrm>
          <a:prstGeom prst="rect">
            <a:avLst/>
          </a:prstGeom>
          <a:solidFill>
            <a:srgbClr val="9EF9ED"/>
          </a:solidFill>
        </p:spPr>
        <p:txBody>
          <a:bodyPr anchorCtr="0" anchor="b" bIns="91425" lIns="91425" spcFirstLastPara="1" rIns="91425" wrap="square" tIns="91425">
            <a:noAutofit/>
          </a:bodyPr>
          <a:lstStyle/>
          <a:p>
            <a:pPr indent="0" lvl="0" marL="0" rtl="0" algn="r">
              <a:spcBef>
                <a:spcPts val="0"/>
              </a:spcBef>
              <a:spcAft>
                <a:spcPts val="0"/>
              </a:spcAft>
              <a:buNone/>
            </a:pPr>
            <a:r>
              <a:rPr lang="ru" sz="2400">
                <a:solidFill>
                  <a:srgbClr val="999999"/>
                </a:solidFill>
                <a:latin typeface="Montserrat"/>
                <a:ea typeface="Montserrat"/>
                <a:cs typeface="Montserrat"/>
                <a:sym typeface="Montserrat"/>
              </a:rPr>
              <a:t>Возникает после </a:t>
            </a:r>
            <a:r>
              <a:rPr lang="ru" sz="2400">
                <a:latin typeface="Montserrat"/>
                <a:ea typeface="Montserrat"/>
                <a:cs typeface="Montserrat"/>
                <a:sym typeface="Montserrat"/>
              </a:rPr>
              <a:t>1-го контакта</a:t>
            </a:r>
            <a:r>
              <a:rPr lang="ru" sz="2400">
                <a:solidFill>
                  <a:srgbClr val="999999"/>
                </a:solidFill>
                <a:latin typeface="Montserrat"/>
                <a:ea typeface="Montserrat"/>
                <a:cs typeface="Montserrat"/>
                <a:sym typeface="Montserrat"/>
              </a:rPr>
              <a:t> с веществом</a:t>
            </a:r>
            <a:endParaRPr sz="24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2400">
                <a:solidFill>
                  <a:srgbClr val="999999"/>
                </a:solidFill>
                <a:latin typeface="Montserrat"/>
                <a:ea typeface="Montserrat"/>
                <a:cs typeface="Montserrat"/>
                <a:sym typeface="Montserrat"/>
              </a:rPr>
              <a:t>(а аллергия - после повторного контакта с аллергеном) </a:t>
            </a:r>
            <a:endParaRPr sz="2400">
              <a:solidFill>
                <a:srgbClr val="999999"/>
              </a:solidFill>
              <a:latin typeface="Montserrat"/>
              <a:ea typeface="Montserrat"/>
              <a:cs typeface="Montserrat"/>
              <a:sym typeface="Montserrat"/>
            </a:endParaRPr>
          </a:p>
        </p:txBody>
      </p:sp>
      <p:sp>
        <p:nvSpPr>
          <p:cNvPr id="2123" name="Google Shape;2123;p98"/>
          <p:cNvSpPr txBox="1"/>
          <p:nvPr>
            <p:ph type="ctrTitle"/>
          </p:nvPr>
        </p:nvSpPr>
        <p:spPr>
          <a:xfrm>
            <a:off x="137325" y="2260350"/>
            <a:ext cx="1285200" cy="1284000"/>
          </a:xfrm>
          <a:prstGeom prst="rect">
            <a:avLst/>
          </a:prstGeom>
          <a:solidFill>
            <a:srgbClr val="9EF9ED"/>
          </a:solidFill>
        </p:spPr>
        <p:txBody>
          <a:bodyPr anchorCtr="0" anchor="b" bIns="0" lIns="0" spcFirstLastPara="1" rIns="0" wrap="square" tIns="0">
            <a:normAutofit fontScale="90000"/>
          </a:bodyPr>
          <a:lstStyle/>
          <a:p>
            <a:pPr indent="0" lvl="0" marL="0" marR="0" rtl="0" algn="ctr">
              <a:spcBef>
                <a:spcPts val="0"/>
              </a:spcBef>
              <a:spcAft>
                <a:spcPts val="0"/>
              </a:spcAft>
              <a:buNone/>
            </a:pPr>
            <a:r>
              <a:rPr lang="ru" sz="10000">
                <a:solidFill>
                  <a:srgbClr val="999999"/>
                </a:solidFill>
                <a:latin typeface="Montserrat"/>
                <a:ea typeface="Montserrat"/>
                <a:cs typeface="Montserrat"/>
                <a:sym typeface="Montserrat"/>
              </a:rPr>
              <a:t>1</a:t>
            </a:r>
            <a:endParaRPr sz="10000">
              <a:solidFill>
                <a:srgbClr val="999999"/>
              </a:solidFill>
              <a:latin typeface="Montserrat"/>
              <a:ea typeface="Montserrat"/>
              <a:cs typeface="Montserrat"/>
              <a:sym typeface="Montserrat"/>
            </a:endParaRPr>
          </a:p>
        </p:txBody>
      </p:sp>
      <p:sp>
        <p:nvSpPr>
          <p:cNvPr id="2124" name="Google Shape;2124;p98"/>
          <p:cNvSpPr txBox="1"/>
          <p:nvPr>
            <p:ph type="ctrTitle"/>
          </p:nvPr>
        </p:nvSpPr>
        <p:spPr>
          <a:xfrm>
            <a:off x="137325" y="3708225"/>
            <a:ext cx="1285200" cy="1284000"/>
          </a:xfrm>
          <a:prstGeom prst="rect">
            <a:avLst/>
          </a:prstGeom>
          <a:solidFill>
            <a:srgbClr val="9EF9ED"/>
          </a:solidFill>
        </p:spPr>
        <p:txBody>
          <a:bodyPr anchorCtr="0" anchor="b" bIns="0" lIns="0" spcFirstLastPara="1" rIns="0" wrap="square" tIns="0">
            <a:normAutofit fontScale="90000"/>
          </a:bodyPr>
          <a:lstStyle/>
          <a:p>
            <a:pPr indent="0" lvl="0" marL="0" marR="0" rtl="0" algn="ctr">
              <a:spcBef>
                <a:spcPts val="0"/>
              </a:spcBef>
              <a:spcAft>
                <a:spcPts val="0"/>
              </a:spcAft>
              <a:buNone/>
            </a:pPr>
            <a:r>
              <a:rPr lang="ru" sz="10000">
                <a:solidFill>
                  <a:srgbClr val="999999"/>
                </a:solidFill>
                <a:latin typeface="Montserrat"/>
                <a:ea typeface="Montserrat"/>
                <a:cs typeface="Montserrat"/>
                <a:sym typeface="Montserrat"/>
              </a:rPr>
              <a:t>2</a:t>
            </a:r>
            <a:endParaRPr sz="10000">
              <a:solidFill>
                <a:srgbClr val="999999"/>
              </a:solidFill>
              <a:latin typeface="Montserrat"/>
              <a:ea typeface="Montserrat"/>
              <a:cs typeface="Montserrat"/>
              <a:sym typeface="Montserrat"/>
            </a:endParaRPr>
          </a:p>
        </p:txBody>
      </p:sp>
      <p:sp>
        <p:nvSpPr>
          <p:cNvPr id="2125" name="Google Shape;2125;p98">
            <a:hlinkClick/>
          </p:cNvPr>
          <p:cNvSpPr txBox="1"/>
          <p:nvPr>
            <p:ph type="ctrTitle"/>
          </p:nvPr>
        </p:nvSpPr>
        <p:spPr>
          <a:xfrm>
            <a:off x="644000" y="1213525"/>
            <a:ext cx="4731000" cy="9987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2400">
                <a:solidFill>
                  <a:srgbClr val="999999"/>
                </a:solidFill>
                <a:latin typeface="Montserrat"/>
                <a:ea typeface="Montserrat"/>
                <a:cs typeface="Montserrat"/>
                <a:sym typeface="Montserrat"/>
              </a:rPr>
              <a:t>Нет, псевдоаллергия </a:t>
            </a:r>
            <a:endParaRPr sz="2400">
              <a:solidFill>
                <a:srgbClr val="999999"/>
              </a:solidFill>
              <a:latin typeface="Montserrat"/>
              <a:ea typeface="Montserrat"/>
              <a:cs typeface="Montserrat"/>
              <a:sym typeface="Montserrat"/>
            </a:endParaRPr>
          </a:p>
          <a:p>
            <a:pPr indent="0" lvl="0" marL="0" rtl="0" algn="r">
              <a:spcBef>
                <a:spcPts val="0"/>
              </a:spcBef>
              <a:spcAft>
                <a:spcPts val="0"/>
              </a:spcAft>
              <a:buNone/>
            </a:pPr>
            <a:r>
              <a:rPr lang="ru" sz="2400">
                <a:solidFill>
                  <a:srgbClr val="999999"/>
                </a:solidFill>
                <a:latin typeface="Montserrat"/>
                <a:ea typeface="Montserrat"/>
                <a:cs typeface="Montserrat"/>
                <a:sym typeface="Montserrat"/>
              </a:rPr>
              <a:t>(анафилактоидная реакция)</a:t>
            </a:r>
            <a:endParaRPr sz="2400">
              <a:solidFill>
                <a:srgbClr val="999999"/>
              </a:solidFill>
              <a:latin typeface="Montserrat"/>
              <a:ea typeface="Montserrat"/>
              <a:cs typeface="Montserrat"/>
              <a:sym typeface="Montserrat"/>
            </a:endParaRPr>
          </a:p>
        </p:txBody>
      </p:sp>
      <p:grpSp>
        <p:nvGrpSpPr>
          <p:cNvPr id="2126" name="Google Shape;2126;p98"/>
          <p:cNvGrpSpPr/>
          <p:nvPr/>
        </p:nvGrpSpPr>
        <p:grpSpPr>
          <a:xfrm>
            <a:off x="1470858" y="1137566"/>
            <a:ext cx="4419486" cy="3932370"/>
            <a:chOff x="422750" y="400700"/>
            <a:chExt cx="529800" cy="487500"/>
          </a:xfrm>
        </p:grpSpPr>
        <p:sp>
          <p:nvSpPr>
            <p:cNvPr id="2127" name="Google Shape;2127;p98"/>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8" name="Google Shape;2128;p98"/>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9EF9ED"/>
                  </a:solidFill>
                </a:rPr>
                <a:t>?</a:t>
              </a:r>
              <a:endParaRPr sz="15000">
                <a:solidFill>
                  <a:srgbClr val="9EF9ED"/>
                </a:solidFill>
              </a:endParaRPr>
            </a:p>
          </p:txBody>
        </p:sp>
      </p:grpSp>
      <p:grpSp>
        <p:nvGrpSpPr>
          <p:cNvPr id="2129" name="Google Shape;2129;p98"/>
          <p:cNvGrpSpPr/>
          <p:nvPr/>
        </p:nvGrpSpPr>
        <p:grpSpPr>
          <a:xfrm>
            <a:off x="4970608" y="1885291"/>
            <a:ext cx="4419486" cy="3932370"/>
            <a:chOff x="422750" y="400700"/>
            <a:chExt cx="529800" cy="487500"/>
          </a:xfrm>
        </p:grpSpPr>
        <p:sp>
          <p:nvSpPr>
            <p:cNvPr id="2130" name="Google Shape;2130;p98"/>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1" name="Google Shape;2131;p98"/>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9EF9ED"/>
                  </a:solidFill>
                </a:rPr>
                <a:t>?</a:t>
              </a:r>
              <a:endParaRPr sz="15000">
                <a:solidFill>
                  <a:srgbClr val="9EF9ED"/>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99">
            <a:hlinkClick/>
          </p:cNvPr>
          <p:cNvSpPr txBox="1"/>
          <p:nvPr>
            <p:ph type="ctrTitle"/>
          </p:nvPr>
        </p:nvSpPr>
        <p:spPr>
          <a:xfrm>
            <a:off x="109700" y="156150"/>
            <a:ext cx="8721900" cy="11667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Сколько механизмов псевдоаллергии мы уже знаем?</a:t>
            </a:r>
            <a:endParaRPr sz="3000">
              <a:solidFill>
                <a:srgbClr val="999999"/>
              </a:solidFill>
              <a:latin typeface="Montserrat"/>
              <a:ea typeface="Montserrat"/>
              <a:cs typeface="Montserrat"/>
              <a:sym typeface="Montserrat"/>
            </a:endParaRPr>
          </a:p>
        </p:txBody>
      </p:sp>
      <p:sp>
        <p:nvSpPr>
          <p:cNvPr id="2137" name="Google Shape;2137;p99"/>
          <p:cNvSpPr/>
          <p:nvPr/>
        </p:nvSpPr>
        <p:spPr>
          <a:xfrm>
            <a:off x="3531150" y="1705907"/>
            <a:ext cx="1875300" cy="16983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8" name="Google Shape;2138;p99"/>
          <p:cNvSpPr/>
          <p:nvPr/>
        </p:nvSpPr>
        <p:spPr>
          <a:xfrm>
            <a:off x="4168856" y="1881119"/>
            <a:ext cx="328200" cy="291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9" name="Google Shape;2139;p99"/>
          <p:cNvSpPr/>
          <p:nvPr/>
        </p:nvSpPr>
        <p:spPr>
          <a:xfrm>
            <a:off x="4232915" y="2342743"/>
            <a:ext cx="432300" cy="38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0" name="Google Shape;2140;p99"/>
          <p:cNvSpPr/>
          <p:nvPr/>
        </p:nvSpPr>
        <p:spPr>
          <a:xfrm>
            <a:off x="4616363" y="1991837"/>
            <a:ext cx="410400" cy="38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1" name="Google Shape;2141;p99"/>
          <p:cNvSpPr/>
          <p:nvPr/>
        </p:nvSpPr>
        <p:spPr>
          <a:xfrm>
            <a:off x="4826871" y="2433281"/>
            <a:ext cx="328200" cy="291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2" name="Google Shape;2142;p99"/>
          <p:cNvSpPr/>
          <p:nvPr/>
        </p:nvSpPr>
        <p:spPr>
          <a:xfrm>
            <a:off x="4665179" y="2861874"/>
            <a:ext cx="279000" cy="261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3" name="Google Shape;2143;p99"/>
          <p:cNvSpPr/>
          <p:nvPr/>
        </p:nvSpPr>
        <p:spPr>
          <a:xfrm>
            <a:off x="4185687" y="2841554"/>
            <a:ext cx="410400" cy="3591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4" name="Google Shape;2144;p99"/>
          <p:cNvSpPr/>
          <p:nvPr/>
        </p:nvSpPr>
        <p:spPr>
          <a:xfrm>
            <a:off x="3736592" y="2134761"/>
            <a:ext cx="432300" cy="38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5" name="Google Shape;2145;p99"/>
          <p:cNvSpPr/>
          <p:nvPr/>
        </p:nvSpPr>
        <p:spPr>
          <a:xfrm>
            <a:off x="3788628" y="2632187"/>
            <a:ext cx="328200" cy="2919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46" name="Google Shape;2146;p99"/>
          <p:cNvCxnSpPr/>
          <p:nvPr/>
        </p:nvCxnSpPr>
        <p:spPr>
          <a:xfrm>
            <a:off x="5105408" y="1877741"/>
            <a:ext cx="237000" cy="298800"/>
          </a:xfrm>
          <a:prstGeom prst="straightConnector1">
            <a:avLst/>
          </a:prstGeom>
          <a:noFill/>
          <a:ln cap="flat" cmpd="sng" w="76200">
            <a:solidFill>
              <a:srgbClr val="00D2D2"/>
            </a:solidFill>
            <a:prstDash val="solid"/>
            <a:round/>
            <a:headEnd len="med" w="med" type="none"/>
            <a:tailEnd len="med" w="med" type="none"/>
          </a:ln>
        </p:spPr>
      </p:cxnSp>
      <p:cxnSp>
        <p:nvCxnSpPr>
          <p:cNvPr id="2147" name="Google Shape;2147;p99"/>
          <p:cNvCxnSpPr/>
          <p:nvPr/>
        </p:nvCxnSpPr>
        <p:spPr>
          <a:xfrm flipH="1" rot="10800000">
            <a:off x="5069494" y="1636646"/>
            <a:ext cx="353400" cy="266400"/>
          </a:xfrm>
          <a:prstGeom prst="straightConnector1">
            <a:avLst/>
          </a:prstGeom>
          <a:noFill/>
          <a:ln cap="flat" cmpd="sng" w="76200">
            <a:solidFill>
              <a:srgbClr val="00D2D2"/>
            </a:solidFill>
            <a:prstDash val="solid"/>
            <a:round/>
            <a:headEnd len="med" w="med" type="none"/>
            <a:tailEnd len="med" w="med" type="none"/>
          </a:ln>
        </p:spPr>
      </p:cxnSp>
      <p:cxnSp>
        <p:nvCxnSpPr>
          <p:cNvPr id="2148" name="Google Shape;2148;p99"/>
          <p:cNvCxnSpPr/>
          <p:nvPr/>
        </p:nvCxnSpPr>
        <p:spPr>
          <a:xfrm flipH="1" rot="10800000">
            <a:off x="5311258" y="1903283"/>
            <a:ext cx="367800" cy="257100"/>
          </a:xfrm>
          <a:prstGeom prst="straightConnector1">
            <a:avLst/>
          </a:prstGeom>
          <a:noFill/>
          <a:ln cap="flat" cmpd="sng" w="76200">
            <a:solidFill>
              <a:srgbClr val="00D2D2"/>
            </a:solidFill>
            <a:prstDash val="solid"/>
            <a:round/>
            <a:headEnd len="med" w="med" type="none"/>
            <a:tailEnd len="med" w="med" type="none"/>
          </a:ln>
        </p:spPr>
      </p:cxnSp>
      <p:grpSp>
        <p:nvGrpSpPr>
          <p:cNvPr id="2149" name="Google Shape;2149;p99"/>
          <p:cNvGrpSpPr/>
          <p:nvPr/>
        </p:nvGrpSpPr>
        <p:grpSpPr>
          <a:xfrm rot="3040611">
            <a:off x="5285127" y="2503679"/>
            <a:ext cx="585152" cy="568228"/>
            <a:chOff x="3860525" y="3466725"/>
            <a:chExt cx="354975" cy="338788"/>
          </a:xfrm>
        </p:grpSpPr>
        <p:cxnSp>
          <p:nvCxnSpPr>
            <p:cNvPr id="2150" name="Google Shape;2150;p99"/>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2151" name="Google Shape;2151;p99"/>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2152" name="Google Shape;2152;p99"/>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2153" name="Google Shape;2153;p99"/>
          <p:cNvSpPr/>
          <p:nvPr/>
        </p:nvSpPr>
        <p:spPr>
          <a:xfrm>
            <a:off x="3734504" y="3522770"/>
            <a:ext cx="1468500" cy="1296600"/>
          </a:xfrm>
          <a:prstGeom prst="bentUpArrow">
            <a:avLst>
              <a:gd fmla="val 28725" name="adj1"/>
              <a:gd fmla="val 25000" name="adj2"/>
              <a:gd fmla="val 25893" name="adj3"/>
            </a:avLst>
          </a:prstGeom>
          <a:solidFill>
            <a:schemeClr val="lt1"/>
          </a:solidFill>
          <a:ln cap="flat" cmpd="sng" w="76200">
            <a:solidFill>
              <a:srgbClr val="9EF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4" name="Google Shape;2154;p99">
            <a:hlinkClick/>
          </p:cNvPr>
          <p:cNvSpPr txBox="1"/>
          <p:nvPr>
            <p:ph type="ctrTitle"/>
          </p:nvPr>
        </p:nvSpPr>
        <p:spPr>
          <a:xfrm>
            <a:off x="630025" y="3473450"/>
            <a:ext cx="8721900" cy="14805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один</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(и 3 примера)</a:t>
            </a:r>
            <a:endParaRPr sz="3000">
              <a:solidFill>
                <a:srgbClr val="999999"/>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pic>
        <p:nvPicPr>
          <p:cNvPr id="2159" name="Google Shape;2159;p100"/>
          <p:cNvPicPr preferRelativeResize="0"/>
          <p:nvPr/>
        </p:nvPicPr>
        <p:blipFill>
          <a:blip r:embed="rId3">
            <a:alphaModFix/>
          </a:blip>
          <a:stretch>
            <a:fillRect/>
          </a:stretch>
        </p:blipFill>
        <p:spPr>
          <a:xfrm>
            <a:off x="3870850" y="162950"/>
            <a:ext cx="846850" cy="801850"/>
          </a:xfrm>
          <a:prstGeom prst="rect">
            <a:avLst/>
          </a:prstGeom>
          <a:noFill/>
          <a:ln>
            <a:noFill/>
          </a:ln>
        </p:spPr>
      </p:pic>
      <p:grpSp>
        <p:nvGrpSpPr>
          <p:cNvPr id="2160" name="Google Shape;2160;p100"/>
          <p:cNvGrpSpPr/>
          <p:nvPr/>
        </p:nvGrpSpPr>
        <p:grpSpPr>
          <a:xfrm rot="3445815">
            <a:off x="2991697" y="838640"/>
            <a:ext cx="1224681" cy="1003980"/>
            <a:chOff x="4075175" y="3201875"/>
            <a:chExt cx="491375" cy="411675"/>
          </a:xfrm>
        </p:grpSpPr>
        <p:cxnSp>
          <p:nvCxnSpPr>
            <p:cNvPr id="2161" name="Google Shape;2161;p100"/>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2162" name="Google Shape;2162;p100"/>
            <p:cNvGrpSpPr/>
            <p:nvPr/>
          </p:nvGrpSpPr>
          <p:grpSpPr>
            <a:xfrm>
              <a:off x="4075175" y="3201875"/>
              <a:ext cx="491375" cy="361250"/>
              <a:chOff x="4075175" y="3201875"/>
              <a:chExt cx="491375" cy="361250"/>
            </a:xfrm>
          </p:grpSpPr>
          <p:cxnSp>
            <p:nvCxnSpPr>
              <p:cNvPr id="2163" name="Google Shape;2163;p100"/>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2164" name="Google Shape;2164;p100"/>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2165" name="Google Shape;2165;p100"/>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2166" name="Google Shape;2166;p100"/>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2167" name="Google Shape;2167;p100"/>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sp>
        <p:nvSpPr>
          <p:cNvPr id="2168" name="Google Shape;2168;p100"/>
          <p:cNvSpPr/>
          <p:nvPr/>
        </p:nvSpPr>
        <p:spPr>
          <a:xfrm>
            <a:off x="129012" y="-553974"/>
            <a:ext cx="2615700" cy="26790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9" name="Google Shape;2169;p100"/>
          <p:cNvSpPr/>
          <p:nvPr/>
        </p:nvSpPr>
        <p:spPr>
          <a:xfrm>
            <a:off x="1018484" y="-277578"/>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0" name="Google Shape;2170;p100"/>
          <p:cNvSpPr/>
          <p:nvPr/>
        </p:nvSpPr>
        <p:spPr>
          <a:xfrm>
            <a:off x="1107833" y="450630"/>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1" name="Google Shape;2171;p100"/>
          <p:cNvSpPr/>
          <p:nvPr/>
        </p:nvSpPr>
        <p:spPr>
          <a:xfrm>
            <a:off x="1642665" y="-102922"/>
            <a:ext cx="5727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2" name="Google Shape;2172;p100"/>
          <p:cNvSpPr/>
          <p:nvPr/>
        </p:nvSpPr>
        <p:spPr>
          <a:xfrm>
            <a:off x="1936281" y="593453"/>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3" name="Google Shape;2173;p100"/>
          <p:cNvSpPr/>
          <p:nvPr/>
        </p:nvSpPr>
        <p:spPr>
          <a:xfrm>
            <a:off x="1710754" y="1269555"/>
            <a:ext cx="389400" cy="412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4" name="Google Shape;2174;p100"/>
          <p:cNvSpPr/>
          <p:nvPr/>
        </p:nvSpPr>
        <p:spPr>
          <a:xfrm>
            <a:off x="1041959" y="1237500"/>
            <a:ext cx="572700" cy="5664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5" name="Google Shape;2175;p100"/>
          <p:cNvSpPr/>
          <p:nvPr/>
        </p:nvSpPr>
        <p:spPr>
          <a:xfrm>
            <a:off x="415562" y="122540"/>
            <a:ext cx="603000" cy="6036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6" name="Google Shape;2176;p100"/>
          <p:cNvSpPr/>
          <p:nvPr/>
        </p:nvSpPr>
        <p:spPr>
          <a:xfrm>
            <a:off x="488142" y="907225"/>
            <a:ext cx="457800" cy="460800"/>
          </a:xfrm>
          <a:prstGeom prst="ellipse">
            <a:avLst/>
          </a:prstGeom>
          <a:solidFill>
            <a:schemeClr val="lt1"/>
          </a:solidFill>
          <a:ln cap="flat" cmpd="sng" w="76200">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77" name="Google Shape;2177;p100"/>
          <p:cNvCxnSpPr/>
          <p:nvPr/>
        </p:nvCxnSpPr>
        <p:spPr>
          <a:xfrm>
            <a:off x="2324785" y="-282907"/>
            <a:ext cx="330600" cy="471300"/>
          </a:xfrm>
          <a:prstGeom prst="straightConnector1">
            <a:avLst/>
          </a:prstGeom>
          <a:noFill/>
          <a:ln cap="flat" cmpd="sng" w="76200">
            <a:solidFill>
              <a:srgbClr val="00D2D2"/>
            </a:solidFill>
            <a:prstDash val="solid"/>
            <a:round/>
            <a:headEnd len="med" w="med" type="none"/>
            <a:tailEnd len="med" w="med" type="none"/>
          </a:ln>
        </p:spPr>
      </p:cxnSp>
      <p:cxnSp>
        <p:nvCxnSpPr>
          <p:cNvPr id="2178" name="Google Shape;2178;p100"/>
          <p:cNvCxnSpPr/>
          <p:nvPr/>
        </p:nvCxnSpPr>
        <p:spPr>
          <a:xfrm flipH="1" rot="10800000">
            <a:off x="2274691" y="-663289"/>
            <a:ext cx="492900" cy="420300"/>
          </a:xfrm>
          <a:prstGeom prst="straightConnector1">
            <a:avLst/>
          </a:prstGeom>
          <a:noFill/>
          <a:ln cap="flat" cmpd="sng" w="76200">
            <a:solidFill>
              <a:srgbClr val="00D2D2"/>
            </a:solidFill>
            <a:prstDash val="solid"/>
            <a:round/>
            <a:headEnd len="med" w="med" type="none"/>
            <a:tailEnd len="med" w="med" type="none"/>
          </a:ln>
        </p:spPr>
      </p:cxnSp>
      <p:cxnSp>
        <p:nvCxnSpPr>
          <p:cNvPr id="2179" name="Google Shape;2179;p100"/>
          <p:cNvCxnSpPr/>
          <p:nvPr/>
        </p:nvCxnSpPr>
        <p:spPr>
          <a:xfrm flipH="1" rot="10800000">
            <a:off x="2611904" y="-242942"/>
            <a:ext cx="513000" cy="405900"/>
          </a:xfrm>
          <a:prstGeom prst="straightConnector1">
            <a:avLst/>
          </a:prstGeom>
          <a:noFill/>
          <a:ln cap="flat" cmpd="sng" w="76200">
            <a:solidFill>
              <a:srgbClr val="00D2D2"/>
            </a:solidFill>
            <a:prstDash val="solid"/>
            <a:round/>
            <a:headEnd len="med" w="med" type="none"/>
            <a:tailEnd len="med" w="med" type="none"/>
          </a:ln>
        </p:spPr>
      </p:cxnSp>
      <p:grpSp>
        <p:nvGrpSpPr>
          <p:cNvPr id="2180" name="Google Shape;2180;p100"/>
          <p:cNvGrpSpPr/>
          <p:nvPr/>
        </p:nvGrpSpPr>
        <p:grpSpPr>
          <a:xfrm rot="3245084">
            <a:off x="2542392" y="737562"/>
            <a:ext cx="881646" cy="829236"/>
            <a:chOff x="3860525" y="3466725"/>
            <a:chExt cx="354975" cy="338788"/>
          </a:xfrm>
        </p:grpSpPr>
        <p:cxnSp>
          <p:nvCxnSpPr>
            <p:cNvPr id="2181" name="Google Shape;2181;p100"/>
            <p:cNvCxnSpPr/>
            <p:nvPr/>
          </p:nvCxnSpPr>
          <p:spPr>
            <a:xfrm>
              <a:off x="3881012" y="3619513"/>
              <a:ext cx="138000" cy="186000"/>
            </a:xfrm>
            <a:prstGeom prst="straightConnector1">
              <a:avLst/>
            </a:prstGeom>
            <a:noFill/>
            <a:ln cap="flat" cmpd="sng" w="76200">
              <a:solidFill>
                <a:srgbClr val="00D2D2"/>
              </a:solidFill>
              <a:prstDash val="solid"/>
              <a:round/>
              <a:headEnd len="med" w="med" type="none"/>
              <a:tailEnd len="med" w="med" type="none"/>
            </a:ln>
          </p:spPr>
        </p:cxnSp>
        <p:cxnSp>
          <p:nvCxnSpPr>
            <p:cNvPr id="2182" name="Google Shape;2182;p100"/>
            <p:cNvCxnSpPr/>
            <p:nvPr/>
          </p:nvCxnSpPr>
          <p:spPr>
            <a:xfrm flipH="1" rot="10800000">
              <a:off x="3860525" y="3466725"/>
              <a:ext cx="205800" cy="165900"/>
            </a:xfrm>
            <a:prstGeom prst="straightConnector1">
              <a:avLst/>
            </a:prstGeom>
            <a:noFill/>
            <a:ln cap="flat" cmpd="sng" w="76200">
              <a:solidFill>
                <a:srgbClr val="00D2D2"/>
              </a:solidFill>
              <a:prstDash val="solid"/>
              <a:round/>
              <a:headEnd len="med" w="med" type="none"/>
              <a:tailEnd len="med" w="med" type="none"/>
            </a:ln>
          </p:spPr>
        </p:cxnSp>
        <p:cxnSp>
          <p:nvCxnSpPr>
            <p:cNvPr id="2183" name="Google Shape;2183;p100"/>
            <p:cNvCxnSpPr/>
            <p:nvPr/>
          </p:nvCxnSpPr>
          <p:spPr>
            <a:xfrm flipH="1" rot="10800000">
              <a:off x="4001300" y="3632625"/>
              <a:ext cx="214200" cy="160200"/>
            </a:xfrm>
            <a:prstGeom prst="straightConnector1">
              <a:avLst/>
            </a:prstGeom>
            <a:noFill/>
            <a:ln cap="flat" cmpd="sng" w="76200">
              <a:solidFill>
                <a:srgbClr val="00D2D2"/>
              </a:solidFill>
              <a:prstDash val="solid"/>
              <a:round/>
              <a:headEnd len="med" w="med" type="none"/>
              <a:tailEnd len="med" w="med" type="none"/>
            </a:ln>
          </p:spPr>
        </p:cxnSp>
      </p:grpSp>
      <p:sp>
        <p:nvSpPr>
          <p:cNvPr id="2184" name="Google Shape;2184;p100"/>
          <p:cNvSpPr/>
          <p:nvPr/>
        </p:nvSpPr>
        <p:spPr>
          <a:xfrm rot="4414622">
            <a:off x="1675083" y="134021"/>
            <a:ext cx="1102480" cy="1001188"/>
          </a:xfrm>
          <a:prstGeom prst="downArrow">
            <a:avLst>
              <a:gd fmla="val 50000" name="adj1"/>
              <a:gd fmla="val 50000" name="adj2"/>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5" name="Google Shape;2185;p100"/>
          <p:cNvSpPr/>
          <p:nvPr/>
        </p:nvSpPr>
        <p:spPr>
          <a:xfrm rot="-1469192">
            <a:off x="1675153" y="2081126"/>
            <a:ext cx="1102347" cy="1001395"/>
          </a:xfrm>
          <a:prstGeom prst="downArrow">
            <a:avLst>
              <a:gd fmla="val 50000" name="adj1"/>
              <a:gd fmla="val 50000" name="adj2"/>
            </a:avLst>
          </a:prstGeom>
          <a:solidFill>
            <a:srgbClr val="00D2D2"/>
          </a:solidFill>
          <a:ln cap="flat" cmpd="sng" w="9525">
            <a:solidFill>
              <a:srgbClr val="00D2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6" name="Google Shape;2186;p100"/>
          <p:cNvSpPr/>
          <p:nvPr/>
        </p:nvSpPr>
        <p:spPr>
          <a:xfrm>
            <a:off x="2545863" y="2683625"/>
            <a:ext cx="2438316" cy="1144908"/>
          </a:xfrm>
          <a:prstGeom prst="flowChartTerminator">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187" name="Google Shape;2187;p100"/>
          <p:cNvGrpSpPr/>
          <p:nvPr/>
        </p:nvGrpSpPr>
        <p:grpSpPr>
          <a:xfrm rot="2249049">
            <a:off x="3172298" y="-759674"/>
            <a:ext cx="1177039" cy="1043203"/>
            <a:chOff x="4075175" y="3201875"/>
            <a:chExt cx="491375" cy="411675"/>
          </a:xfrm>
        </p:grpSpPr>
        <p:cxnSp>
          <p:nvCxnSpPr>
            <p:cNvPr id="2188" name="Google Shape;2188;p100"/>
            <p:cNvCxnSpPr/>
            <p:nvPr/>
          </p:nvCxnSpPr>
          <p:spPr>
            <a:xfrm flipH="1" rot="10800000">
              <a:off x="4113925" y="3447650"/>
              <a:ext cx="205800" cy="165900"/>
            </a:xfrm>
            <a:prstGeom prst="straightConnector1">
              <a:avLst/>
            </a:prstGeom>
            <a:noFill/>
            <a:ln cap="flat" cmpd="sng" w="76200">
              <a:solidFill>
                <a:srgbClr val="BBFFBB"/>
              </a:solidFill>
              <a:prstDash val="solid"/>
              <a:round/>
              <a:headEnd len="med" w="med" type="none"/>
              <a:tailEnd len="med" w="med" type="none"/>
            </a:ln>
          </p:spPr>
        </p:cxnSp>
        <p:grpSp>
          <p:nvGrpSpPr>
            <p:cNvPr id="2189" name="Google Shape;2189;p100"/>
            <p:cNvGrpSpPr/>
            <p:nvPr/>
          </p:nvGrpSpPr>
          <p:grpSpPr>
            <a:xfrm>
              <a:off x="4075175" y="3201875"/>
              <a:ext cx="491375" cy="361250"/>
              <a:chOff x="4075175" y="3201875"/>
              <a:chExt cx="491375" cy="361250"/>
            </a:xfrm>
          </p:grpSpPr>
          <p:cxnSp>
            <p:nvCxnSpPr>
              <p:cNvPr id="2190" name="Google Shape;2190;p100"/>
              <p:cNvCxnSpPr/>
              <p:nvPr/>
            </p:nvCxnSpPr>
            <p:spPr>
              <a:xfrm flipH="1" rot="10800000">
                <a:off x="4075175" y="3397225"/>
                <a:ext cx="205800" cy="165900"/>
              </a:xfrm>
              <a:prstGeom prst="straightConnector1">
                <a:avLst/>
              </a:prstGeom>
              <a:noFill/>
              <a:ln cap="flat" cmpd="sng" w="76200">
                <a:solidFill>
                  <a:srgbClr val="BBFFBB"/>
                </a:solidFill>
                <a:prstDash val="solid"/>
                <a:round/>
                <a:headEnd len="med" w="med" type="none"/>
                <a:tailEnd len="med" w="med" type="none"/>
              </a:ln>
            </p:spPr>
          </p:cxnSp>
          <p:cxnSp>
            <p:nvCxnSpPr>
              <p:cNvPr id="2191" name="Google Shape;2191;p100"/>
              <p:cNvCxnSpPr/>
              <p:nvPr/>
            </p:nvCxnSpPr>
            <p:spPr>
              <a:xfrm>
                <a:off x="4313650" y="3461275"/>
                <a:ext cx="252900" cy="37800"/>
              </a:xfrm>
              <a:prstGeom prst="straightConnector1">
                <a:avLst/>
              </a:prstGeom>
              <a:noFill/>
              <a:ln cap="flat" cmpd="sng" w="76200">
                <a:solidFill>
                  <a:srgbClr val="BBFFBB"/>
                </a:solidFill>
                <a:prstDash val="solid"/>
                <a:round/>
                <a:headEnd len="med" w="med" type="none"/>
                <a:tailEnd len="med" w="med" type="none"/>
              </a:ln>
            </p:spPr>
          </p:cxnSp>
          <p:cxnSp>
            <p:nvCxnSpPr>
              <p:cNvPr id="2192" name="Google Shape;2192;p100"/>
              <p:cNvCxnSpPr/>
              <p:nvPr/>
            </p:nvCxnSpPr>
            <p:spPr>
              <a:xfrm rot="10800000">
                <a:off x="4251850" y="3201875"/>
                <a:ext cx="14100" cy="213300"/>
              </a:xfrm>
              <a:prstGeom prst="straightConnector1">
                <a:avLst/>
              </a:prstGeom>
              <a:noFill/>
              <a:ln cap="flat" cmpd="sng" w="76200">
                <a:solidFill>
                  <a:srgbClr val="BBFFBB"/>
                </a:solidFill>
                <a:prstDash val="solid"/>
                <a:round/>
                <a:headEnd len="med" w="med" type="none"/>
                <a:tailEnd len="med" w="med" type="none"/>
              </a:ln>
            </p:spPr>
          </p:cxnSp>
          <p:cxnSp>
            <p:nvCxnSpPr>
              <p:cNvPr id="2193" name="Google Shape;2193;p100"/>
              <p:cNvCxnSpPr/>
              <p:nvPr/>
            </p:nvCxnSpPr>
            <p:spPr>
              <a:xfrm>
                <a:off x="4346600" y="3519825"/>
                <a:ext cx="207000" cy="36600"/>
              </a:xfrm>
              <a:prstGeom prst="straightConnector1">
                <a:avLst/>
              </a:prstGeom>
              <a:noFill/>
              <a:ln cap="flat" cmpd="sng" w="76200">
                <a:solidFill>
                  <a:srgbClr val="BBFFBB"/>
                </a:solidFill>
                <a:prstDash val="solid"/>
                <a:round/>
                <a:headEnd len="med" w="med" type="none"/>
                <a:tailEnd len="med" w="med" type="none"/>
              </a:ln>
            </p:spPr>
          </p:cxnSp>
          <p:cxnSp>
            <p:nvCxnSpPr>
              <p:cNvPr id="2194" name="Google Shape;2194;p100"/>
              <p:cNvCxnSpPr/>
              <p:nvPr/>
            </p:nvCxnSpPr>
            <p:spPr>
              <a:xfrm>
                <a:off x="4198650" y="3201875"/>
                <a:ext cx="12600" cy="187200"/>
              </a:xfrm>
              <a:prstGeom prst="straightConnector1">
                <a:avLst/>
              </a:prstGeom>
              <a:noFill/>
              <a:ln cap="flat" cmpd="sng" w="76200">
                <a:solidFill>
                  <a:srgbClr val="BBFFBB"/>
                </a:solidFill>
                <a:prstDash val="solid"/>
                <a:round/>
                <a:headEnd len="med" w="med" type="none"/>
                <a:tailEnd len="med" w="med" type="none"/>
              </a:ln>
            </p:spPr>
          </p:cxnSp>
        </p:grpSp>
      </p:grpSp>
      <p:sp>
        <p:nvSpPr>
          <p:cNvPr id="2195" name="Google Shape;2195;p100"/>
          <p:cNvSpPr/>
          <p:nvPr/>
        </p:nvSpPr>
        <p:spPr>
          <a:xfrm>
            <a:off x="4418175" y="3369950"/>
            <a:ext cx="2438316" cy="1144908"/>
          </a:xfrm>
          <a:prstGeom prst="flowChartTerminator">
            <a:avLst/>
          </a:prstGeom>
          <a:solidFill>
            <a:srgbClr val="279D9D"/>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6" name="Google Shape;2196;p100"/>
          <p:cNvSpPr/>
          <p:nvPr/>
        </p:nvSpPr>
        <p:spPr>
          <a:xfrm>
            <a:off x="6504100" y="3914550"/>
            <a:ext cx="2438316" cy="1144908"/>
          </a:xfrm>
          <a:prstGeom prst="flowChartTerminator">
            <a:avLst/>
          </a:prstGeom>
          <a:solidFill>
            <a:srgbClr val="C970EC"/>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7" name="Google Shape;2197;p100"/>
          <p:cNvSpPr txBox="1"/>
          <p:nvPr/>
        </p:nvSpPr>
        <p:spPr>
          <a:xfrm>
            <a:off x="2394050" y="2825125"/>
            <a:ext cx="2364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гистамин</a:t>
            </a:r>
            <a:endParaRPr sz="22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2200">
                <a:solidFill>
                  <a:schemeClr val="lt1"/>
                </a:solidFill>
                <a:latin typeface="Montserrat"/>
                <a:ea typeface="Montserrat"/>
                <a:cs typeface="Montserrat"/>
                <a:sym typeface="Montserrat"/>
              </a:rPr>
              <a:t>триптаза</a:t>
            </a:r>
            <a:endParaRPr sz="2200">
              <a:solidFill>
                <a:schemeClr val="lt1"/>
              </a:solidFill>
              <a:latin typeface="Montserrat"/>
              <a:ea typeface="Montserrat"/>
              <a:cs typeface="Montserrat"/>
              <a:sym typeface="Montserrat"/>
            </a:endParaRPr>
          </a:p>
        </p:txBody>
      </p:sp>
      <p:sp>
        <p:nvSpPr>
          <p:cNvPr id="2198" name="Google Shape;2198;p100"/>
          <p:cNvSpPr txBox="1"/>
          <p:nvPr/>
        </p:nvSpPr>
        <p:spPr>
          <a:xfrm>
            <a:off x="4454875" y="3680800"/>
            <a:ext cx="2364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лейкотриены</a:t>
            </a:r>
            <a:endParaRPr sz="2200">
              <a:solidFill>
                <a:schemeClr val="lt1"/>
              </a:solidFill>
              <a:latin typeface="Montserrat"/>
              <a:ea typeface="Montserrat"/>
              <a:cs typeface="Montserrat"/>
              <a:sym typeface="Montserrat"/>
            </a:endParaRPr>
          </a:p>
        </p:txBody>
      </p:sp>
      <p:sp>
        <p:nvSpPr>
          <p:cNvPr id="2199" name="Google Shape;2199;p100"/>
          <p:cNvSpPr txBox="1"/>
          <p:nvPr/>
        </p:nvSpPr>
        <p:spPr>
          <a:xfrm>
            <a:off x="6624600" y="4163750"/>
            <a:ext cx="156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000">
                <a:solidFill>
                  <a:schemeClr val="lt1"/>
                </a:solidFill>
                <a:latin typeface="Montserrat"/>
                <a:ea typeface="Montserrat"/>
                <a:cs typeface="Montserrat"/>
                <a:sym typeface="Montserrat"/>
              </a:rPr>
              <a:t>ИЛ-5</a:t>
            </a:r>
            <a:endParaRPr sz="3000">
              <a:solidFill>
                <a:schemeClr val="lt1"/>
              </a:solidFill>
              <a:latin typeface="Montserrat"/>
              <a:ea typeface="Montserrat"/>
              <a:cs typeface="Montserrat"/>
              <a:sym typeface="Montserrat"/>
            </a:endParaRPr>
          </a:p>
        </p:txBody>
      </p:sp>
      <p:grpSp>
        <p:nvGrpSpPr>
          <p:cNvPr id="2200" name="Google Shape;2200;p100"/>
          <p:cNvGrpSpPr/>
          <p:nvPr/>
        </p:nvGrpSpPr>
        <p:grpSpPr>
          <a:xfrm>
            <a:off x="8115300" y="3919283"/>
            <a:ext cx="1135440" cy="1135447"/>
            <a:chOff x="9259050" y="2714075"/>
            <a:chExt cx="473100" cy="462900"/>
          </a:xfrm>
        </p:grpSpPr>
        <p:sp>
          <p:nvSpPr>
            <p:cNvPr id="2201" name="Google Shape;2201;p100"/>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2" name="Google Shape;2202;p100"/>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2203" name="Google Shape;2203;p100"/>
            <p:cNvCxnSpPr>
              <a:stCxn id="2202"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2204" name="Google Shape;2204;p100"/>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205" name="Google Shape;2205;p100"/>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206" name="Google Shape;2206;p100"/>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207" name="Google Shape;2207;p100"/>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2208" name="Google Shape;2208;p100"/>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209" name="Google Shape;2209;p100"/>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210" name="Google Shape;2210;p100"/>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211" name="Google Shape;2211;p100"/>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212" name="Google Shape;2212;p100"/>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2213" name="Google Shape;2213;p100">
            <a:hlinkClick/>
          </p:cNvPr>
          <p:cNvSpPr txBox="1"/>
          <p:nvPr>
            <p:ph type="ctrTitle"/>
          </p:nvPr>
        </p:nvSpPr>
        <p:spPr>
          <a:xfrm>
            <a:off x="5372075" y="231200"/>
            <a:ext cx="3515700" cy="19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700">
                <a:solidFill>
                  <a:srgbClr val="00D2D2"/>
                </a:solidFill>
                <a:latin typeface="Montserrat"/>
                <a:ea typeface="Montserrat"/>
                <a:cs typeface="Montserrat"/>
                <a:sym typeface="Montserrat"/>
              </a:rPr>
              <a:t>Вернемся к аллергии</a:t>
            </a:r>
            <a:endParaRPr sz="3700">
              <a:solidFill>
                <a:srgbClr val="00D2D2"/>
              </a:solidFill>
              <a:latin typeface="Montserrat"/>
              <a:ea typeface="Montserrat"/>
              <a:cs typeface="Montserrat"/>
              <a:sym typeface="Montserrat"/>
            </a:endParaRPr>
          </a:p>
        </p:txBody>
      </p:sp>
      <p:grpSp>
        <p:nvGrpSpPr>
          <p:cNvPr id="2214" name="Google Shape;2214;p100"/>
          <p:cNvGrpSpPr/>
          <p:nvPr/>
        </p:nvGrpSpPr>
        <p:grpSpPr>
          <a:xfrm>
            <a:off x="6223269" y="2894623"/>
            <a:ext cx="2999992" cy="2698313"/>
            <a:chOff x="422750" y="400700"/>
            <a:chExt cx="529800" cy="487500"/>
          </a:xfrm>
        </p:grpSpPr>
        <p:sp>
          <p:nvSpPr>
            <p:cNvPr id="2215" name="Google Shape;2215;p100"/>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6" name="Google Shape;2216;p100"/>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C970EC"/>
                  </a:solidFill>
                </a:rPr>
                <a:t>?</a:t>
              </a:r>
              <a:endParaRPr sz="15000">
                <a:solidFill>
                  <a:srgbClr val="C970EC"/>
                </a:solidFill>
              </a:endParaRPr>
            </a:p>
          </p:txBody>
        </p:sp>
      </p:grpSp>
      <p:grpSp>
        <p:nvGrpSpPr>
          <p:cNvPr id="2217" name="Google Shape;2217;p100"/>
          <p:cNvGrpSpPr/>
          <p:nvPr/>
        </p:nvGrpSpPr>
        <p:grpSpPr>
          <a:xfrm>
            <a:off x="4025344" y="2593248"/>
            <a:ext cx="2999993" cy="2698313"/>
            <a:chOff x="422750" y="400700"/>
            <a:chExt cx="529800" cy="487500"/>
          </a:xfrm>
        </p:grpSpPr>
        <p:sp>
          <p:nvSpPr>
            <p:cNvPr id="2218" name="Google Shape;2218;p100"/>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9" name="Google Shape;2219;p100"/>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00D2D2"/>
                  </a:solidFill>
                </a:rPr>
                <a:t>?</a:t>
              </a:r>
              <a:endParaRPr sz="15000">
                <a:solidFill>
                  <a:srgbClr val="00D2D2"/>
                </a:solidFill>
              </a:endParaRPr>
            </a:p>
          </p:txBody>
        </p:sp>
      </p:grpSp>
      <p:grpSp>
        <p:nvGrpSpPr>
          <p:cNvPr id="2220" name="Google Shape;2220;p100"/>
          <p:cNvGrpSpPr/>
          <p:nvPr/>
        </p:nvGrpSpPr>
        <p:grpSpPr>
          <a:xfrm>
            <a:off x="1853706" y="2022923"/>
            <a:ext cx="2999992" cy="2698313"/>
            <a:chOff x="422750" y="400700"/>
            <a:chExt cx="529800" cy="487500"/>
          </a:xfrm>
        </p:grpSpPr>
        <p:sp>
          <p:nvSpPr>
            <p:cNvPr id="2221" name="Google Shape;2221;p100"/>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2" name="Google Shape;2222;p100"/>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279D9D"/>
                  </a:solidFill>
                </a:rPr>
                <a:t>?</a:t>
              </a:r>
              <a:endParaRPr sz="15000">
                <a:solidFill>
                  <a:srgbClr val="279D9D"/>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cxnSp>
        <p:nvCxnSpPr>
          <p:cNvPr id="2227" name="Google Shape;2227;p101"/>
          <p:cNvCxnSpPr/>
          <p:nvPr/>
        </p:nvCxnSpPr>
        <p:spPr>
          <a:xfrm flipH="1" rot="10800000">
            <a:off x="4659500" y="3324457"/>
            <a:ext cx="3831900" cy="300"/>
          </a:xfrm>
          <a:prstGeom prst="straightConnector1">
            <a:avLst/>
          </a:prstGeom>
          <a:noFill/>
          <a:ln cap="flat" cmpd="sng" w="114300">
            <a:solidFill>
              <a:srgbClr val="279D9D"/>
            </a:solidFill>
            <a:prstDash val="solid"/>
            <a:round/>
            <a:headEnd len="med" w="med" type="none"/>
            <a:tailEnd len="med" w="med" type="none"/>
          </a:ln>
        </p:spPr>
      </p:cxnSp>
      <p:cxnSp>
        <p:nvCxnSpPr>
          <p:cNvPr id="2228" name="Google Shape;2228;p101"/>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cxnSp>
        <p:nvCxnSpPr>
          <p:cNvPr id="2229" name="Google Shape;2229;p101"/>
          <p:cNvCxnSpPr/>
          <p:nvPr/>
        </p:nvCxnSpPr>
        <p:spPr>
          <a:xfrm rot="10800000">
            <a:off x="827600" y="3324457"/>
            <a:ext cx="3831900" cy="300"/>
          </a:xfrm>
          <a:prstGeom prst="straightConnector1">
            <a:avLst/>
          </a:prstGeom>
          <a:noFill/>
          <a:ln cap="flat" cmpd="sng" w="114300">
            <a:solidFill>
              <a:srgbClr val="999999"/>
            </a:solidFill>
            <a:prstDash val="solid"/>
            <a:round/>
            <a:headEnd len="med" w="med" type="none"/>
            <a:tailEnd len="med" w="med" type="none"/>
          </a:ln>
        </p:spPr>
      </p:cxnSp>
      <p:cxnSp>
        <p:nvCxnSpPr>
          <p:cNvPr id="2230" name="Google Shape;2230;p101"/>
          <p:cNvCxnSpPr/>
          <p:nvPr/>
        </p:nvCxnSpPr>
        <p:spPr>
          <a:xfrm>
            <a:off x="871185" y="3265325"/>
            <a:ext cx="8700" cy="1118100"/>
          </a:xfrm>
          <a:prstGeom prst="straightConnector1">
            <a:avLst/>
          </a:prstGeom>
          <a:noFill/>
          <a:ln cap="flat" cmpd="sng" w="114300">
            <a:solidFill>
              <a:srgbClr val="999999"/>
            </a:solidFill>
            <a:prstDash val="solid"/>
            <a:round/>
            <a:headEnd len="med" w="med" type="none"/>
            <a:tailEnd len="med" w="med" type="none"/>
          </a:ln>
        </p:spPr>
      </p:cxnSp>
      <p:cxnSp>
        <p:nvCxnSpPr>
          <p:cNvPr id="2231" name="Google Shape;2231;p101"/>
          <p:cNvCxnSpPr/>
          <p:nvPr/>
        </p:nvCxnSpPr>
        <p:spPr>
          <a:xfrm flipH="1">
            <a:off x="4652600" y="1266700"/>
            <a:ext cx="17700" cy="1998600"/>
          </a:xfrm>
          <a:prstGeom prst="straightConnector1">
            <a:avLst/>
          </a:prstGeom>
          <a:noFill/>
          <a:ln cap="flat" cmpd="sng" w="114300">
            <a:solidFill>
              <a:srgbClr val="33A293"/>
            </a:solidFill>
            <a:prstDash val="solid"/>
            <a:round/>
            <a:headEnd len="med" w="med" type="none"/>
            <a:tailEnd len="med" w="med" type="none"/>
          </a:ln>
        </p:spPr>
      </p:cxnSp>
      <p:sp>
        <p:nvSpPr>
          <p:cNvPr id="2232" name="Google Shape;2232;p101"/>
          <p:cNvSpPr txBox="1"/>
          <p:nvPr/>
        </p:nvSpPr>
        <p:spPr>
          <a:xfrm>
            <a:off x="115925" y="0"/>
            <a:ext cx="2272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200">
                <a:solidFill>
                  <a:srgbClr val="279D9D"/>
                </a:solidFill>
                <a:latin typeface="Montserrat"/>
                <a:ea typeface="Montserrat"/>
                <a:cs typeface="Montserrat"/>
                <a:sym typeface="Montserrat"/>
              </a:rPr>
              <a:t>Липидные медиаторы</a:t>
            </a:r>
            <a:endParaRPr sz="2200"/>
          </a:p>
        </p:txBody>
      </p:sp>
      <p:sp>
        <p:nvSpPr>
          <p:cNvPr id="2233" name="Google Shape;2233;p101"/>
          <p:cNvSpPr txBox="1"/>
          <p:nvPr/>
        </p:nvSpPr>
        <p:spPr>
          <a:xfrm>
            <a:off x="1058825" y="2527425"/>
            <a:ext cx="13299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200">
                <a:solidFill>
                  <a:srgbClr val="999999"/>
                </a:solidFill>
                <a:latin typeface="Montserrat"/>
                <a:ea typeface="Montserrat"/>
                <a:cs typeface="Montserrat"/>
                <a:sym typeface="Montserrat"/>
              </a:rPr>
              <a:t>ЦОГ</a:t>
            </a:r>
            <a:endParaRPr sz="3200">
              <a:solidFill>
                <a:srgbClr val="999999"/>
              </a:solidFill>
              <a:latin typeface="Montserrat"/>
              <a:ea typeface="Montserrat"/>
              <a:cs typeface="Montserrat"/>
              <a:sym typeface="Montserrat"/>
            </a:endParaRPr>
          </a:p>
        </p:txBody>
      </p:sp>
      <p:sp>
        <p:nvSpPr>
          <p:cNvPr id="2234" name="Google Shape;2234;p101"/>
          <p:cNvSpPr txBox="1"/>
          <p:nvPr/>
        </p:nvSpPr>
        <p:spPr>
          <a:xfrm>
            <a:off x="115925" y="4256775"/>
            <a:ext cx="34899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999999"/>
                </a:solidFill>
                <a:latin typeface="Montserrat"/>
                <a:ea typeface="Montserrat"/>
                <a:cs typeface="Montserrat"/>
                <a:sym typeface="Montserrat"/>
              </a:rPr>
              <a:t>простагландины (Пг)</a:t>
            </a:r>
            <a:endParaRPr sz="2100">
              <a:solidFill>
                <a:srgbClr val="999999"/>
              </a:solidFill>
              <a:latin typeface="Montserrat"/>
              <a:ea typeface="Montserrat"/>
              <a:cs typeface="Montserrat"/>
              <a:sym typeface="Montserrat"/>
            </a:endParaRPr>
          </a:p>
          <a:p>
            <a:pPr indent="0" lvl="0" marL="0" rtl="0" algn="ctr">
              <a:spcBef>
                <a:spcPts val="0"/>
              </a:spcBef>
              <a:spcAft>
                <a:spcPts val="0"/>
              </a:spcAft>
              <a:buNone/>
            </a:pPr>
            <a:r>
              <a:rPr lang="ru" sz="2100">
                <a:solidFill>
                  <a:srgbClr val="999999"/>
                </a:solidFill>
                <a:latin typeface="Montserrat"/>
                <a:ea typeface="Montserrat"/>
                <a:cs typeface="Montserrat"/>
                <a:sym typeface="Montserrat"/>
              </a:rPr>
              <a:t>напр. ПгD2</a:t>
            </a:r>
            <a:endParaRPr sz="2100">
              <a:solidFill>
                <a:srgbClr val="999999"/>
              </a:solidFill>
              <a:latin typeface="Montserrat"/>
              <a:ea typeface="Montserrat"/>
              <a:cs typeface="Montserrat"/>
              <a:sym typeface="Montserrat"/>
            </a:endParaRPr>
          </a:p>
        </p:txBody>
      </p:sp>
      <p:sp>
        <p:nvSpPr>
          <p:cNvPr id="2235" name="Google Shape;2235;p101"/>
          <p:cNvSpPr txBox="1"/>
          <p:nvPr/>
        </p:nvSpPr>
        <p:spPr>
          <a:xfrm>
            <a:off x="6840450" y="2571750"/>
            <a:ext cx="1329900" cy="677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200">
                <a:solidFill>
                  <a:srgbClr val="33A293"/>
                </a:solidFill>
                <a:latin typeface="Montserrat"/>
                <a:ea typeface="Montserrat"/>
                <a:cs typeface="Montserrat"/>
                <a:sym typeface="Montserrat"/>
              </a:rPr>
              <a:t>ЛОГ</a:t>
            </a:r>
            <a:endParaRPr sz="3200">
              <a:solidFill>
                <a:srgbClr val="33A293"/>
              </a:solidFill>
              <a:latin typeface="Montserrat"/>
              <a:ea typeface="Montserrat"/>
              <a:cs typeface="Montserrat"/>
              <a:sym typeface="Montserrat"/>
            </a:endParaRPr>
          </a:p>
        </p:txBody>
      </p:sp>
      <p:pic>
        <p:nvPicPr>
          <p:cNvPr id="2236" name="Google Shape;2236;p101"/>
          <p:cNvPicPr preferRelativeResize="0"/>
          <p:nvPr/>
        </p:nvPicPr>
        <p:blipFill>
          <a:blip r:embed="rId3">
            <a:alphaModFix/>
          </a:blip>
          <a:stretch>
            <a:fillRect/>
          </a:stretch>
        </p:blipFill>
        <p:spPr>
          <a:xfrm rot="5400000">
            <a:off x="4180064" y="-726000"/>
            <a:ext cx="956625" cy="2686424"/>
          </a:xfrm>
          <a:prstGeom prst="rect">
            <a:avLst/>
          </a:prstGeom>
          <a:noFill/>
          <a:ln>
            <a:noFill/>
          </a:ln>
        </p:spPr>
      </p:pic>
      <p:sp>
        <p:nvSpPr>
          <p:cNvPr id="2237" name="Google Shape;2237;p101"/>
          <p:cNvSpPr txBox="1"/>
          <p:nvPr/>
        </p:nvSpPr>
        <p:spPr>
          <a:xfrm>
            <a:off x="2642375" y="2219413"/>
            <a:ext cx="40320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33A293"/>
                </a:solidFill>
                <a:latin typeface="Montserrat"/>
                <a:ea typeface="Montserrat"/>
                <a:cs typeface="Montserrat"/>
                <a:sym typeface="Montserrat"/>
              </a:rPr>
              <a:t>арахидоновая </a:t>
            </a:r>
            <a:endParaRPr sz="2100">
              <a:solidFill>
                <a:srgbClr val="33A293"/>
              </a:solidFill>
              <a:latin typeface="Montserrat"/>
              <a:ea typeface="Montserrat"/>
              <a:cs typeface="Montserrat"/>
              <a:sym typeface="Montserrat"/>
            </a:endParaRPr>
          </a:p>
          <a:p>
            <a:pPr indent="0" lvl="0" marL="0" rtl="0" algn="ctr">
              <a:spcBef>
                <a:spcPts val="0"/>
              </a:spcBef>
              <a:spcAft>
                <a:spcPts val="0"/>
              </a:spcAft>
              <a:buNone/>
            </a:pPr>
            <a:r>
              <a:rPr lang="ru" sz="2100">
                <a:solidFill>
                  <a:srgbClr val="33A293"/>
                </a:solidFill>
                <a:latin typeface="Montserrat"/>
                <a:ea typeface="Montserrat"/>
                <a:cs typeface="Montserrat"/>
                <a:sym typeface="Montserrat"/>
              </a:rPr>
              <a:t>кислота</a:t>
            </a:r>
            <a:endParaRPr sz="2100">
              <a:solidFill>
                <a:srgbClr val="33A293"/>
              </a:solidFill>
              <a:latin typeface="Montserrat"/>
              <a:ea typeface="Montserrat"/>
              <a:cs typeface="Montserrat"/>
              <a:sym typeface="Montserrat"/>
            </a:endParaRPr>
          </a:p>
        </p:txBody>
      </p:sp>
      <p:sp>
        <p:nvSpPr>
          <p:cNvPr id="2238" name="Google Shape;2238;p101"/>
          <p:cNvSpPr txBox="1"/>
          <p:nvPr/>
        </p:nvSpPr>
        <p:spPr>
          <a:xfrm>
            <a:off x="4778475" y="1472625"/>
            <a:ext cx="36900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rgbClr val="33A293"/>
                </a:solidFill>
                <a:latin typeface="Montserrat"/>
                <a:ea typeface="Montserrat"/>
                <a:cs typeface="Montserrat"/>
                <a:sym typeface="Montserrat"/>
              </a:rPr>
              <a:t>Фосфолипаза А2</a:t>
            </a:r>
            <a:endParaRPr sz="2400">
              <a:solidFill>
                <a:srgbClr val="33A293"/>
              </a:solidFill>
              <a:latin typeface="Montserrat"/>
              <a:ea typeface="Montserrat"/>
              <a:cs typeface="Montserrat"/>
              <a:sym typeface="Montserrat"/>
            </a:endParaRPr>
          </a:p>
        </p:txBody>
      </p:sp>
      <p:sp>
        <p:nvSpPr>
          <p:cNvPr id="2239" name="Google Shape;2239;p101"/>
          <p:cNvSpPr txBox="1"/>
          <p:nvPr/>
        </p:nvSpPr>
        <p:spPr>
          <a:xfrm>
            <a:off x="6001600" y="512088"/>
            <a:ext cx="23943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999999"/>
                </a:solidFill>
                <a:latin typeface="Montserrat"/>
                <a:ea typeface="Montserrat"/>
                <a:cs typeface="Montserrat"/>
                <a:sym typeface="Montserrat"/>
              </a:rPr>
              <a:t>липидная мембрана</a:t>
            </a:r>
            <a:endParaRPr sz="1500">
              <a:solidFill>
                <a:srgbClr val="999999"/>
              </a:solidFill>
              <a:latin typeface="Montserrat"/>
              <a:ea typeface="Montserrat"/>
              <a:cs typeface="Montserrat"/>
              <a:sym typeface="Montserrat"/>
            </a:endParaRPr>
          </a:p>
        </p:txBody>
      </p:sp>
      <p:sp>
        <p:nvSpPr>
          <p:cNvPr id="2240" name="Google Shape;2240;p101"/>
          <p:cNvSpPr txBox="1"/>
          <p:nvPr/>
        </p:nvSpPr>
        <p:spPr>
          <a:xfrm>
            <a:off x="5087400" y="3501125"/>
            <a:ext cx="23943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999999"/>
                </a:solidFill>
                <a:latin typeface="Montserrat"/>
                <a:ea typeface="Montserrat"/>
                <a:cs typeface="Montserrat"/>
                <a:sym typeface="Montserrat"/>
              </a:rPr>
              <a:t>в аллергии более важны, чем Пг</a:t>
            </a:r>
            <a:endParaRPr sz="1500">
              <a:solidFill>
                <a:srgbClr val="999999"/>
              </a:solidFill>
              <a:latin typeface="Montserrat"/>
              <a:ea typeface="Montserrat"/>
              <a:cs typeface="Montserrat"/>
              <a:sym typeface="Montserrat"/>
            </a:endParaRPr>
          </a:p>
        </p:txBody>
      </p:sp>
      <p:cxnSp>
        <p:nvCxnSpPr>
          <p:cNvPr id="2241" name="Google Shape;2241;p101"/>
          <p:cNvCxnSpPr/>
          <p:nvPr/>
        </p:nvCxnSpPr>
        <p:spPr>
          <a:xfrm flipH="1">
            <a:off x="8439115" y="3265325"/>
            <a:ext cx="8700" cy="1118100"/>
          </a:xfrm>
          <a:prstGeom prst="straightConnector1">
            <a:avLst/>
          </a:prstGeom>
          <a:noFill/>
          <a:ln cap="flat" cmpd="sng" w="114300">
            <a:solidFill>
              <a:srgbClr val="279D9D"/>
            </a:solidFill>
            <a:prstDash val="solid"/>
            <a:round/>
            <a:headEnd len="med" w="med" type="none"/>
            <a:tailEnd len="med" w="med" type="none"/>
          </a:ln>
        </p:spPr>
      </p:cxnSp>
      <p:sp>
        <p:nvSpPr>
          <p:cNvPr id="2242" name="Google Shape;2242;p101"/>
          <p:cNvSpPr/>
          <p:nvPr/>
        </p:nvSpPr>
        <p:spPr>
          <a:xfrm>
            <a:off x="6674375" y="3880575"/>
            <a:ext cx="2438316" cy="1144908"/>
          </a:xfrm>
          <a:prstGeom prst="flowChartTerminator">
            <a:avLst/>
          </a:prstGeom>
          <a:solidFill>
            <a:srgbClr val="279D9D"/>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3" name="Google Shape;2243;p101"/>
          <p:cNvSpPr txBox="1"/>
          <p:nvPr/>
        </p:nvSpPr>
        <p:spPr>
          <a:xfrm>
            <a:off x="6711088" y="4191425"/>
            <a:ext cx="2364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chemeClr val="lt1"/>
                </a:solidFill>
                <a:latin typeface="Montserrat"/>
                <a:ea typeface="Montserrat"/>
                <a:cs typeface="Montserrat"/>
                <a:sym typeface="Montserrat"/>
              </a:rPr>
              <a:t>лейкотриены</a:t>
            </a:r>
            <a:endParaRPr sz="2200">
              <a:solidFill>
                <a:schemeClr val="lt1"/>
              </a:solidFill>
              <a:latin typeface="Montserrat"/>
              <a:ea typeface="Montserrat"/>
              <a:cs typeface="Montserrat"/>
              <a:sym typeface="Montserrat"/>
            </a:endParaRPr>
          </a:p>
        </p:txBody>
      </p:sp>
      <p:grpSp>
        <p:nvGrpSpPr>
          <p:cNvPr id="2244" name="Google Shape;2244;p101"/>
          <p:cNvGrpSpPr/>
          <p:nvPr/>
        </p:nvGrpSpPr>
        <p:grpSpPr>
          <a:xfrm>
            <a:off x="3249981" y="1182273"/>
            <a:ext cx="2999993" cy="2698313"/>
            <a:chOff x="422750" y="400700"/>
            <a:chExt cx="529800" cy="487500"/>
          </a:xfrm>
        </p:grpSpPr>
        <p:sp>
          <p:nvSpPr>
            <p:cNvPr id="2245" name="Google Shape;2245;p101"/>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6" name="Google Shape;2246;p101"/>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279D9D"/>
                  </a:solidFill>
                </a:rPr>
                <a:t>?</a:t>
              </a:r>
              <a:endParaRPr sz="15000">
                <a:solidFill>
                  <a:srgbClr val="279D9D"/>
                </a:solidFill>
              </a:endParaRPr>
            </a:p>
          </p:txBody>
        </p:sp>
      </p:grpSp>
      <p:grpSp>
        <p:nvGrpSpPr>
          <p:cNvPr id="2247" name="Google Shape;2247;p101"/>
          <p:cNvGrpSpPr/>
          <p:nvPr/>
        </p:nvGrpSpPr>
        <p:grpSpPr>
          <a:xfrm>
            <a:off x="6" y="2389773"/>
            <a:ext cx="2999992" cy="2698313"/>
            <a:chOff x="422750" y="400700"/>
            <a:chExt cx="529800" cy="487500"/>
          </a:xfrm>
        </p:grpSpPr>
        <p:sp>
          <p:nvSpPr>
            <p:cNvPr id="2248" name="Google Shape;2248;p101"/>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9" name="Google Shape;2249;p101"/>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279D9D"/>
                  </a:solidFill>
                </a:rPr>
                <a:t>?</a:t>
              </a:r>
              <a:endParaRPr sz="15000">
                <a:solidFill>
                  <a:srgbClr val="279D9D"/>
                </a:solidFill>
              </a:endParaRPr>
            </a:p>
          </p:txBody>
        </p:sp>
      </p:grpSp>
      <p:grpSp>
        <p:nvGrpSpPr>
          <p:cNvPr id="2250" name="Google Shape;2250;p101"/>
          <p:cNvGrpSpPr/>
          <p:nvPr/>
        </p:nvGrpSpPr>
        <p:grpSpPr>
          <a:xfrm>
            <a:off x="6249981" y="2807573"/>
            <a:ext cx="2999992" cy="2698313"/>
            <a:chOff x="422750" y="400700"/>
            <a:chExt cx="529800" cy="487500"/>
          </a:xfrm>
        </p:grpSpPr>
        <p:sp>
          <p:nvSpPr>
            <p:cNvPr id="2251" name="Google Shape;2251;p101"/>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2" name="Google Shape;2252;p101"/>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279D9D"/>
                  </a:solidFill>
                </a:rPr>
                <a:t>?</a:t>
              </a:r>
              <a:endParaRPr sz="15000">
                <a:solidFill>
                  <a:srgbClr val="279D9D"/>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pic>
        <p:nvPicPr>
          <p:cNvPr id="2257" name="Google Shape;2257;p102"/>
          <p:cNvPicPr preferRelativeResize="0"/>
          <p:nvPr/>
        </p:nvPicPr>
        <p:blipFill>
          <a:blip r:embed="rId3">
            <a:alphaModFix/>
          </a:blip>
          <a:stretch>
            <a:fillRect/>
          </a:stretch>
        </p:blipFill>
        <p:spPr>
          <a:xfrm>
            <a:off x="366875" y="595925"/>
            <a:ext cx="2116200" cy="3275650"/>
          </a:xfrm>
          <a:prstGeom prst="rect">
            <a:avLst/>
          </a:prstGeom>
          <a:noFill/>
          <a:ln>
            <a:noFill/>
          </a:ln>
        </p:spPr>
      </p:pic>
      <p:sp>
        <p:nvSpPr>
          <p:cNvPr id="2258" name="Google Shape;2258;p102">
            <a:hlinkClick/>
          </p:cNvPr>
          <p:cNvSpPr txBox="1"/>
          <p:nvPr>
            <p:ph type="ctrTitle"/>
          </p:nvPr>
        </p:nvSpPr>
        <p:spPr>
          <a:xfrm>
            <a:off x="3651850" y="957350"/>
            <a:ext cx="5043600" cy="342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3600">
                <a:solidFill>
                  <a:srgbClr val="00D2D2"/>
                </a:solidFill>
                <a:latin typeface="Montserrat"/>
                <a:ea typeface="Montserrat"/>
                <a:cs typeface="Montserrat"/>
                <a:sym typeface="Montserrat"/>
              </a:rPr>
              <a:t>триптаза</a:t>
            </a:r>
            <a:endParaRPr sz="3600">
              <a:solidFill>
                <a:srgbClr val="00D2D2"/>
              </a:solidFill>
              <a:latin typeface="Montserrat"/>
              <a:ea typeface="Montserrat"/>
              <a:cs typeface="Montserrat"/>
              <a:sym typeface="Montserrat"/>
            </a:endParaRPr>
          </a:p>
          <a:p>
            <a:pPr indent="0" lvl="0" marL="0" rtl="0" algn="l">
              <a:spcBef>
                <a:spcPts val="0"/>
              </a:spcBef>
              <a:spcAft>
                <a:spcPts val="0"/>
              </a:spcAft>
              <a:buNone/>
            </a:pPr>
            <a:r>
              <a:rPr lang="ru" sz="3600">
                <a:solidFill>
                  <a:srgbClr val="33A293"/>
                </a:solidFill>
                <a:latin typeface="Montserrat"/>
                <a:ea typeface="Montserrat"/>
                <a:cs typeface="Montserrat"/>
                <a:sym typeface="Montserrat"/>
              </a:rPr>
              <a:t>ПгD2</a:t>
            </a:r>
            <a:endParaRPr sz="3600">
              <a:solidFill>
                <a:srgbClr val="33A293"/>
              </a:solidFill>
              <a:latin typeface="Montserrat"/>
              <a:ea typeface="Montserrat"/>
              <a:cs typeface="Montserrat"/>
              <a:sym typeface="Montserrat"/>
            </a:endParaRPr>
          </a:p>
          <a:p>
            <a:pPr indent="0" lvl="0" marL="0" rtl="0" algn="l">
              <a:spcBef>
                <a:spcPts val="0"/>
              </a:spcBef>
              <a:spcAft>
                <a:spcPts val="0"/>
              </a:spcAft>
              <a:buNone/>
            </a:pPr>
            <a:r>
              <a:t/>
            </a:r>
            <a:endParaRPr sz="3600">
              <a:solidFill>
                <a:srgbClr val="33A29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2400">
                <a:solidFill>
                  <a:srgbClr val="999999"/>
                </a:solidFill>
                <a:latin typeface="Montserrat"/>
                <a:ea typeface="Montserrat"/>
                <a:cs typeface="Montserrat"/>
                <a:sym typeface="Montserrat"/>
              </a:rPr>
              <a:t>используются как лабораторные маркеры (анафилаксии, синдрома активации мастоцитов и пр.)</a:t>
            </a:r>
            <a:endParaRPr sz="2400">
              <a:solidFill>
                <a:srgbClr val="999999"/>
              </a:solidFill>
              <a:latin typeface="Montserrat"/>
              <a:ea typeface="Montserrat"/>
              <a:cs typeface="Montserrat"/>
              <a:sym typeface="Montserrat"/>
            </a:endParaRPr>
          </a:p>
        </p:txBody>
      </p:sp>
      <p:sp>
        <p:nvSpPr>
          <p:cNvPr id="2259" name="Google Shape;2259;p102"/>
          <p:cNvSpPr txBox="1"/>
          <p:nvPr/>
        </p:nvSpPr>
        <p:spPr>
          <a:xfrm>
            <a:off x="195125" y="3674025"/>
            <a:ext cx="2604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клиническое значение</a:t>
            </a:r>
            <a:endParaRPr sz="2700">
              <a:solidFill>
                <a:srgbClr val="999999"/>
              </a:solidFill>
              <a:latin typeface="Montserrat"/>
              <a:ea typeface="Montserrat"/>
              <a:cs typeface="Montserrat"/>
              <a:sym typeface="Montserrat"/>
            </a:endParaRPr>
          </a:p>
        </p:txBody>
      </p:sp>
      <p:sp>
        <p:nvSpPr>
          <p:cNvPr id="2260" name="Google Shape;2260;p102"/>
          <p:cNvSpPr txBox="1"/>
          <p:nvPr/>
        </p:nvSpPr>
        <p:spPr>
          <a:xfrm>
            <a:off x="152400" y="152400"/>
            <a:ext cx="3946500" cy="569400"/>
          </a:xfrm>
          <a:prstGeom prst="rect">
            <a:avLst/>
          </a:prstGeom>
          <a:noFill/>
          <a:ln>
            <a:noFill/>
          </a:ln>
        </p:spPr>
        <p:txBody>
          <a:bodyPr anchorCtr="0" anchor="t" bIns="91425" lIns="91425" spcFirstLastPara="1" rIns="91425" wrap="square" tIns="91425">
            <a:spAutoFit/>
          </a:bodyPr>
          <a:lstStyle/>
          <a:p>
            <a:pPr indent="360000" lvl="0" marL="0" rtl="0" algn="l">
              <a:spcBef>
                <a:spcPts val="0"/>
              </a:spcBef>
              <a:spcAft>
                <a:spcPts val="0"/>
              </a:spcAft>
              <a:buNone/>
            </a:pPr>
            <a:r>
              <a:rPr lang="ru" sz="2500">
                <a:solidFill>
                  <a:srgbClr val="B7B7B7"/>
                </a:solidFill>
                <a:latin typeface="Montserrat"/>
                <a:ea typeface="Montserrat"/>
                <a:cs typeface="Montserrat"/>
                <a:sym typeface="Montserrat"/>
              </a:rPr>
              <a:t>*необязательно</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a:hlinkClick/>
          </p:cNvPr>
          <p:cNvSpPr txBox="1"/>
          <p:nvPr>
            <p:ph type="ctrTitle"/>
          </p:nvPr>
        </p:nvSpPr>
        <p:spPr>
          <a:xfrm>
            <a:off x="201800" y="720500"/>
            <a:ext cx="8520600" cy="960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4900">
                <a:latin typeface="Montserrat"/>
                <a:ea typeface="Montserrat"/>
                <a:cs typeface="Montserrat"/>
                <a:sym typeface="Montserrat"/>
              </a:rPr>
              <a:t>Гиперчувствительность I</a:t>
            </a:r>
            <a:endParaRPr sz="4900">
              <a:latin typeface="Montserrat"/>
              <a:ea typeface="Montserrat"/>
              <a:cs typeface="Montserrat"/>
              <a:sym typeface="Montserrat"/>
            </a:endParaRPr>
          </a:p>
        </p:txBody>
      </p:sp>
      <p:sp>
        <p:nvSpPr>
          <p:cNvPr id="272" name="Google Shape;272;p22">
            <a:hlinkClick/>
          </p:cNvPr>
          <p:cNvSpPr txBox="1"/>
          <p:nvPr>
            <p:ph type="ctrTitle"/>
          </p:nvPr>
        </p:nvSpPr>
        <p:spPr>
          <a:xfrm>
            <a:off x="201800" y="2856400"/>
            <a:ext cx="8520600" cy="1549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3000">
                <a:latin typeface="Montserrat"/>
                <a:ea typeface="Montserrat"/>
                <a:cs typeface="Montserrat"/>
                <a:sym typeface="Montserrat"/>
              </a:rPr>
              <a:t>по классификации</a:t>
            </a:r>
            <a:endParaRPr sz="3000">
              <a:latin typeface="Montserrat"/>
              <a:ea typeface="Montserrat"/>
              <a:cs typeface="Montserrat"/>
              <a:sym typeface="Montserrat"/>
            </a:endParaRPr>
          </a:p>
          <a:p>
            <a:pPr indent="0" lvl="0" marL="0" rtl="0" algn="l">
              <a:spcBef>
                <a:spcPts val="0"/>
              </a:spcBef>
              <a:spcAft>
                <a:spcPts val="0"/>
              </a:spcAft>
              <a:buNone/>
            </a:pPr>
            <a:r>
              <a:rPr lang="ru" sz="3000">
                <a:latin typeface="Montserrat"/>
                <a:ea typeface="Montserrat"/>
                <a:cs typeface="Montserrat"/>
                <a:sym typeface="Montserrat"/>
              </a:rPr>
              <a:t>               </a:t>
            </a:r>
            <a:r>
              <a:rPr lang="ru" sz="3000">
                <a:solidFill>
                  <a:srgbClr val="999999"/>
                </a:solidFill>
                <a:latin typeface="Montserrat"/>
                <a:ea typeface="Montserrat"/>
                <a:cs typeface="Montserrat"/>
                <a:sym typeface="Montserrat"/>
              </a:rPr>
              <a:t>кого? </a:t>
            </a:r>
            <a:r>
              <a:rPr lang="ru" sz="3000">
                <a:latin typeface="Montserrat"/>
                <a:ea typeface="Montserrat"/>
                <a:cs typeface="Montserrat"/>
                <a:sym typeface="Montserrat"/>
              </a:rPr>
              <a:t>                            </a:t>
            </a:r>
            <a:endParaRPr sz="3000">
              <a:latin typeface="Montserrat"/>
              <a:ea typeface="Montserrat"/>
              <a:cs typeface="Montserrat"/>
              <a:sym typeface="Montserrat"/>
            </a:endParaRPr>
          </a:p>
        </p:txBody>
      </p:sp>
      <p:sp>
        <p:nvSpPr>
          <p:cNvPr id="273" name="Google Shape;273;p22">
            <a:hlinkClick/>
          </p:cNvPr>
          <p:cNvSpPr txBox="1"/>
          <p:nvPr>
            <p:ph type="ctrTitle"/>
          </p:nvPr>
        </p:nvSpPr>
        <p:spPr>
          <a:xfrm>
            <a:off x="4415300" y="1944889"/>
            <a:ext cx="3091800" cy="2060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3700">
                <a:latin typeface="Montserrat"/>
                <a:ea typeface="Montserrat"/>
                <a:cs typeface="Montserrat"/>
                <a:sym typeface="Montserrat"/>
              </a:rPr>
              <a:t>Gell-</a:t>
            </a:r>
            <a:endParaRPr sz="3700">
              <a:latin typeface="Montserrat"/>
              <a:ea typeface="Montserrat"/>
              <a:cs typeface="Montserrat"/>
              <a:sym typeface="Montserrat"/>
            </a:endParaRPr>
          </a:p>
          <a:p>
            <a:pPr indent="0" lvl="0" marL="0" rtl="0" algn="l">
              <a:spcBef>
                <a:spcPts val="0"/>
              </a:spcBef>
              <a:spcAft>
                <a:spcPts val="0"/>
              </a:spcAft>
              <a:buNone/>
            </a:pPr>
            <a:r>
              <a:rPr lang="ru" sz="3700">
                <a:latin typeface="Montserrat"/>
                <a:ea typeface="Montserrat"/>
                <a:cs typeface="Montserrat"/>
                <a:sym typeface="Montserrat"/>
              </a:rPr>
              <a:t>Coombs</a:t>
            </a:r>
            <a:endParaRPr sz="3700">
              <a:latin typeface="Montserrat"/>
              <a:ea typeface="Montserrat"/>
              <a:cs typeface="Montserrat"/>
              <a:sym typeface="Montserrat"/>
            </a:endParaRPr>
          </a:p>
        </p:txBody>
      </p:sp>
      <p:grpSp>
        <p:nvGrpSpPr>
          <p:cNvPr id="274" name="Google Shape;274;p22"/>
          <p:cNvGrpSpPr/>
          <p:nvPr/>
        </p:nvGrpSpPr>
        <p:grpSpPr>
          <a:xfrm>
            <a:off x="4264492" y="2168489"/>
            <a:ext cx="2519994" cy="2519985"/>
            <a:chOff x="422750" y="400700"/>
            <a:chExt cx="529800" cy="487500"/>
          </a:xfrm>
        </p:grpSpPr>
        <p:sp>
          <p:nvSpPr>
            <p:cNvPr id="275" name="Google Shape;275;p22"/>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22"/>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0">
                  <a:solidFill>
                    <a:srgbClr val="3C78D8"/>
                  </a:solidFill>
                </a:rPr>
                <a:t>?</a:t>
              </a:r>
              <a:endParaRPr sz="10000">
                <a:solidFill>
                  <a:srgbClr val="3C78D8"/>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cxnSp>
        <p:nvCxnSpPr>
          <p:cNvPr id="2265" name="Google Shape;2265;p103"/>
          <p:cNvCxnSpPr/>
          <p:nvPr/>
        </p:nvCxnSpPr>
        <p:spPr>
          <a:xfrm flipH="1" rot="10800000">
            <a:off x="6894994" y="2901342"/>
            <a:ext cx="1647600" cy="10500"/>
          </a:xfrm>
          <a:prstGeom prst="straightConnector1">
            <a:avLst/>
          </a:prstGeom>
          <a:noFill/>
          <a:ln cap="flat" cmpd="sng" w="114300">
            <a:solidFill>
              <a:srgbClr val="279D9D"/>
            </a:solidFill>
            <a:prstDash val="solid"/>
            <a:round/>
            <a:headEnd len="med" w="med" type="none"/>
            <a:tailEnd len="med" w="med" type="none"/>
          </a:ln>
        </p:spPr>
      </p:cxnSp>
      <p:cxnSp>
        <p:nvCxnSpPr>
          <p:cNvPr id="2266" name="Google Shape;2266;p103"/>
          <p:cNvCxnSpPr/>
          <p:nvPr/>
        </p:nvCxnSpPr>
        <p:spPr>
          <a:xfrm flipH="1">
            <a:off x="8486880" y="2852374"/>
            <a:ext cx="6000" cy="716700"/>
          </a:xfrm>
          <a:prstGeom prst="straightConnector1">
            <a:avLst/>
          </a:prstGeom>
          <a:noFill/>
          <a:ln cap="flat" cmpd="sng" w="114300">
            <a:solidFill>
              <a:srgbClr val="279D9D"/>
            </a:solidFill>
            <a:prstDash val="solid"/>
            <a:round/>
            <a:headEnd len="med" w="med" type="none"/>
            <a:tailEnd len="med" w="med" type="none"/>
          </a:ln>
        </p:spPr>
      </p:cxnSp>
      <p:cxnSp>
        <p:nvCxnSpPr>
          <p:cNvPr id="2267" name="Google Shape;2267;p103"/>
          <p:cNvCxnSpPr/>
          <p:nvPr/>
        </p:nvCxnSpPr>
        <p:spPr>
          <a:xfrm flipH="1">
            <a:off x="5208094" y="2911842"/>
            <a:ext cx="1686900" cy="13200"/>
          </a:xfrm>
          <a:prstGeom prst="straightConnector1">
            <a:avLst/>
          </a:prstGeom>
          <a:noFill/>
          <a:ln cap="flat" cmpd="sng" w="114300">
            <a:solidFill>
              <a:srgbClr val="999999"/>
            </a:solidFill>
            <a:prstDash val="solid"/>
            <a:round/>
            <a:headEnd len="med" w="med" type="none"/>
            <a:tailEnd len="med" w="med" type="none"/>
          </a:ln>
        </p:spPr>
      </p:cxnSp>
      <p:cxnSp>
        <p:nvCxnSpPr>
          <p:cNvPr id="2268" name="Google Shape;2268;p103"/>
          <p:cNvCxnSpPr/>
          <p:nvPr/>
        </p:nvCxnSpPr>
        <p:spPr>
          <a:xfrm>
            <a:off x="5208109" y="2873749"/>
            <a:ext cx="6000" cy="716700"/>
          </a:xfrm>
          <a:prstGeom prst="straightConnector1">
            <a:avLst/>
          </a:prstGeom>
          <a:noFill/>
          <a:ln cap="flat" cmpd="sng" w="114300">
            <a:solidFill>
              <a:srgbClr val="999999"/>
            </a:solidFill>
            <a:prstDash val="solid"/>
            <a:round/>
            <a:headEnd len="med" w="med" type="none"/>
            <a:tailEnd len="med" w="med" type="none"/>
          </a:ln>
        </p:spPr>
      </p:cxnSp>
      <p:cxnSp>
        <p:nvCxnSpPr>
          <p:cNvPr id="2269" name="Google Shape;2269;p103"/>
          <p:cNvCxnSpPr/>
          <p:nvPr/>
        </p:nvCxnSpPr>
        <p:spPr>
          <a:xfrm flipH="1">
            <a:off x="6890461" y="1592735"/>
            <a:ext cx="11700" cy="1281000"/>
          </a:xfrm>
          <a:prstGeom prst="straightConnector1">
            <a:avLst/>
          </a:prstGeom>
          <a:noFill/>
          <a:ln cap="flat" cmpd="sng" w="114300">
            <a:solidFill>
              <a:srgbClr val="33A293"/>
            </a:solidFill>
            <a:prstDash val="solid"/>
            <a:round/>
            <a:headEnd len="med" w="med" type="none"/>
            <a:tailEnd len="med" w="med" type="none"/>
          </a:ln>
        </p:spPr>
      </p:cxnSp>
      <p:pic>
        <p:nvPicPr>
          <p:cNvPr id="2270" name="Google Shape;2270;p103"/>
          <p:cNvPicPr preferRelativeResize="0"/>
          <p:nvPr/>
        </p:nvPicPr>
        <p:blipFill>
          <a:blip r:embed="rId3">
            <a:alphaModFix/>
          </a:blip>
          <a:stretch>
            <a:fillRect/>
          </a:stretch>
        </p:blipFill>
        <p:spPr>
          <a:xfrm rot="5400000">
            <a:off x="6587676" y="285160"/>
            <a:ext cx="613147" cy="1782576"/>
          </a:xfrm>
          <a:prstGeom prst="rect">
            <a:avLst/>
          </a:prstGeom>
          <a:noFill/>
          <a:ln>
            <a:noFill/>
          </a:ln>
        </p:spPr>
      </p:pic>
      <p:sp>
        <p:nvSpPr>
          <p:cNvPr id="2271" name="Google Shape;2271;p103"/>
          <p:cNvSpPr txBox="1"/>
          <p:nvPr/>
        </p:nvSpPr>
        <p:spPr>
          <a:xfrm>
            <a:off x="6662225" y="1735575"/>
            <a:ext cx="2746500" cy="923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rgbClr val="33A293"/>
                </a:solidFill>
                <a:latin typeface="Montserrat"/>
                <a:ea typeface="Montserrat"/>
                <a:cs typeface="Montserrat"/>
                <a:sym typeface="Montserrat"/>
              </a:rPr>
              <a:t>Фосфолипаза А2</a:t>
            </a:r>
            <a:endParaRPr sz="2400">
              <a:solidFill>
                <a:srgbClr val="33A293"/>
              </a:solidFill>
              <a:latin typeface="Montserrat"/>
              <a:ea typeface="Montserrat"/>
              <a:cs typeface="Montserrat"/>
              <a:sym typeface="Montserrat"/>
            </a:endParaRPr>
          </a:p>
        </p:txBody>
      </p:sp>
      <p:sp>
        <p:nvSpPr>
          <p:cNvPr id="2272" name="Google Shape;2272;p103"/>
          <p:cNvSpPr txBox="1"/>
          <p:nvPr/>
        </p:nvSpPr>
        <p:spPr>
          <a:xfrm>
            <a:off x="2766437" y="1420500"/>
            <a:ext cx="313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800">
                <a:solidFill>
                  <a:srgbClr val="18E0A5"/>
                </a:solidFill>
                <a:latin typeface="Montserrat"/>
                <a:ea typeface="Montserrat"/>
                <a:cs typeface="Montserrat"/>
                <a:sym typeface="Montserrat"/>
              </a:rPr>
              <a:t>глюко-</a:t>
            </a:r>
            <a:endParaRPr sz="2800">
              <a:solidFill>
                <a:srgbClr val="18E0A5"/>
              </a:solidFill>
              <a:latin typeface="Montserrat"/>
              <a:ea typeface="Montserrat"/>
              <a:cs typeface="Montserrat"/>
              <a:sym typeface="Montserrat"/>
            </a:endParaRPr>
          </a:p>
          <a:p>
            <a:pPr indent="0" lvl="0" marL="0" rtl="0" algn="l">
              <a:spcBef>
                <a:spcPts val="0"/>
              </a:spcBef>
              <a:spcAft>
                <a:spcPts val="0"/>
              </a:spcAft>
              <a:buNone/>
            </a:pPr>
            <a:r>
              <a:rPr lang="ru" sz="2800">
                <a:solidFill>
                  <a:srgbClr val="18E0A5"/>
                </a:solidFill>
                <a:latin typeface="Montserrat"/>
                <a:ea typeface="Montserrat"/>
                <a:cs typeface="Montserrat"/>
                <a:sym typeface="Montserrat"/>
              </a:rPr>
              <a:t>кортикоиды</a:t>
            </a:r>
            <a:endParaRPr sz="2800">
              <a:solidFill>
                <a:srgbClr val="18E0A5"/>
              </a:solidFill>
              <a:latin typeface="Montserrat"/>
              <a:ea typeface="Montserrat"/>
              <a:cs typeface="Montserrat"/>
              <a:sym typeface="Montserrat"/>
            </a:endParaRPr>
          </a:p>
        </p:txBody>
      </p:sp>
      <p:pic>
        <p:nvPicPr>
          <p:cNvPr id="2273" name="Google Shape;2273;p103"/>
          <p:cNvPicPr preferRelativeResize="0"/>
          <p:nvPr/>
        </p:nvPicPr>
        <p:blipFill>
          <a:blip r:embed="rId4">
            <a:alphaModFix/>
          </a:blip>
          <a:stretch>
            <a:fillRect/>
          </a:stretch>
        </p:blipFill>
        <p:spPr>
          <a:xfrm>
            <a:off x="366875" y="595925"/>
            <a:ext cx="2116200" cy="3275650"/>
          </a:xfrm>
          <a:prstGeom prst="rect">
            <a:avLst/>
          </a:prstGeom>
          <a:noFill/>
          <a:ln>
            <a:noFill/>
          </a:ln>
        </p:spPr>
      </p:pic>
      <p:grpSp>
        <p:nvGrpSpPr>
          <p:cNvPr id="2274" name="Google Shape;2274;p103"/>
          <p:cNvGrpSpPr/>
          <p:nvPr/>
        </p:nvGrpSpPr>
        <p:grpSpPr>
          <a:xfrm>
            <a:off x="5193032" y="1890822"/>
            <a:ext cx="1386722" cy="613136"/>
            <a:chOff x="3216175" y="4735600"/>
            <a:chExt cx="1440900" cy="563700"/>
          </a:xfrm>
        </p:grpSpPr>
        <p:cxnSp>
          <p:nvCxnSpPr>
            <p:cNvPr id="2275" name="Google Shape;2275;p103"/>
            <p:cNvCxnSpPr/>
            <p:nvPr/>
          </p:nvCxnSpPr>
          <p:spPr>
            <a:xfrm flipH="1">
              <a:off x="3216175" y="5014900"/>
              <a:ext cx="1440900" cy="9000"/>
            </a:xfrm>
            <a:prstGeom prst="straightConnector1">
              <a:avLst/>
            </a:prstGeom>
            <a:noFill/>
            <a:ln cap="flat" cmpd="sng" w="152400">
              <a:solidFill>
                <a:srgbClr val="18E0A5"/>
              </a:solidFill>
              <a:prstDash val="solid"/>
              <a:round/>
              <a:headEnd len="med" w="med" type="none"/>
              <a:tailEnd len="med" w="med" type="none"/>
            </a:ln>
          </p:spPr>
        </p:cxnSp>
        <p:cxnSp>
          <p:nvCxnSpPr>
            <p:cNvPr id="2276" name="Google Shape;2276;p103"/>
            <p:cNvCxnSpPr/>
            <p:nvPr/>
          </p:nvCxnSpPr>
          <p:spPr>
            <a:xfrm>
              <a:off x="4627425" y="4735600"/>
              <a:ext cx="2700" cy="563700"/>
            </a:xfrm>
            <a:prstGeom prst="straightConnector1">
              <a:avLst/>
            </a:prstGeom>
            <a:noFill/>
            <a:ln cap="flat" cmpd="sng" w="152400">
              <a:solidFill>
                <a:srgbClr val="18E0A5"/>
              </a:solidFill>
              <a:prstDash val="solid"/>
              <a:round/>
              <a:headEnd len="med" w="med" type="none"/>
              <a:tailEnd len="med" w="med" type="none"/>
            </a:ln>
          </p:spPr>
        </p:cxnSp>
      </p:grpSp>
      <p:sp>
        <p:nvSpPr>
          <p:cNvPr id="2277" name="Google Shape;2277;p103"/>
          <p:cNvSpPr/>
          <p:nvPr/>
        </p:nvSpPr>
        <p:spPr>
          <a:xfrm>
            <a:off x="5742200" y="2030025"/>
            <a:ext cx="359100" cy="334500"/>
          </a:xfrm>
          <a:prstGeom prst="ellipse">
            <a:avLst/>
          </a:prstGeom>
          <a:solidFill>
            <a:srgbClr val="18E0A5"/>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8" name="Google Shape;2278;p103"/>
          <p:cNvSpPr txBox="1"/>
          <p:nvPr/>
        </p:nvSpPr>
        <p:spPr>
          <a:xfrm>
            <a:off x="5030438" y="1483025"/>
            <a:ext cx="17826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7000">
                <a:solidFill>
                  <a:schemeClr val="lt1"/>
                </a:solidFill>
                <a:latin typeface="Montserrat"/>
                <a:ea typeface="Montserrat"/>
                <a:cs typeface="Montserrat"/>
                <a:sym typeface="Montserrat"/>
              </a:rPr>
              <a:t>-</a:t>
            </a:r>
            <a:endParaRPr sz="7000">
              <a:solidFill>
                <a:schemeClr val="lt1"/>
              </a:solidFill>
              <a:latin typeface="Montserrat"/>
              <a:ea typeface="Montserrat"/>
              <a:cs typeface="Montserrat"/>
              <a:sym typeface="Montserrat"/>
            </a:endParaRPr>
          </a:p>
        </p:txBody>
      </p:sp>
      <p:sp>
        <p:nvSpPr>
          <p:cNvPr id="2279" name="Google Shape;2279;p103"/>
          <p:cNvSpPr txBox="1"/>
          <p:nvPr/>
        </p:nvSpPr>
        <p:spPr>
          <a:xfrm>
            <a:off x="195125" y="3674025"/>
            <a:ext cx="2604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клиническое значение</a:t>
            </a:r>
            <a:endParaRPr sz="2700">
              <a:solidFill>
                <a:srgbClr val="999999"/>
              </a:solidFill>
              <a:latin typeface="Montserrat"/>
              <a:ea typeface="Montserrat"/>
              <a:cs typeface="Montserrat"/>
              <a:sym typeface="Montserrat"/>
            </a:endParaRPr>
          </a:p>
        </p:txBody>
      </p:sp>
      <p:sp>
        <p:nvSpPr>
          <p:cNvPr id="2280" name="Google Shape;2280;p103"/>
          <p:cNvSpPr txBox="1"/>
          <p:nvPr/>
        </p:nvSpPr>
        <p:spPr>
          <a:xfrm>
            <a:off x="152400" y="152400"/>
            <a:ext cx="3946500" cy="569400"/>
          </a:xfrm>
          <a:prstGeom prst="rect">
            <a:avLst/>
          </a:prstGeom>
          <a:noFill/>
          <a:ln>
            <a:noFill/>
          </a:ln>
        </p:spPr>
        <p:txBody>
          <a:bodyPr anchorCtr="0" anchor="t" bIns="91425" lIns="91425" spcFirstLastPara="1" rIns="91425" wrap="square" tIns="91425">
            <a:spAutoFit/>
          </a:bodyPr>
          <a:lstStyle/>
          <a:p>
            <a:pPr indent="360000" lvl="0" marL="0" rtl="0" algn="l">
              <a:spcBef>
                <a:spcPts val="0"/>
              </a:spcBef>
              <a:spcAft>
                <a:spcPts val="0"/>
              </a:spcAft>
              <a:buNone/>
            </a:pPr>
            <a:r>
              <a:rPr lang="ru" sz="2500">
                <a:solidFill>
                  <a:srgbClr val="B7B7B7"/>
                </a:solidFill>
                <a:latin typeface="Montserrat"/>
                <a:ea typeface="Montserrat"/>
                <a:cs typeface="Montserrat"/>
                <a:sym typeface="Montserrat"/>
              </a:rPr>
              <a:t>*необязательно</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104"/>
          <p:cNvSpPr/>
          <p:nvPr/>
        </p:nvSpPr>
        <p:spPr>
          <a:xfrm>
            <a:off x="1287900" y="188250"/>
            <a:ext cx="2438316" cy="1144908"/>
          </a:xfrm>
          <a:prstGeom prst="flowChartTerminator">
            <a:avLst/>
          </a:prstGeom>
          <a:solidFill>
            <a:srgbClr val="C970EC"/>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6" name="Google Shape;2286;p104"/>
          <p:cNvSpPr txBox="1"/>
          <p:nvPr/>
        </p:nvSpPr>
        <p:spPr>
          <a:xfrm>
            <a:off x="1408400" y="437450"/>
            <a:ext cx="156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3000">
                <a:solidFill>
                  <a:schemeClr val="lt1"/>
                </a:solidFill>
                <a:latin typeface="Montserrat"/>
                <a:ea typeface="Montserrat"/>
                <a:cs typeface="Montserrat"/>
                <a:sym typeface="Montserrat"/>
              </a:rPr>
              <a:t>ИЛ-5</a:t>
            </a:r>
            <a:endParaRPr sz="3000">
              <a:solidFill>
                <a:schemeClr val="lt1"/>
              </a:solidFill>
              <a:latin typeface="Montserrat"/>
              <a:ea typeface="Montserrat"/>
              <a:cs typeface="Montserrat"/>
              <a:sym typeface="Montserrat"/>
            </a:endParaRPr>
          </a:p>
        </p:txBody>
      </p:sp>
      <p:grpSp>
        <p:nvGrpSpPr>
          <p:cNvPr id="2287" name="Google Shape;2287;p104"/>
          <p:cNvGrpSpPr/>
          <p:nvPr/>
        </p:nvGrpSpPr>
        <p:grpSpPr>
          <a:xfrm>
            <a:off x="2899100" y="192983"/>
            <a:ext cx="1135440" cy="1135447"/>
            <a:chOff x="9259050" y="2714075"/>
            <a:chExt cx="473100" cy="462900"/>
          </a:xfrm>
        </p:grpSpPr>
        <p:sp>
          <p:nvSpPr>
            <p:cNvPr id="2288" name="Google Shape;2288;p104"/>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9" name="Google Shape;2289;p104"/>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2290" name="Google Shape;2290;p104"/>
            <p:cNvCxnSpPr>
              <a:stCxn id="2289"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2291" name="Google Shape;2291;p104"/>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292" name="Google Shape;2292;p104"/>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293" name="Google Shape;2293;p104"/>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294" name="Google Shape;2294;p104"/>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2295" name="Google Shape;2295;p104"/>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296" name="Google Shape;2296;p104"/>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297" name="Google Shape;2297;p104"/>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298" name="Google Shape;2298;p104"/>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299" name="Google Shape;2299;p104"/>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2300" name="Google Shape;2300;p104"/>
          <p:cNvSpPr/>
          <p:nvPr/>
        </p:nvSpPr>
        <p:spPr>
          <a:xfrm>
            <a:off x="1701113" y="1483275"/>
            <a:ext cx="1569000" cy="1249500"/>
          </a:xfrm>
          <a:prstGeom prst="downArrow">
            <a:avLst>
              <a:gd fmla="val 50000" name="adj1"/>
              <a:gd fmla="val 50000" name="adj2"/>
            </a:avLst>
          </a:prstGeom>
          <a:solidFill>
            <a:schemeClr val="lt1"/>
          </a:solidFill>
          <a:ln cap="flat" cmpd="sng" w="19050">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1" name="Google Shape;2301;p104"/>
          <p:cNvSpPr/>
          <p:nvPr/>
        </p:nvSpPr>
        <p:spPr>
          <a:xfrm>
            <a:off x="1668900" y="2882925"/>
            <a:ext cx="2157000" cy="19053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endParaRPr>
          </a:p>
        </p:txBody>
      </p:sp>
      <p:sp>
        <p:nvSpPr>
          <p:cNvPr id="2302" name="Google Shape;2302;p104"/>
          <p:cNvSpPr txBox="1"/>
          <p:nvPr/>
        </p:nvSpPr>
        <p:spPr>
          <a:xfrm>
            <a:off x="1768950" y="3577088"/>
            <a:ext cx="195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200">
                <a:solidFill>
                  <a:schemeClr val="lt1"/>
                </a:solidFill>
                <a:latin typeface="Montserrat"/>
                <a:ea typeface="Montserrat"/>
                <a:cs typeface="Montserrat"/>
                <a:sym typeface="Montserrat"/>
              </a:rPr>
              <a:t>Эозинофил</a:t>
            </a:r>
            <a:endParaRPr sz="2200">
              <a:solidFill>
                <a:schemeClr val="lt1"/>
              </a:solidFill>
              <a:latin typeface="Montserrat"/>
              <a:ea typeface="Montserrat"/>
              <a:cs typeface="Montserrat"/>
              <a:sym typeface="Montserrat"/>
            </a:endParaRPr>
          </a:p>
        </p:txBody>
      </p:sp>
      <p:sp>
        <p:nvSpPr>
          <p:cNvPr id="2303" name="Google Shape;2303;p104"/>
          <p:cNvSpPr/>
          <p:nvPr/>
        </p:nvSpPr>
        <p:spPr>
          <a:xfrm>
            <a:off x="2155350" y="304135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4" name="Google Shape;2304;p104"/>
          <p:cNvSpPr/>
          <p:nvPr/>
        </p:nvSpPr>
        <p:spPr>
          <a:xfrm>
            <a:off x="2714750" y="3041313"/>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5" name="Google Shape;2305;p104"/>
          <p:cNvSpPr/>
          <p:nvPr/>
        </p:nvSpPr>
        <p:spPr>
          <a:xfrm>
            <a:off x="1887775" y="334862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6" name="Google Shape;2306;p104"/>
          <p:cNvSpPr/>
          <p:nvPr/>
        </p:nvSpPr>
        <p:spPr>
          <a:xfrm>
            <a:off x="2932375" y="33975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7" name="Google Shape;2307;p104"/>
          <p:cNvSpPr/>
          <p:nvPr/>
        </p:nvSpPr>
        <p:spPr>
          <a:xfrm>
            <a:off x="2286188" y="44414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8" name="Google Shape;2308;p104"/>
          <p:cNvSpPr/>
          <p:nvPr/>
        </p:nvSpPr>
        <p:spPr>
          <a:xfrm>
            <a:off x="3456500" y="39989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9" name="Google Shape;2309;p104"/>
          <p:cNvSpPr/>
          <p:nvPr/>
        </p:nvSpPr>
        <p:spPr>
          <a:xfrm>
            <a:off x="2933525" y="43287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0" name="Google Shape;2310;p104"/>
          <p:cNvSpPr/>
          <p:nvPr/>
        </p:nvSpPr>
        <p:spPr>
          <a:xfrm>
            <a:off x="3265675" y="43287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1" name="Google Shape;2311;p104"/>
          <p:cNvSpPr/>
          <p:nvPr/>
        </p:nvSpPr>
        <p:spPr>
          <a:xfrm>
            <a:off x="2714738" y="414295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2" name="Google Shape;2312;p104"/>
          <p:cNvSpPr/>
          <p:nvPr/>
        </p:nvSpPr>
        <p:spPr>
          <a:xfrm>
            <a:off x="2272975" y="34584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3" name="Google Shape;2313;p104"/>
          <p:cNvSpPr/>
          <p:nvPr/>
        </p:nvSpPr>
        <p:spPr>
          <a:xfrm>
            <a:off x="2211175" y="402230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4" name="Google Shape;2314;p104"/>
          <p:cNvSpPr/>
          <p:nvPr/>
        </p:nvSpPr>
        <p:spPr>
          <a:xfrm>
            <a:off x="2716025" y="45177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5" name="Google Shape;2315;p104"/>
          <p:cNvSpPr/>
          <p:nvPr/>
        </p:nvSpPr>
        <p:spPr>
          <a:xfrm>
            <a:off x="3113300" y="402230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6" name="Google Shape;2316;p104"/>
          <p:cNvSpPr/>
          <p:nvPr/>
        </p:nvSpPr>
        <p:spPr>
          <a:xfrm>
            <a:off x="3113288" y="3078038"/>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7" name="Google Shape;2317;p104"/>
          <p:cNvSpPr/>
          <p:nvPr/>
        </p:nvSpPr>
        <p:spPr>
          <a:xfrm>
            <a:off x="3371963" y="33975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8" name="Google Shape;2318;p104"/>
          <p:cNvSpPr/>
          <p:nvPr/>
        </p:nvSpPr>
        <p:spPr>
          <a:xfrm>
            <a:off x="2571775" y="3309213"/>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9" name="Google Shape;2319;p104"/>
          <p:cNvSpPr/>
          <p:nvPr/>
        </p:nvSpPr>
        <p:spPr>
          <a:xfrm>
            <a:off x="1932425" y="41208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0" name="Google Shape;2320;p104"/>
          <p:cNvSpPr/>
          <p:nvPr/>
        </p:nvSpPr>
        <p:spPr>
          <a:xfrm rot="-5400000">
            <a:off x="3892325" y="3502575"/>
            <a:ext cx="662400" cy="574200"/>
          </a:xfrm>
          <a:prstGeom prst="downArrow">
            <a:avLst>
              <a:gd fmla="val 50000" name="adj1"/>
              <a:gd fmla="val 50000" name="adj2"/>
            </a:avLst>
          </a:prstGeom>
          <a:solidFill>
            <a:schemeClr val="lt1"/>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1" name="Google Shape;2321;p104"/>
          <p:cNvSpPr txBox="1"/>
          <p:nvPr/>
        </p:nvSpPr>
        <p:spPr>
          <a:xfrm>
            <a:off x="3292988" y="855725"/>
            <a:ext cx="2177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rgbClr val="2E2A25"/>
                </a:solidFill>
                <a:latin typeface="Montserrat"/>
                <a:ea typeface="Montserrat"/>
                <a:cs typeface="Montserrat"/>
                <a:sym typeface="Montserrat"/>
              </a:rPr>
              <a:t>долго</a:t>
            </a:r>
            <a:endParaRPr sz="2200">
              <a:solidFill>
                <a:srgbClr val="2E2A25"/>
              </a:solidFill>
              <a:latin typeface="Montserrat"/>
              <a:ea typeface="Montserrat"/>
              <a:cs typeface="Montserrat"/>
              <a:sym typeface="Montserrat"/>
            </a:endParaRPr>
          </a:p>
        </p:txBody>
      </p:sp>
      <p:sp>
        <p:nvSpPr>
          <p:cNvPr id="2322" name="Google Shape;2322;p104"/>
          <p:cNvSpPr txBox="1"/>
          <p:nvPr/>
        </p:nvSpPr>
        <p:spPr>
          <a:xfrm rot="-5400000">
            <a:off x="4027625" y="3054525"/>
            <a:ext cx="2248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E06666"/>
                </a:solidFill>
                <a:latin typeface="Montserrat"/>
                <a:ea typeface="Montserrat"/>
                <a:cs typeface="Montserrat"/>
                <a:sym typeface="Montserrat"/>
              </a:rPr>
              <a:t>главный основный белок</a:t>
            </a:r>
            <a:endParaRPr sz="1200">
              <a:solidFill>
                <a:srgbClr val="E06666"/>
              </a:solidFill>
              <a:latin typeface="Montserrat"/>
              <a:ea typeface="Montserrat"/>
              <a:cs typeface="Montserrat"/>
              <a:sym typeface="Montserrat"/>
            </a:endParaRPr>
          </a:p>
          <a:p>
            <a:pPr indent="0" lvl="0" marL="0" rtl="0" algn="l">
              <a:spcBef>
                <a:spcPts val="0"/>
              </a:spcBef>
              <a:spcAft>
                <a:spcPts val="0"/>
              </a:spcAft>
              <a:buNone/>
            </a:pPr>
            <a:r>
              <a:rPr lang="ru" sz="1200">
                <a:solidFill>
                  <a:srgbClr val="E06666"/>
                </a:solidFill>
                <a:latin typeface="Montserrat"/>
                <a:ea typeface="Montserrat"/>
                <a:cs typeface="Montserrat"/>
                <a:sym typeface="Montserrat"/>
              </a:rPr>
              <a:t>катионные белки</a:t>
            </a:r>
            <a:endParaRPr sz="1200">
              <a:solidFill>
                <a:srgbClr val="E06666"/>
              </a:solidFill>
              <a:latin typeface="Montserrat"/>
              <a:ea typeface="Montserrat"/>
              <a:cs typeface="Montserrat"/>
              <a:sym typeface="Montserrat"/>
            </a:endParaRPr>
          </a:p>
          <a:p>
            <a:pPr indent="0" lvl="0" marL="0" rtl="0" algn="l">
              <a:spcBef>
                <a:spcPts val="0"/>
              </a:spcBef>
              <a:spcAft>
                <a:spcPts val="0"/>
              </a:spcAft>
              <a:buNone/>
            </a:pPr>
            <a:r>
              <a:rPr lang="ru" sz="1200">
                <a:solidFill>
                  <a:srgbClr val="E06666"/>
                </a:solidFill>
                <a:latin typeface="Montserrat"/>
                <a:ea typeface="Montserrat"/>
                <a:cs typeface="Montserrat"/>
                <a:sym typeface="Montserrat"/>
              </a:rPr>
              <a:t>галектин-10 и т.д.</a:t>
            </a:r>
            <a:endParaRPr sz="1200">
              <a:solidFill>
                <a:srgbClr val="E06666"/>
              </a:solidFill>
              <a:latin typeface="Montserrat"/>
              <a:ea typeface="Montserrat"/>
              <a:cs typeface="Montserrat"/>
              <a:sym typeface="Montserrat"/>
            </a:endParaRPr>
          </a:p>
          <a:p>
            <a:pPr indent="360000" lvl="0" marL="0" rtl="0" algn="ctr">
              <a:spcBef>
                <a:spcPts val="0"/>
              </a:spcBef>
              <a:spcAft>
                <a:spcPts val="0"/>
              </a:spcAft>
              <a:buNone/>
            </a:pPr>
            <a:r>
              <a:t/>
            </a:r>
            <a:endParaRPr sz="1800">
              <a:solidFill>
                <a:srgbClr val="E06666"/>
              </a:solidFill>
              <a:latin typeface="Montserrat"/>
              <a:ea typeface="Montserrat"/>
              <a:cs typeface="Montserrat"/>
              <a:sym typeface="Montserrat"/>
            </a:endParaRPr>
          </a:p>
        </p:txBody>
      </p:sp>
      <p:sp>
        <p:nvSpPr>
          <p:cNvPr id="2323" name="Google Shape;2323;p104"/>
          <p:cNvSpPr txBox="1"/>
          <p:nvPr/>
        </p:nvSpPr>
        <p:spPr>
          <a:xfrm>
            <a:off x="6442875" y="2347425"/>
            <a:ext cx="2609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600">
                <a:solidFill>
                  <a:srgbClr val="C970EC"/>
                </a:solidFill>
                <a:latin typeface="Montserrat"/>
                <a:ea typeface="Montserrat"/>
                <a:cs typeface="Montserrat"/>
                <a:sym typeface="Montserrat"/>
              </a:rPr>
              <a:t>Поздние </a:t>
            </a:r>
            <a:r>
              <a:rPr lang="ru" sz="1600">
                <a:solidFill>
                  <a:srgbClr val="C970EC"/>
                </a:solidFill>
                <a:latin typeface="Montserrat"/>
                <a:ea typeface="Montserrat"/>
                <a:cs typeface="Montserrat"/>
                <a:sym typeface="Montserrat"/>
              </a:rPr>
              <a:t>проявления после контакта с аллергеном</a:t>
            </a:r>
            <a:endParaRPr sz="1600">
              <a:solidFill>
                <a:srgbClr val="C970EC"/>
              </a:solidFill>
              <a:latin typeface="Montserrat"/>
              <a:ea typeface="Montserrat"/>
              <a:cs typeface="Montserrat"/>
              <a:sym typeface="Montserrat"/>
            </a:endParaRPr>
          </a:p>
          <a:p>
            <a:pPr indent="0" lvl="0" marL="0" rtl="0" algn="l">
              <a:spcBef>
                <a:spcPts val="0"/>
              </a:spcBef>
              <a:spcAft>
                <a:spcPts val="0"/>
              </a:spcAft>
              <a:buNone/>
            </a:pPr>
            <a:r>
              <a:rPr lang="ru" sz="1600">
                <a:solidFill>
                  <a:srgbClr val="C970EC"/>
                </a:solidFill>
                <a:latin typeface="Montserrat"/>
                <a:ea typeface="Montserrat"/>
                <a:cs typeface="Montserrat"/>
                <a:sym typeface="Montserrat"/>
              </a:rPr>
              <a:t>при </a:t>
            </a:r>
            <a:r>
              <a:rPr b="1" lang="ru" sz="1600">
                <a:solidFill>
                  <a:srgbClr val="C970EC"/>
                </a:solidFill>
                <a:latin typeface="Montserrat"/>
                <a:ea typeface="Montserrat"/>
                <a:cs typeface="Montserrat"/>
                <a:sym typeface="Montserrat"/>
              </a:rPr>
              <a:t>острой </a:t>
            </a:r>
            <a:r>
              <a:rPr lang="ru" sz="1600">
                <a:solidFill>
                  <a:srgbClr val="C970EC"/>
                </a:solidFill>
                <a:latin typeface="Montserrat"/>
                <a:ea typeface="Montserrat"/>
                <a:cs typeface="Montserrat"/>
                <a:sym typeface="Montserrat"/>
              </a:rPr>
              <a:t>аллергии</a:t>
            </a:r>
            <a:endParaRPr sz="1600">
              <a:solidFill>
                <a:srgbClr val="C970EC"/>
              </a:solidFill>
              <a:latin typeface="Montserrat"/>
              <a:ea typeface="Montserrat"/>
              <a:cs typeface="Montserrat"/>
              <a:sym typeface="Montserrat"/>
            </a:endParaRPr>
          </a:p>
        </p:txBody>
      </p:sp>
      <p:sp>
        <p:nvSpPr>
          <p:cNvPr id="2324" name="Google Shape;2324;p104"/>
          <p:cNvSpPr txBox="1"/>
          <p:nvPr/>
        </p:nvSpPr>
        <p:spPr>
          <a:xfrm>
            <a:off x="6629750" y="3991325"/>
            <a:ext cx="2370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000">
                <a:solidFill>
                  <a:srgbClr val="E06666"/>
                </a:solidFill>
                <a:latin typeface="Montserrat"/>
                <a:ea typeface="Montserrat"/>
                <a:cs typeface="Montserrat"/>
                <a:sym typeface="Montserrat"/>
              </a:rPr>
              <a:t>Хроническая </a:t>
            </a:r>
            <a:r>
              <a:rPr lang="ru" sz="2000">
                <a:solidFill>
                  <a:srgbClr val="E06666"/>
                </a:solidFill>
                <a:latin typeface="Montserrat"/>
                <a:ea typeface="Montserrat"/>
                <a:cs typeface="Montserrat"/>
                <a:sym typeface="Montserrat"/>
              </a:rPr>
              <a:t>аллергия- </a:t>
            </a:r>
            <a:endParaRPr sz="2000">
              <a:solidFill>
                <a:srgbClr val="E06666"/>
              </a:solidFill>
              <a:latin typeface="Montserrat"/>
              <a:ea typeface="Montserrat"/>
              <a:cs typeface="Montserrat"/>
              <a:sym typeface="Montserrat"/>
            </a:endParaRPr>
          </a:p>
          <a:p>
            <a:pPr indent="0" lvl="0" marL="0" rtl="0" algn="l">
              <a:spcBef>
                <a:spcPts val="0"/>
              </a:spcBef>
              <a:spcAft>
                <a:spcPts val="0"/>
              </a:spcAft>
              <a:buNone/>
            </a:pPr>
            <a:r>
              <a:rPr lang="ru" sz="2000">
                <a:solidFill>
                  <a:srgbClr val="E06666"/>
                </a:solidFill>
                <a:latin typeface="Montserrat"/>
                <a:ea typeface="Montserrat"/>
                <a:cs typeface="Montserrat"/>
                <a:sym typeface="Montserrat"/>
              </a:rPr>
              <a:t>АСТМА</a:t>
            </a:r>
            <a:endParaRPr sz="2000">
              <a:solidFill>
                <a:srgbClr val="E06666"/>
              </a:solidFill>
              <a:latin typeface="Montserrat"/>
              <a:ea typeface="Montserrat"/>
              <a:cs typeface="Montserrat"/>
              <a:sym typeface="Montserrat"/>
            </a:endParaRPr>
          </a:p>
        </p:txBody>
      </p:sp>
      <p:sp>
        <p:nvSpPr>
          <p:cNvPr id="2325" name="Google Shape;2325;p104"/>
          <p:cNvSpPr/>
          <p:nvPr/>
        </p:nvSpPr>
        <p:spPr>
          <a:xfrm rot="-7649559">
            <a:off x="5698505" y="2831836"/>
            <a:ext cx="662439" cy="574293"/>
          </a:xfrm>
          <a:prstGeom prst="downArrow">
            <a:avLst>
              <a:gd fmla="val 50000" name="adj1"/>
              <a:gd fmla="val 50000" name="adj2"/>
            </a:avLst>
          </a:prstGeom>
          <a:solidFill>
            <a:schemeClr val="lt1"/>
          </a:solidFill>
          <a:ln cap="flat" cmpd="sng" w="19050">
            <a:solidFill>
              <a:srgbClr val="C970E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6" name="Google Shape;2326;p104"/>
          <p:cNvSpPr/>
          <p:nvPr/>
        </p:nvSpPr>
        <p:spPr>
          <a:xfrm rot="-3120536">
            <a:off x="5698556" y="4087417"/>
            <a:ext cx="662347" cy="574071"/>
          </a:xfrm>
          <a:prstGeom prst="downArrow">
            <a:avLst>
              <a:gd fmla="val 50000" name="adj1"/>
              <a:gd fmla="val 50000" name="adj2"/>
            </a:avLst>
          </a:prstGeom>
          <a:solidFill>
            <a:schemeClr val="lt1"/>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27" name="Google Shape;2327;p104"/>
          <p:cNvPicPr preferRelativeResize="0"/>
          <p:nvPr/>
        </p:nvPicPr>
        <p:blipFill>
          <a:blip r:embed="rId3">
            <a:alphaModFix/>
          </a:blip>
          <a:stretch>
            <a:fillRect/>
          </a:stretch>
        </p:blipFill>
        <p:spPr>
          <a:xfrm>
            <a:off x="6094550" y="72400"/>
            <a:ext cx="1107049" cy="1346350"/>
          </a:xfrm>
          <a:prstGeom prst="rect">
            <a:avLst/>
          </a:prstGeom>
          <a:noFill/>
          <a:ln>
            <a:noFill/>
          </a:ln>
        </p:spPr>
      </p:pic>
      <p:sp>
        <p:nvSpPr>
          <p:cNvPr id="2328" name="Google Shape;2328;p104"/>
          <p:cNvSpPr txBox="1"/>
          <p:nvPr/>
        </p:nvSpPr>
        <p:spPr>
          <a:xfrm>
            <a:off x="5834675" y="1333150"/>
            <a:ext cx="295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sz="1200">
                <a:solidFill>
                  <a:srgbClr val="2E2A25"/>
                </a:solidFill>
                <a:latin typeface="Montserrat"/>
                <a:ea typeface="Montserrat"/>
                <a:cs typeface="Montserrat"/>
                <a:sym typeface="Montserrat"/>
              </a:rPr>
              <a:t>“...смерть наступает ночью после инъекции… </a:t>
            </a:r>
            <a:r>
              <a:rPr b="1" i="1" lang="ru" sz="1200">
                <a:solidFill>
                  <a:srgbClr val="2E2A25"/>
                </a:solidFill>
                <a:latin typeface="Montserrat"/>
                <a:ea typeface="Montserrat"/>
                <a:cs typeface="Montserrat"/>
                <a:sym typeface="Montserrat"/>
              </a:rPr>
              <a:t>после периода кажущегося выздоровления</a:t>
            </a:r>
            <a:r>
              <a:rPr i="1" lang="ru" sz="1200">
                <a:solidFill>
                  <a:srgbClr val="2E2A25"/>
                </a:solidFill>
                <a:latin typeface="Montserrat"/>
                <a:ea typeface="Montserrat"/>
                <a:cs typeface="Montserrat"/>
                <a:sym typeface="Montserrat"/>
              </a:rPr>
              <a:t>”</a:t>
            </a:r>
            <a:endParaRPr i="1" sz="1200">
              <a:latin typeface="Montserrat"/>
              <a:ea typeface="Montserrat"/>
              <a:cs typeface="Montserrat"/>
              <a:sym typeface="Montserrat"/>
            </a:endParaRPr>
          </a:p>
        </p:txBody>
      </p:sp>
      <p:sp>
        <p:nvSpPr>
          <p:cNvPr id="2329" name="Google Shape;2329;p104"/>
          <p:cNvSpPr/>
          <p:nvPr/>
        </p:nvSpPr>
        <p:spPr>
          <a:xfrm rot="-3937183">
            <a:off x="675331" y="2751492"/>
            <a:ext cx="1027639" cy="905062"/>
          </a:xfrm>
          <a:prstGeom prst="downArrow">
            <a:avLst>
              <a:gd fmla="val 50000" name="adj1"/>
              <a:gd fmla="val 50000" name="adj2"/>
            </a:avLst>
          </a:prstGeom>
          <a:solidFill>
            <a:schemeClr val="lt1"/>
          </a:solidFill>
          <a:ln cap="flat" cmpd="sng" w="19050">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0" name="Google Shape;2330;p104"/>
          <p:cNvSpPr/>
          <p:nvPr/>
        </p:nvSpPr>
        <p:spPr>
          <a:xfrm>
            <a:off x="-588475" y="1791550"/>
            <a:ext cx="1107054" cy="1079244"/>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1" name="Google Shape;2331;p104"/>
          <p:cNvSpPr/>
          <p:nvPr/>
        </p:nvSpPr>
        <p:spPr>
          <a:xfrm>
            <a:off x="-588475" y="2870800"/>
            <a:ext cx="1107054" cy="1079244"/>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2" name="Google Shape;2332;p104"/>
          <p:cNvSpPr/>
          <p:nvPr/>
        </p:nvSpPr>
        <p:spPr>
          <a:xfrm>
            <a:off x="-588475" y="3969300"/>
            <a:ext cx="1107054" cy="1079244"/>
          </a:xfrm>
          <a:prstGeom prst="flowChartTerminator">
            <a:avLst/>
          </a:prstGeom>
          <a:solidFill>
            <a:srgbClr val="EAD1DC"/>
          </a:solid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3" name="Google Shape;2333;p104"/>
          <p:cNvSpPr/>
          <p:nvPr/>
        </p:nvSpPr>
        <p:spPr>
          <a:xfrm>
            <a:off x="58900" y="2150025"/>
            <a:ext cx="270600" cy="271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4" name="Google Shape;2334;p104"/>
          <p:cNvSpPr/>
          <p:nvPr/>
        </p:nvSpPr>
        <p:spPr>
          <a:xfrm>
            <a:off x="58900" y="3232025"/>
            <a:ext cx="270600" cy="271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5" name="Google Shape;2335;p104"/>
          <p:cNvSpPr/>
          <p:nvPr/>
        </p:nvSpPr>
        <p:spPr>
          <a:xfrm>
            <a:off x="58900" y="4373025"/>
            <a:ext cx="270600" cy="271800"/>
          </a:xfrm>
          <a:prstGeom prst="ellipse">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6" name="Google Shape;2336;p104"/>
          <p:cNvSpPr txBox="1"/>
          <p:nvPr/>
        </p:nvSpPr>
        <p:spPr>
          <a:xfrm>
            <a:off x="-1" y="1498450"/>
            <a:ext cx="113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200">
                <a:solidFill>
                  <a:srgbClr val="2E2A25"/>
                </a:solidFill>
                <a:latin typeface="Montserrat"/>
                <a:ea typeface="Montserrat"/>
                <a:cs typeface="Montserrat"/>
                <a:sym typeface="Montserrat"/>
              </a:rPr>
              <a:t>эпителий</a:t>
            </a:r>
            <a:endParaRPr sz="1200">
              <a:solidFill>
                <a:srgbClr val="2E2A25"/>
              </a:solidFill>
              <a:latin typeface="Montserrat"/>
              <a:ea typeface="Montserrat"/>
              <a:cs typeface="Montserrat"/>
              <a:sym typeface="Montserrat"/>
            </a:endParaRPr>
          </a:p>
        </p:txBody>
      </p:sp>
      <p:sp>
        <p:nvSpPr>
          <p:cNvPr id="2337" name="Google Shape;2337;p104"/>
          <p:cNvSpPr txBox="1"/>
          <p:nvPr/>
        </p:nvSpPr>
        <p:spPr>
          <a:xfrm>
            <a:off x="575282" y="2924825"/>
            <a:ext cx="125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200">
                <a:solidFill>
                  <a:srgbClr val="D5A6BD"/>
                </a:solidFill>
                <a:latin typeface="Montserrat"/>
                <a:ea typeface="Montserrat"/>
                <a:cs typeface="Montserrat"/>
                <a:sym typeface="Montserrat"/>
              </a:rPr>
              <a:t>ИЛ-25</a:t>
            </a:r>
            <a:endParaRPr sz="1200">
              <a:solidFill>
                <a:srgbClr val="D5A6BD"/>
              </a:solidFill>
              <a:latin typeface="Montserrat"/>
              <a:ea typeface="Montserrat"/>
              <a:cs typeface="Montserrat"/>
              <a:sym typeface="Montserrat"/>
            </a:endParaRPr>
          </a:p>
          <a:p>
            <a:pPr indent="0" lvl="0" marL="0" rtl="0" algn="ctr">
              <a:spcBef>
                <a:spcPts val="0"/>
              </a:spcBef>
              <a:spcAft>
                <a:spcPts val="0"/>
              </a:spcAft>
              <a:buNone/>
            </a:pPr>
            <a:r>
              <a:rPr lang="ru" sz="1200">
                <a:solidFill>
                  <a:srgbClr val="D5A6BD"/>
                </a:solidFill>
                <a:latin typeface="Montserrat"/>
                <a:ea typeface="Montserrat"/>
                <a:cs typeface="Montserrat"/>
                <a:sym typeface="Montserrat"/>
              </a:rPr>
              <a:t>TLSP</a:t>
            </a:r>
            <a:endParaRPr sz="1200">
              <a:solidFill>
                <a:srgbClr val="D5A6BD"/>
              </a:solidFill>
              <a:latin typeface="Montserrat"/>
              <a:ea typeface="Montserrat"/>
              <a:cs typeface="Montserrat"/>
              <a:sym typeface="Montserrat"/>
            </a:endParaRPr>
          </a:p>
        </p:txBody>
      </p:sp>
      <p:sp>
        <p:nvSpPr>
          <p:cNvPr id="2338" name="Google Shape;2338;p104"/>
          <p:cNvSpPr/>
          <p:nvPr/>
        </p:nvSpPr>
        <p:spPr>
          <a:xfrm rot="-7112863">
            <a:off x="697252" y="4040274"/>
            <a:ext cx="1027641" cy="905079"/>
          </a:xfrm>
          <a:prstGeom prst="downArrow">
            <a:avLst>
              <a:gd fmla="val 50000" name="adj1"/>
              <a:gd fmla="val 50000" name="adj2"/>
            </a:avLst>
          </a:prstGeom>
          <a:solidFill>
            <a:schemeClr val="lt1"/>
          </a:solidFill>
          <a:ln cap="flat" cmpd="sng" w="19050">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9" name="Google Shape;2339;p104"/>
          <p:cNvSpPr txBox="1"/>
          <p:nvPr/>
        </p:nvSpPr>
        <p:spPr>
          <a:xfrm>
            <a:off x="603745" y="4231225"/>
            <a:ext cx="1255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200">
                <a:solidFill>
                  <a:srgbClr val="D5A6BD"/>
                </a:solidFill>
                <a:latin typeface="Montserrat"/>
                <a:ea typeface="Montserrat"/>
                <a:cs typeface="Montserrat"/>
                <a:sym typeface="Montserrat"/>
              </a:rPr>
              <a:t>NO</a:t>
            </a:r>
            <a:endParaRPr sz="2200">
              <a:solidFill>
                <a:srgbClr val="D5A6BD"/>
              </a:solidFill>
              <a:latin typeface="Montserrat"/>
              <a:ea typeface="Montserrat"/>
              <a:cs typeface="Montserrat"/>
              <a:sym typeface="Montserrat"/>
            </a:endParaRPr>
          </a:p>
        </p:txBody>
      </p:sp>
      <p:grpSp>
        <p:nvGrpSpPr>
          <p:cNvPr id="2340" name="Google Shape;2340;p104"/>
          <p:cNvGrpSpPr/>
          <p:nvPr/>
        </p:nvGrpSpPr>
        <p:grpSpPr>
          <a:xfrm>
            <a:off x="5892050" y="2186724"/>
            <a:ext cx="567720" cy="567701"/>
            <a:chOff x="9259050" y="2714075"/>
            <a:chExt cx="473100" cy="462900"/>
          </a:xfrm>
        </p:grpSpPr>
        <p:sp>
          <p:nvSpPr>
            <p:cNvPr id="2341" name="Google Shape;2341;p104"/>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2" name="Google Shape;2342;p104"/>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2343" name="Google Shape;2343;p104"/>
            <p:cNvCxnSpPr>
              <a:stCxn id="2342"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2344" name="Google Shape;2344;p104"/>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345" name="Google Shape;2345;p104"/>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346" name="Google Shape;2346;p104"/>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347" name="Google Shape;2347;p104"/>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2348" name="Google Shape;2348;p104"/>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349" name="Google Shape;2349;p104"/>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350" name="Google Shape;2350;p104"/>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351" name="Google Shape;2351;p104"/>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352" name="Google Shape;2352;p104"/>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grpSp>
        <p:nvGrpSpPr>
          <p:cNvPr id="2353" name="Google Shape;2353;p104"/>
          <p:cNvGrpSpPr/>
          <p:nvPr/>
        </p:nvGrpSpPr>
        <p:grpSpPr>
          <a:xfrm>
            <a:off x="1411706" y="2347423"/>
            <a:ext cx="2999993" cy="2698313"/>
            <a:chOff x="422750" y="400700"/>
            <a:chExt cx="529800" cy="487500"/>
          </a:xfrm>
        </p:grpSpPr>
        <p:sp>
          <p:nvSpPr>
            <p:cNvPr id="2354" name="Google Shape;2354;p104"/>
            <p:cNvSpPr/>
            <p:nvPr/>
          </p:nvSpPr>
          <p:spPr>
            <a:xfrm>
              <a:off x="422750" y="400700"/>
              <a:ext cx="529800" cy="487500"/>
            </a:xfrm>
            <a:prstGeom prst="roundRect">
              <a:avLst>
                <a:gd fmla="val 16667" name="adj"/>
              </a:avLst>
            </a:prstGeom>
            <a:solidFill>
              <a:srgbClr val="F5F5F5"/>
            </a:solidFill>
            <a:ln cap="flat" cmpd="sng" w="9525">
              <a:solidFill>
                <a:srgbClr val="F5F5F5"/>
              </a:solidFill>
              <a:prstDash val="solid"/>
              <a:round/>
              <a:headEnd len="sm" w="sm" type="none"/>
              <a:tailEnd len="sm" w="sm" type="none"/>
            </a:ln>
            <a:effectLst>
              <a:outerShdw blurRad="57150" rotWithShape="0" algn="bl" dir="2100000" dist="38100">
                <a:srgbClr val="000000">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5" name="Google Shape;2355;p104"/>
            <p:cNvSpPr/>
            <p:nvPr/>
          </p:nvSpPr>
          <p:spPr>
            <a:xfrm>
              <a:off x="462025" y="444275"/>
              <a:ext cx="450600" cy="405300"/>
            </a:xfrm>
            <a:prstGeom prst="roundRect">
              <a:avLst>
                <a:gd fmla="val 16667" name="adj"/>
              </a:avLst>
            </a:prstGeom>
            <a:solidFill>
              <a:srgbClr val="CCCCCC"/>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5000">
                  <a:solidFill>
                    <a:srgbClr val="E06666"/>
                  </a:solidFill>
                </a:rPr>
                <a:t>?</a:t>
              </a:r>
              <a:endParaRPr sz="15000">
                <a:solidFill>
                  <a:srgbClr val="E06666"/>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grpSp>
        <p:nvGrpSpPr>
          <p:cNvPr id="2360" name="Google Shape;2360;p105"/>
          <p:cNvGrpSpPr/>
          <p:nvPr/>
        </p:nvGrpSpPr>
        <p:grpSpPr>
          <a:xfrm>
            <a:off x="6608206" y="2422635"/>
            <a:ext cx="2446589" cy="2433373"/>
            <a:chOff x="9259050" y="2714075"/>
            <a:chExt cx="473100" cy="462900"/>
          </a:xfrm>
        </p:grpSpPr>
        <p:sp>
          <p:nvSpPr>
            <p:cNvPr id="2361" name="Google Shape;2361;p105"/>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2" name="Google Shape;2362;p105"/>
            <p:cNvSpPr/>
            <p:nvPr/>
          </p:nvSpPr>
          <p:spPr>
            <a:xfrm>
              <a:off x="9469925" y="2914463"/>
              <a:ext cx="64500" cy="62100"/>
            </a:xfrm>
            <a:prstGeom prst="ellipse">
              <a:avLst/>
            </a:prstGeom>
            <a:solidFill>
              <a:schemeClr val="lt1"/>
            </a:solid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2363" name="Google Shape;2363;p105"/>
            <p:cNvCxnSpPr>
              <a:stCxn id="2362" idx="0"/>
            </p:cNvCxnSpPr>
            <p:nvPr/>
          </p:nvCxnSpPr>
          <p:spPr>
            <a:xfrm flipH="1" rot="10800000">
              <a:off x="9502175" y="2816363"/>
              <a:ext cx="15300" cy="98100"/>
            </a:xfrm>
            <a:prstGeom prst="straightConnector1">
              <a:avLst/>
            </a:prstGeom>
            <a:noFill/>
            <a:ln cap="flat" cmpd="sng" w="28575">
              <a:solidFill>
                <a:srgbClr val="999999"/>
              </a:solidFill>
              <a:prstDash val="solid"/>
              <a:round/>
              <a:headEnd len="med" w="med" type="none"/>
              <a:tailEnd len="med" w="med" type="none"/>
            </a:ln>
          </p:spPr>
        </p:cxnSp>
        <p:cxnSp>
          <p:nvCxnSpPr>
            <p:cNvPr id="2364" name="Google Shape;2364;p105"/>
            <p:cNvCxnSpPr/>
            <p:nvPr/>
          </p:nvCxnSpPr>
          <p:spPr>
            <a:xfrm>
              <a:off x="9495450" y="2725513"/>
              <a:ext cx="300" cy="33900"/>
            </a:xfrm>
            <a:prstGeom prst="straightConnector1">
              <a:avLst/>
            </a:prstGeom>
            <a:noFill/>
            <a:ln cap="flat" cmpd="sng" w="28575">
              <a:solidFill>
                <a:schemeClr val="dk2"/>
              </a:solidFill>
              <a:prstDash val="solid"/>
              <a:round/>
              <a:headEnd len="med" w="med" type="none"/>
              <a:tailEnd len="med" w="med" type="none"/>
            </a:ln>
          </p:spPr>
        </p:cxnSp>
        <p:cxnSp>
          <p:nvCxnSpPr>
            <p:cNvPr id="2365" name="Google Shape;2365;p105"/>
            <p:cNvCxnSpPr/>
            <p:nvPr/>
          </p:nvCxnSpPr>
          <p:spPr>
            <a:xfrm>
              <a:off x="9502025" y="3130338"/>
              <a:ext cx="300" cy="33900"/>
            </a:xfrm>
            <a:prstGeom prst="straightConnector1">
              <a:avLst/>
            </a:prstGeom>
            <a:noFill/>
            <a:ln cap="flat" cmpd="sng" w="28575">
              <a:solidFill>
                <a:schemeClr val="dk2"/>
              </a:solidFill>
              <a:prstDash val="solid"/>
              <a:round/>
              <a:headEnd len="med" w="med" type="none"/>
              <a:tailEnd len="med" w="med" type="none"/>
            </a:ln>
          </p:spPr>
        </p:cxnSp>
        <p:cxnSp>
          <p:nvCxnSpPr>
            <p:cNvPr id="2366" name="Google Shape;2366;p105"/>
            <p:cNvCxnSpPr/>
            <p:nvPr/>
          </p:nvCxnSpPr>
          <p:spPr>
            <a:xfrm rot="5400000">
              <a:off x="9289500" y="2921063"/>
              <a:ext cx="300" cy="33900"/>
            </a:xfrm>
            <a:prstGeom prst="straightConnector1">
              <a:avLst/>
            </a:prstGeom>
            <a:noFill/>
            <a:ln cap="flat" cmpd="sng" w="28575">
              <a:solidFill>
                <a:schemeClr val="dk2"/>
              </a:solidFill>
              <a:prstDash val="solid"/>
              <a:round/>
              <a:headEnd len="med" w="med" type="none"/>
              <a:tailEnd len="med" w="med" type="none"/>
            </a:ln>
          </p:spPr>
        </p:cxnSp>
        <p:cxnSp>
          <p:nvCxnSpPr>
            <p:cNvPr id="2367" name="Google Shape;2367;p105"/>
            <p:cNvCxnSpPr/>
            <p:nvPr/>
          </p:nvCxnSpPr>
          <p:spPr>
            <a:xfrm flipH="1" rot="10800000">
              <a:off x="9534425" y="2907263"/>
              <a:ext cx="141000" cy="30600"/>
            </a:xfrm>
            <a:prstGeom prst="straightConnector1">
              <a:avLst/>
            </a:prstGeom>
            <a:noFill/>
            <a:ln cap="flat" cmpd="sng" w="28575">
              <a:solidFill>
                <a:srgbClr val="999999"/>
              </a:solidFill>
              <a:prstDash val="solid"/>
              <a:round/>
              <a:headEnd len="med" w="med" type="none"/>
              <a:tailEnd len="med" w="med" type="none"/>
            </a:ln>
          </p:spPr>
        </p:cxnSp>
        <p:cxnSp>
          <p:nvCxnSpPr>
            <p:cNvPr id="2368" name="Google Shape;2368;p105"/>
            <p:cNvCxnSpPr/>
            <p:nvPr/>
          </p:nvCxnSpPr>
          <p:spPr>
            <a:xfrm rot="5400000">
              <a:off x="9698525" y="2921363"/>
              <a:ext cx="300" cy="33900"/>
            </a:xfrm>
            <a:prstGeom prst="straightConnector1">
              <a:avLst/>
            </a:prstGeom>
            <a:noFill/>
            <a:ln cap="flat" cmpd="sng" w="28575">
              <a:solidFill>
                <a:schemeClr val="dk2"/>
              </a:solidFill>
              <a:prstDash val="solid"/>
              <a:round/>
              <a:headEnd len="med" w="med" type="none"/>
              <a:tailEnd len="med" w="med" type="none"/>
            </a:ln>
          </p:spPr>
        </p:cxnSp>
        <p:cxnSp>
          <p:nvCxnSpPr>
            <p:cNvPr id="2369" name="Google Shape;2369;p105"/>
            <p:cNvCxnSpPr/>
            <p:nvPr/>
          </p:nvCxnSpPr>
          <p:spPr>
            <a:xfrm rot="2700000">
              <a:off x="9626642" y="2775575"/>
              <a:ext cx="424" cy="33941"/>
            </a:xfrm>
            <a:prstGeom prst="straightConnector1">
              <a:avLst/>
            </a:prstGeom>
            <a:noFill/>
            <a:ln cap="flat" cmpd="sng" w="28575">
              <a:solidFill>
                <a:schemeClr val="dk2"/>
              </a:solidFill>
              <a:prstDash val="solid"/>
              <a:round/>
              <a:headEnd len="med" w="med" type="none"/>
              <a:tailEnd len="med" w="med" type="none"/>
            </a:ln>
          </p:spPr>
        </p:cxnSp>
        <p:cxnSp>
          <p:nvCxnSpPr>
            <p:cNvPr id="2370" name="Google Shape;2370;p105"/>
            <p:cNvCxnSpPr/>
            <p:nvPr/>
          </p:nvCxnSpPr>
          <p:spPr>
            <a:xfrm rot="2700000">
              <a:off x="9366367" y="3086325"/>
              <a:ext cx="424" cy="33941"/>
            </a:xfrm>
            <a:prstGeom prst="straightConnector1">
              <a:avLst/>
            </a:prstGeom>
            <a:noFill/>
            <a:ln cap="flat" cmpd="sng" w="28575">
              <a:solidFill>
                <a:schemeClr val="dk2"/>
              </a:solidFill>
              <a:prstDash val="solid"/>
              <a:round/>
              <a:headEnd len="med" w="med" type="none"/>
              <a:tailEnd len="med" w="med" type="none"/>
            </a:ln>
          </p:spPr>
        </p:cxnSp>
        <p:cxnSp>
          <p:nvCxnSpPr>
            <p:cNvPr id="2371" name="Google Shape;2371;p105"/>
            <p:cNvCxnSpPr/>
            <p:nvPr/>
          </p:nvCxnSpPr>
          <p:spPr>
            <a:xfrm rot="8100000">
              <a:off x="9337817" y="2805800"/>
              <a:ext cx="424" cy="33941"/>
            </a:xfrm>
            <a:prstGeom prst="straightConnector1">
              <a:avLst/>
            </a:prstGeom>
            <a:noFill/>
            <a:ln cap="flat" cmpd="sng" w="28575">
              <a:solidFill>
                <a:schemeClr val="dk2"/>
              </a:solidFill>
              <a:prstDash val="solid"/>
              <a:round/>
              <a:headEnd len="med" w="med" type="none"/>
              <a:tailEnd len="med" w="med" type="none"/>
            </a:ln>
          </p:spPr>
        </p:cxnSp>
        <p:cxnSp>
          <p:nvCxnSpPr>
            <p:cNvPr id="2372" name="Google Shape;2372;p105"/>
            <p:cNvCxnSpPr/>
            <p:nvPr/>
          </p:nvCxnSpPr>
          <p:spPr>
            <a:xfrm rot="8100000">
              <a:off x="9631617" y="3080100"/>
              <a:ext cx="424" cy="33941"/>
            </a:xfrm>
            <a:prstGeom prst="straightConnector1">
              <a:avLst/>
            </a:prstGeom>
            <a:noFill/>
            <a:ln cap="flat" cmpd="sng" w="28575">
              <a:solidFill>
                <a:schemeClr val="dk2"/>
              </a:solidFill>
              <a:prstDash val="solid"/>
              <a:round/>
              <a:headEnd len="med" w="med" type="none"/>
              <a:tailEnd len="med" w="med" type="none"/>
            </a:ln>
          </p:spPr>
        </p:cxnSp>
      </p:grpSp>
      <p:sp>
        <p:nvSpPr>
          <p:cNvPr id="2373" name="Google Shape;2373;p105"/>
          <p:cNvSpPr txBox="1"/>
          <p:nvPr/>
        </p:nvSpPr>
        <p:spPr>
          <a:xfrm>
            <a:off x="2651400" y="496000"/>
            <a:ext cx="6492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rgbClr val="999999"/>
                </a:solidFill>
                <a:latin typeface="Montserrat"/>
                <a:ea typeface="Montserrat"/>
                <a:cs typeface="Montserrat"/>
                <a:sym typeface="Montserrat"/>
              </a:rPr>
              <a:t>После тяжелого эпизода острой аллергии (отек Квинке, анафилактический шок и т.п.) </a:t>
            </a:r>
            <a:endParaRPr sz="24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C970EC"/>
              </a:solidFill>
              <a:latin typeface="Montserrat"/>
              <a:ea typeface="Montserrat"/>
              <a:cs typeface="Montserrat"/>
              <a:sym typeface="Montserrat"/>
            </a:endParaRPr>
          </a:p>
          <a:p>
            <a:pPr indent="0" lvl="0" marL="0" rtl="0" algn="l">
              <a:spcBef>
                <a:spcPts val="0"/>
              </a:spcBef>
              <a:spcAft>
                <a:spcPts val="0"/>
              </a:spcAft>
              <a:buNone/>
            </a:pPr>
            <a:r>
              <a:rPr lang="ru" sz="2400">
                <a:solidFill>
                  <a:srgbClr val="C970EC"/>
                </a:solidFill>
                <a:latin typeface="Montserrat"/>
                <a:ea typeface="Montserrat"/>
                <a:cs typeface="Montserrat"/>
                <a:sym typeface="Montserrat"/>
              </a:rPr>
              <a:t>симптомы могут возобновиться </a:t>
            </a:r>
            <a:endParaRPr sz="2400">
              <a:solidFill>
                <a:srgbClr val="C970EC"/>
              </a:solidFill>
              <a:latin typeface="Montserrat"/>
              <a:ea typeface="Montserrat"/>
              <a:cs typeface="Montserrat"/>
              <a:sym typeface="Montserrat"/>
            </a:endParaRPr>
          </a:p>
          <a:p>
            <a:pPr indent="0" lvl="0" marL="0" rtl="0" algn="l">
              <a:spcBef>
                <a:spcPts val="0"/>
              </a:spcBef>
              <a:spcAft>
                <a:spcPts val="0"/>
              </a:spcAft>
              <a:buNone/>
            </a:pPr>
            <a:r>
              <a:rPr lang="ru" sz="2400">
                <a:solidFill>
                  <a:srgbClr val="C970EC"/>
                </a:solidFill>
                <a:latin typeface="Montserrat"/>
                <a:ea typeface="Montserrat"/>
                <a:cs typeface="Montserrat"/>
                <a:sym typeface="Montserrat"/>
              </a:rPr>
              <a:t>даже после 24 ч</a:t>
            </a:r>
            <a:endParaRPr sz="2400">
              <a:solidFill>
                <a:srgbClr val="C970EC"/>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C970EC"/>
              </a:solidFill>
              <a:latin typeface="Montserrat"/>
              <a:ea typeface="Montserrat"/>
              <a:cs typeface="Montserrat"/>
              <a:sym typeface="Montserrat"/>
            </a:endParaRPr>
          </a:p>
          <a:p>
            <a:pPr indent="0" lvl="0" marL="0" rtl="0" algn="l">
              <a:spcBef>
                <a:spcPts val="0"/>
              </a:spcBef>
              <a:spcAft>
                <a:spcPts val="0"/>
              </a:spcAft>
              <a:buNone/>
            </a:pPr>
            <a:r>
              <a:rPr lang="ru" sz="2400">
                <a:solidFill>
                  <a:srgbClr val="C970EC"/>
                </a:solidFill>
                <a:latin typeface="Montserrat"/>
                <a:ea typeface="Montserrat"/>
                <a:cs typeface="Montserrat"/>
                <a:sym typeface="Montserrat"/>
              </a:rPr>
              <a:t>Нужно наблюдать пациента</a:t>
            </a:r>
            <a:endParaRPr sz="2400">
              <a:solidFill>
                <a:srgbClr val="C970EC"/>
              </a:solidFill>
              <a:latin typeface="Montserrat"/>
              <a:ea typeface="Montserrat"/>
              <a:cs typeface="Montserrat"/>
              <a:sym typeface="Montserrat"/>
            </a:endParaRPr>
          </a:p>
        </p:txBody>
      </p:sp>
      <p:pic>
        <p:nvPicPr>
          <p:cNvPr id="2374" name="Google Shape;2374;p105"/>
          <p:cNvPicPr preferRelativeResize="0"/>
          <p:nvPr/>
        </p:nvPicPr>
        <p:blipFill>
          <a:blip r:embed="rId3">
            <a:alphaModFix/>
          </a:blip>
          <a:stretch>
            <a:fillRect/>
          </a:stretch>
        </p:blipFill>
        <p:spPr>
          <a:xfrm>
            <a:off x="366875" y="595925"/>
            <a:ext cx="2116200" cy="3275650"/>
          </a:xfrm>
          <a:prstGeom prst="rect">
            <a:avLst/>
          </a:prstGeom>
          <a:noFill/>
          <a:ln>
            <a:noFill/>
          </a:ln>
        </p:spPr>
      </p:pic>
      <p:sp>
        <p:nvSpPr>
          <p:cNvPr id="2375" name="Google Shape;2375;p105"/>
          <p:cNvSpPr txBox="1"/>
          <p:nvPr/>
        </p:nvSpPr>
        <p:spPr>
          <a:xfrm>
            <a:off x="195125" y="3674025"/>
            <a:ext cx="2604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клиническое значение</a:t>
            </a:r>
            <a:endParaRPr sz="2700">
              <a:solidFill>
                <a:srgbClr val="999999"/>
              </a:solidFill>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106"/>
          <p:cNvSpPr txBox="1"/>
          <p:nvPr/>
        </p:nvSpPr>
        <p:spPr>
          <a:xfrm>
            <a:off x="3550325" y="1417350"/>
            <a:ext cx="53439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4500">
                <a:solidFill>
                  <a:srgbClr val="18E0A5"/>
                </a:solidFill>
                <a:latin typeface="Montserrat"/>
                <a:ea typeface="Montserrat"/>
                <a:cs typeface="Montserrat"/>
                <a:sym typeface="Montserrat"/>
              </a:rPr>
              <a:t>Лекарства </a:t>
            </a:r>
            <a:endParaRPr sz="4500">
              <a:solidFill>
                <a:srgbClr val="18E0A5"/>
              </a:solidFill>
              <a:latin typeface="Montserrat"/>
              <a:ea typeface="Montserrat"/>
              <a:cs typeface="Montserrat"/>
              <a:sym typeface="Montserrat"/>
            </a:endParaRPr>
          </a:p>
          <a:p>
            <a:pPr indent="0" lvl="0" marL="0" rtl="0" algn="l">
              <a:spcBef>
                <a:spcPts val="0"/>
              </a:spcBef>
              <a:spcAft>
                <a:spcPts val="0"/>
              </a:spcAft>
              <a:buNone/>
            </a:pPr>
            <a:r>
              <a:rPr lang="ru" sz="4500">
                <a:solidFill>
                  <a:srgbClr val="B7B7B7"/>
                </a:solidFill>
                <a:latin typeface="Montserrat"/>
                <a:ea typeface="Montserrat"/>
                <a:cs typeface="Montserrat"/>
                <a:sym typeface="Montserrat"/>
              </a:rPr>
              <a:t>против</a:t>
            </a:r>
            <a:r>
              <a:rPr lang="ru" sz="4500">
                <a:solidFill>
                  <a:srgbClr val="18E0A5"/>
                </a:solidFill>
                <a:latin typeface="Montserrat"/>
                <a:ea typeface="Montserrat"/>
                <a:cs typeface="Montserrat"/>
                <a:sym typeface="Montserrat"/>
              </a:rPr>
              <a:t> </a:t>
            </a:r>
            <a:endParaRPr sz="4500">
              <a:solidFill>
                <a:srgbClr val="18E0A5"/>
              </a:solidFill>
              <a:latin typeface="Montserrat"/>
              <a:ea typeface="Montserrat"/>
              <a:cs typeface="Montserrat"/>
              <a:sym typeface="Montserrat"/>
            </a:endParaRPr>
          </a:p>
          <a:p>
            <a:pPr indent="0" lvl="0" marL="0" rtl="0" algn="l">
              <a:spcBef>
                <a:spcPts val="0"/>
              </a:spcBef>
              <a:spcAft>
                <a:spcPts val="0"/>
              </a:spcAft>
              <a:buNone/>
            </a:pPr>
            <a:r>
              <a:rPr lang="ru" sz="4500">
                <a:solidFill>
                  <a:srgbClr val="18E0A5"/>
                </a:solidFill>
                <a:latin typeface="Montserrat"/>
                <a:ea typeface="Montserrat"/>
                <a:cs typeface="Montserrat"/>
                <a:sym typeface="Montserrat"/>
              </a:rPr>
              <a:t>ИЛ-5, TSLP</a:t>
            </a:r>
            <a:endParaRPr sz="4500">
              <a:solidFill>
                <a:srgbClr val="18E0A5"/>
              </a:solidFill>
              <a:latin typeface="Montserrat"/>
              <a:ea typeface="Montserrat"/>
              <a:cs typeface="Montserrat"/>
              <a:sym typeface="Montserrat"/>
            </a:endParaRPr>
          </a:p>
        </p:txBody>
      </p:sp>
      <p:pic>
        <p:nvPicPr>
          <p:cNvPr id="2381" name="Google Shape;2381;p106"/>
          <p:cNvPicPr preferRelativeResize="0"/>
          <p:nvPr/>
        </p:nvPicPr>
        <p:blipFill>
          <a:blip r:embed="rId3">
            <a:alphaModFix/>
          </a:blip>
          <a:stretch>
            <a:fillRect/>
          </a:stretch>
        </p:blipFill>
        <p:spPr>
          <a:xfrm>
            <a:off x="366875" y="595925"/>
            <a:ext cx="2116200" cy="3275650"/>
          </a:xfrm>
          <a:prstGeom prst="rect">
            <a:avLst/>
          </a:prstGeom>
          <a:noFill/>
          <a:ln>
            <a:noFill/>
          </a:ln>
        </p:spPr>
      </p:pic>
      <p:sp>
        <p:nvSpPr>
          <p:cNvPr id="2382" name="Google Shape;2382;p106"/>
          <p:cNvSpPr txBox="1"/>
          <p:nvPr/>
        </p:nvSpPr>
        <p:spPr>
          <a:xfrm>
            <a:off x="195125" y="3674025"/>
            <a:ext cx="2604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клиническое значение</a:t>
            </a:r>
            <a:endParaRPr sz="2700">
              <a:solidFill>
                <a:srgbClr val="999999"/>
              </a:solidFill>
              <a:latin typeface="Montserrat"/>
              <a:ea typeface="Montserrat"/>
              <a:cs typeface="Montserrat"/>
              <a:sym typeface="Montserrat"/>
            </a:endParaRPr>
          </a:p>
        </p:txBody>
      </p:sp>
      <p:sp>
        <p:nvSpPr>
          <p:cNvPr id="2383" name="Google Shape;2383;p106"/>
          <p:cNvSpPr txBox="1"/>
          <p:nvPr/>
        </p:nvSpPr>
        <p:spPr>
          <a:xfrm>
            <a:off x="152400" y="152400"/>
            <a:ext cx="3397800" cy="569400"/>
          </a:xfrm>
          <a:prstGeom prst="rect">
            <a:avLst/>
          </a:prstGeom>
          <a:noFill/>
          <a:ln>
            <a:noFill/>
          </a:ln>
        </p:spPr>
        <p:txBody>
          <a:bodyPr anchorCtr="0" anchor="t" bIns="91425" lIns="91425" spcFirstLastPara="1" rIns="91425" wrap="square" tIns="91425">
            <a:spAutoFit/>
          </a:bodyPr>
          <a:lstStyle/>
          <a:p>
            <a:pPr indent="360000" lvl="0" marL="0" rtl="0" algn="l">
              <a:spcBef>
                <a:spcPts val="0"/>
              </a:spcBef>
              <a:spcAft>
                <a:spcPts val="0"/>
              </a:spcAft>
              <a:buNone/>
            </a:pPr>
            <a:r>
              <a:rPr lang="ru" sz="2500">
                <a:solidFill>
                  <a:srgbClr val="B7B7B7"/>
                </a:solidFill>
                <a:latin typeface="Montserrat"/>
                <a:ea typeface="Montserrat"/>
                <a:cs typeface="Montserrat"/>
                <a:sym typeface="Montserrat"/>
              </a:rPr>
              <a:t>*необязательно</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107"/>
          <p:cNvSpPr txBox="1"/>
          <p:nvPr/>
        </p:nvSpPr>
        <p:spPr>
          <a:xfrm>
            <a:off x="3542525" y="786300"/>
            <a:ext cx="53805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000">
                <a:solidFill>
                  <a:srgbClr val="999999"/>
                </a:solidFill>
                <a:latin typeface="Montserrat"/>
                <a:ea typeface="Montserrat"/>
                <a:cs typeface="Montserrat"/>
                <a:sym typeface="Montserrat"/>
              </a:rPr>
              <a:t>измерение NO  </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в выдыхаемом воздухе -</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b="1" sz="800">
              <a:solidFill>
                <a:srgbClr val="E06666"/>
              </a:solidFill>
              <a:latin typeface="Montserrat"/>
              <a:ea typeface="Montserrat"/>
              <a:cs typeface="Montserrat"/>
              <a:sym typeface="Montserrat"/>
            </a:endParaRPr>
          </a:p>
          <a:p>
            <a:pPr indent="0" lvl="0" marL="0" rtl="0" algn="l">
              <a:spcBef>
                <a:spcPts val="0"/>
              </a:spcBef>
              <a:spcAft>
                <a:spcPts val="0"/>
              </a:spcAft>
              <a:buNone/>
            </a:pPr>
            <a:r>
              <a:rPr b="1" lang="ru" sz="3000">
                <a:solidFill>
                  <a:srgbClr val="E06666"/>
                </a:solidFill>
                <a:latin typeface="Montserrat"/>
                <a:ea typeface="Montserrat"/>
                <a:cs typeface="Montserrat"/>
                <a:sym typeface="Montserrat"/>
              </a:rPr>
              <a:t>FeNo</a:t>
            </a:r>
            <a:endParaRPr sz="3000">
              <a:solidFill>
                <a:srgbClr val="E06666"/>
              </a:solidFill>
              <a:latin typeface="Montserrat"/>
              <a:ea typeface="Montserrat"/>
              <a:cs typeface="Montserrat"/>
              <a:sym typeface="Montserrat"/>
            </a:endParaRPr>
          </a:p>
          <a:p>
            <a:pPr indent="0" lvl="0" marL="0" rtl="0" algn="l">
              <a:spcBef>
                <a:spcPts val="0"/>
              </a:spcBef>
              <a:spcAft>
                <a:spcPts val="0"/>
              </a:spcAft>
              <a:buNone/>
            </a:pPr>
            <a:r>
              <a:t/>
            </a:r>
            <a:endParaRPr sz="2000">
              <a:solidFill>
                <a:srgbClr val="E06666"/>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используется в диагностике </a:t>
            </a:r>
            <a:endParaRPr sz="3000">
              <a:solidFill>
                <a:srgbClr val="999999"/>
              </a:solidFill>
              <a:latin typeface="Montserrat"/>
              <a:ea typeface="Montserrat"/>
              <a:cs typeface="Montserrat"/>
              <a:sym typeface="Montserrat"/>
            </a:endParaRPr>
          </a:p>
          <a:p>
            <a:pPr indent="0" lvl="0" marL="0" rtl="0" algn="l">
              <a:spcBef>
                <a:spcPts val="0"/>
              </a:spcBef>
              <a:spcAft>
                <a:spcPts val="0"/>
              </a:spcAft>
              <a:buNone/>
            </a:pPr>
            <a:r>
              <a:rPr lang="ru" sz="3000">
                <a:solidFill>
                  <a:srgbClr val="999999"/>
                </a:solidFill>
                <a:latin typeface="Montserrat"/>
                <a:ea typeface="Montserrat"/>
                <a:cs typeface="Montserrat"/>
                <a:sym typeface="Montserrat"/>
              </a:rPr>
              <a:t>аллергической астмы </a:t>
            </a:r>
            <a:r>
              <a:rPr lang="ru" sz="3000">
                <a:solidFill>
                  <a:srgbClr val="E06666"/>
                </a:solidFill>
                <a:latin typeface="Montserrat"/>
                <a:ea typeface="Montserrat"/>
                <a:cs typeface="Montserrat"/>
                <a:sym typeface="Montserrat"/>
              </a:rPr>
              <a:t>(Т2-астмы)</a:t>
            </a:r>
            <a:endParaRPr sz="3000">
              <a:solidFill>
                <a:srgbClr val="E06666"/>
              </a:solidFill>
              <a:latin typeface="Montserrat"/>
              <a:ea typeface="Montserrat"/>
              <a:cs typeface="Montserrat"/>
              <a:sym typeface="Montserrat"/>
            </a:endParaRPr>
          </a:p>
        </p:txBody>
      </p:sp>
      <p:pic>
        <p:nvPicPr>
          <p:cNvPr id="2389" name="Google Shape;2389;p107"/>
          <p:cNvPicPr preferRelativeResize="0"/>
          <p:nvPr/>
        </p:nvPicPr>
        <p:blipFill>
          <a:blip r:embed="rId3">
            <a:alphaModFix/>
          </a:blip>
          <a:stretch>
            <a:fillRect/>
          </a:stretch>
        </p:blipFill>
        <p:spPr>
          <a:xfrm>
            <a:off x="366875" y="595925"/>
            <a:ext cx="2116200" cy="3275650"/>
          </a:xfrm>
          <a:prstGeom prst="rect">
            <a:avLst/>
          </a:prstGeom>
          <a:noFill/>
          <a:ln>
            <a:noFill/>
          </a:ln>
        </p:spPr>
      </p:pic>
      <p:sp>
        <p:nvSpPr>
          <p:cNvPr id="2390" name="Google Shape;2390;p107"/>
          <p:cNvSpPr txBox="1"/>
          <p:nvPr/>
        </p:nvSpPr>
        <p:spPr>
          <a:xfrm>
            <a:off x="195125" y="3674025"/>
            <a:ext cx="2604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клиническое значение</a:t>
            </a:r>
            <a:endParaRPr sz="2700">
              <a:solidFill>
                <a:srgbClr val="999999"/>
              </a:solidFill>
              <a:latin typeface="Montserrat"/>
              <a:ea typeface="Montserrat"/>
              <a:cs typeface="Montserrat"/>
              <a:sym typeface="Montserrat"/>
            </a:endParaRPr>
          </a:p>
        </p:txBody>
      </p:sp>
      <p:sp>
        <p:nvSpPr>
          <p:cNvPr id="2391" name="Google Shape;2391;p107"/>
          <p:cNvSpPr txBox="1"/>
          <p:nvPr/>
        </p:nvSpPr>
        <p:spPr>
          <a:xfrm>
            <a:off x="152400" y="152400"/>
            <a:ext cx="3946500" cy="569400"/>
          </a:xfrm>
          <a:prstGeom prst="rect">
            <a:avLst/>
          </a:prstGeom>
          <a:noFill/>
          <a:ln>
            <a:noFill/>
          </a:ln>
        </p:spPr>
        <p:txBody>
          <a:bodyPr anchorCtr="0" anchor="t" bIns="91425" lIns="91425" spcFirstLastPara="1" rIns="91425" wrap="square" tIns="91425">
            <a:spAutoFit/>
          </a:bodyPr>
          <a:lstStyle/>
          <a:p>
            <a:pPr indent="360000" lvl="0" marL="0" rtl="0" algn="l">
              <a:spcBef>
                <a:spcPts val="0"/>
              </a:spcBef>
              <a:spcAft>
                <a:spcPts val="0"/>
              </a:spcAft>
              <a:buNone/>
            </a:pPr>
            <a:r>
              <a:rPr lang="ru" sz="2500">
                <a:solidFill>
                  <a:srgbClr val="B7B7B7"/>
                </a:solidFill>
                <a:latin typeface="Montserrat"/>
                <a:ea typeface="Montserrat"/>
                <a:cs typeface="Montserrat"/>
                <a:sym typeface="Montserrat"/>
              </a:rPr>
              <a:t>*необязательно</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pic>
        <p:nvPicPr>
          <p:cNvPr id="2396" name="Google Shape;2396;p108"/>
          <p:cNvPicPr preferRelativeResize="0"/>
          <p:nvPr/>
        </p:nvPicPr>
        <p:blipFill>
          <a:blip r:embed="rId3">
            <a:alphaModFix/>
          </a:blip>
          <a:stretch>
            <a:fillRect/>
          </a:stretch>
        </p:blipFill>
        <p:spPr>
          <a:xfrm>
            <a:off x="-698000" y="0"/>
            <a:ext cx="9841990" cy="5143500"/>
          </a:xfrm>
          <a:prstGeom prst="rect">
            <a:avLst/>
          </a:prstGeom>
          <a:noFill/>
          <a:ln>
            <a:noFill/>
          </a:ln>
        </p:spPr>
      </p:pic>
      <p:sp>
        <p:nvSpPr>
          <p:cNvPr id="2397" name="Google Shape;2397;p108"/>
          <p:cNvSpPr txBox="1"/>
          <p:nvPr/>
        </p:nvSpPr>
        <p:spPr>
          <a:xfrm>
            <a:off x="4837225" y="1104675"/>
            <a:ext cx="4547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100">
                <a:solidFill>
                  <a:srgbClr val="A64D79"/>
                </a:solidFill>
                <a:latin typeface="Montserrat"/>
                <a:ea typeface="Montserrat"/>
                <a:cs typeface="Montserrat"/>
                <a:sym typeface="Montserrat"/>
              </a:rPr>
              <a:t>повышение FeNo - маркер аллергической астмы (Т2)</a:t>
            </a:r>
            <a:endParaRPr sz="2100">
              <a:solidFill>
                <a:srgbClr val="A64D79"/>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pic>
        <p:nvPicPr>
          <p:cNvPr id="2402" name="Google Shape;2402;p109"/>
          <p:cNvPicPr preferRelativeResize="0"/>
          <p:nvPr/>
        </p:nvPicPr>
        <p:blipFill>
          <a:blip r:embed="rId3">
            <a:alphaModFix/>
          </a:blip>
          <a:stretch>
            <a:fillRect/>
          </a:stretch>
        </p:blipFill>
        <p:spPr>
          <a:xfrm>
            <a:off x="366875" y="976925"/>
            <a:ext cx="2116200" cy="3275650"/>
          </a:xfrm>
          <a:prstGeom prst="rect">
            <a:avLst/>
          </a:prstGeom>
          <a:noFill/>
          <a:ln>
            <a:noFill/>
          </a:ln>
        </p:spPr>
      </p:pic>
      <p:sp>
        <p:nvSpPr>
          <p:cNvPr id="2403" name="Google Shape;2403;p109"/>
          <p:cNvSpPr txBox="1"/>
          <p:nvPr/>
        </p:nvSpPr>
        <p:spPr>
          <a:xfrm>
            <a:off x="195125" y="4055025"/>
            <a:ext cx="2604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2700">
                <a:solidFill>
                  <a:srgbClr val="999999"/>
                </a:solidFill>
                <a:latin typeface="Montserrat"/>
                <a:ea typeface="Montserrat"/>
                <a:cs typeface="Montserrat"/>
                <a:sym typeface="Montserrat"/>
              </a:rPr>
              <a:t>клиническое значение</a:t>
            </a:r>
            <a:endParaRPr sz="2700">
              <a:solidFill>
                <a:srgbClr val="999999"/>
              </a:solidFill>
              <a:latin typeface="Montserrat"/>
              <a:ea typeface="Montserrat"/>
              <a:cs typeface="Montserrat"/>
              <a:sym typeface="Montserrat"/>
            </a:endParaRPr>
          </a:p>
        </p:txBody>
      </p:sp>
      <p:sp>
        <p:nvSpPr>
          <p:cNvPr id="2404" name="Google Shape;2404;p109"/>
          <p:cNvSpPr/>
          <p:nvPr/>
        </p:nvSpPr>
        <p:spPr>
          <a:xfrm>
            <a:off x="6687175" y="203725"/>
            <a:ext cx="2157000" cy="1905300"/>
          </a:xfrm>
          <a:prstGeom prst="ellipse">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endParaRPr>
          </a:p>
        </p:txBody>
      </p:sp>
      <p:sp>
        <p:nvSpPr>
          <p:cNvPr id="2405" name="Google Shape;2405;p109"/>
          <p:cNvSpPr txBox="1"/>
          <p:nvPr/>
        </p:nvSpPr>
        <p:spPr>
          <a:xfrm>
            <a:off x="12926775" y="1415713"/>
            <a:ext cx="195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200">
                <a:solidFill>
                  <a:schemeClr val="lt1"/>
                </a:solidFill>
                <a:latin typeface="Montserrat"/>
                <a:ea typeface="Montserrat"/>
                <a:cs typeface="Montserrat"/>
                <a:sym typeface="Montserrat"/>
              </a:rPr>
              <a:t>Эозинофил</a:t>
            </a:r>
            <a:endParaRPr sz="2200">
              <a:solidFill>
                <a:schemeClr val="lt1"/>
              </a:solidFill>
              <a:latin typeface="Montserrat"/>
              <a:ea typeface="Montserrat"/>
              <a:cs typeface="Montserrat"/>
              <a:sym typeface="Montserrat"/>
            </a:endParaRPr>
          </a:p>
        </p:txBody>
      </p:sp>
      <p:sp>
        <p:nvSpPr>
          <p:cNvPr id="2406" name="Google Shape;2406;p109"/>
          <p:cNvSpPr/>
          <p:nvPr/>
        </p:nvSpPr>
        <p:spPr>
          <a:xfrm>
            <a:off x="7173625" y="36215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7" name="Google Shape;2407;p109"/>
          <p:cNvSpPr/>
          <p:nvPr/>
        </p:nvSpPr>
        <p:spPr>
          <a:xfrm>
            <a:off x="7733025" y="362113"/>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8" name="Google Shape;2408;p109"/>
          <p:cNvSpPr/>
          <p:nvPr/>
        </p:nvSpPr>
        <p:spPr>
          <a:xfrm>
            <a:off x="6906050" y="66942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9" name="Google Shape;2409;p109"/>
          <p:cNvSpPr/>
          <p:nvPr/>
        </p:nvSpPr>
        <p:spPr>
          <a:xfrm>
            <a:off x="7950650" y="7183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0" name="Google Shape;2410;p109"/>
          <p:cNvSpPr/>
          <p:nvPr/>
        </p:nvSpPr>
        <p:spPr>
          <a:xfrm>
            <a:off x="7304463" y="17622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1" name="Google Shape;2411;p109"/>
          <p:cNvSpPr/>
          <p:nvPr/>
        </p:nvSpPr>
        <p:spPr>
          <a:xfrm>
            <a:off x="8474775" y="13197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2" name="Google Shape;2412;p109"/>
          <p:cNvSpPr/>
          <p:nvPr/>
        </p:nvSpPr>
        <p:spPr>
          <a:xfrm>
            <a:off x="7951800" y="16495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3" name="Google Shape;2413;p109"/>
          <p:cNvSpPr/>
          <p:nvPr/>
        </p:nvSpPr>
        <p:spPr>
          <a:xfrm>
            <a:off x="8283950" y="16495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4" name="Google Shape;2414;p109"/>
          <p:cNvSpPr/>
          <p:nvPr/>
        </p:nvSpPr>
        <p:spPr>
          <a:xfrm>
            <a:off x="7733013" y="146375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5" name="Google Shape;2415;p109"/>
          <p:cNvSpPr/>
          <p:nvPr/>
        </p:nvSpPr>
        <p:spPr>
          <a:xfrm>
            <a:off x="7291250" y="7792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6" name="Google Shape;2416;p109"/>
          <p:cNvSpPr/>
          <p:nvPr/>
        </p:nvSpPr>
        <p:spPr>
          <a:xfrm>
            <a:off x="7229450" y="134310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7" name="Google Shape;2417;p109"/>
          <p:cNvSpPr/>
          <p:nvPr/>
        </p:nvSpPr>
        <p:spPr>
          <a:xfrm>
            <a:off x="7734300" y="18385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8" name="Google Shape;2418;p109"/>
          <p:cNvSpPr/>
          <p:nvPr/>
        </p:nvSpPr>
        <p:spPr>
          <a:xfrm>
            <a:off x="8131575" y="134310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9" name="Google Shape;2419;p109"/>
          <p:cNvSpPr/>
          <p:nvPr/>
        </p:nvSpPr>
        <p:spPr>
          <a:xfrm>
            <a:off x="8131563" y="398838"/>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0" name="Google Shape;2420;p109"/>
          <p:cNvSpPr/>
          <p:nvPr/>
        </p:nvSpPr>
        <p:spPr>
          <a:xfrm>
            <a:off x="8390238" y="7183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1" name="Google Shape;2421;p109"/>
          <p:cNvSpPr/>
          <p:nvPr/>
        </p:nvSpPr>
        <p:spPr>
          <a:xfrm>
            <a:off x="7590050" y="630013"/>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2" name="Google Shape;2422;p109"/>
          <p:cNvSpPr/>
          <p:nvPr/>
        </p:nvSpPr>
        <p:spPr>
          <a:xfrm>
            <a:off x="6950700" y="14416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3" name="Google Shape;2423;p109"/>
          <p:cNvSpPr txBox="1"/>
          <p:nvPr/>
        </p:nvSpPr>
        <p:spPr>
          <a:xfrm>
            <a:off x="1591950" y="259963"/>
            <a:ext cx="6284400" cy="1662300"/>
          </a:xfrm>
          <a:prstGeom prst="rect">
            <a:avLst/>
          </a:prstGeom>
          <a:noFill/>
          <a:ln>
            <a:noFill/>
          </a:ln>
        </p:spPr>
        <p:txBody>
          <a:bodyPr anchorCtr="0" anchor="t" bIns="91425" lIns="91425" spcFirstLastPara="1" rIns="91425" wrap="square" tIns="91425">
            <a:spAutoFit/>
          </a:bodyPr>
          <a:lstStyle/>
          <a:p>
            <a:pPr indent="360000" lvl="0" marL="0" rtl="0" algn="ctr">
              <a:spcBef>
                <a:spcPts val="0"/>
              </a:spcBef>
              <a:spcAft>
                <a:spcPts val="0"/>
              </a:spcAft>
              <a:buNone/>
            </a:pPr>
            <a:r>
              <a:rPr lang="ru" sz="4800">
                <a:solidFill>
                  <a:srgbClr val="E06666"/>
                </a:solidFill>
                <a:latin typeface="Montserrat"/>
                <a:ea typeface="Montserrat"/>
                <a:cs typeface="Montserrat"/>
                <a:sym typeface="Montserrat"/>
              </a:rPr>
              <a:t>Эозино-</a:t>
            </a:r>
            <a:endParaRPr sz="4800">
              <a:solidFill>
                <a:srgbClr val="E06666"/>
              </a:solidFill>
              <a:latin typeface="Montserrat"/>
              <a:ea typeface="Montserrat"/>
              <a:cs typeface="Montserrat"/>
              <a:sym typeface="Montserrat"/>
            </a:endParaRPr>
          </a:p>
          <a:p>
            <a:pPr indent="360000" lvl="0" marL="0" rtl="0" algn="ctr">
              <a:spcBef>
                <a:spcPts val="0"/>
              </a:spcBef>
              <a:spcAft>
                <a:spcPts val="0"/>
              </a:spcAft>
              <a:buNone/>
            </a:pPr>
            <a:r>
              <a:rPr lang="ru" sz="4800">
                <a:solidFill>
                  <a:srgbClr val="E06666"/>
                </a:solidFill>
                <a:latin typeface="Montserrat"/>
                <a:ea typeface="Montserrat"/>
                <a:cs typeface="Montserrat"/>
                <a:sym typeface="Montserrat"/>
              </a:rPr>
              <a:t>филия </a:t>
            </a:r>
            <a:endParaRPr sz="3000">
              <a:solidFill>
                <a:srgbClr val="E06666"/>
              </a:solidFill>
              <a:latin typeface="Montserrat"/>
              <a:ea typeface="Montserrat"/>
              <a:cs typeface="Montserrat"/>
              <a:sym typeface="Montserrat"/>
            </a:endParaRPr>
          </a:p>
        </p:txBody>
      </p:sp>
      <p:sp>
        <p:nvSpPr>
          <p:cNvPr id="2424" name="Google Shape;2424;p109"/>
          <p:cNvSpPr/>
          <p:nvPr/>
        </p:nvSpPr>
        <p:spPr>
          <a:xfrm>
            <a:off x="7914075" y="1091063"/>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5" name="Google Shape;2425;p109"/>
          <p:cNvSpPr/>
          <p:nvPr/>
        </p:nvSpPr>
        <p:spPr>
          <a:xfrm>
            <a:off x="7521975" y="987175"/>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6" name="Google Shape;2426;p109"/>
          <p:cNvSpPr/>
          <p:nvPr/>
        </p:nvSpPr>
        <p:spPr>
          <a:xfrm>
            <a:off x="6950700" y="105555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7" name="Google Shape;2427;p109"/>
          <p:cNvSpPr/>
          <p:nvPr/>
        </p:nvSpPr>
        <p:spPr>
          <a:xfrm>
            <a:off x="8169300" y="98780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8" name="Google Shape;2428;p109"/>
          <p:cNvSpPr/>
          <p:nvPr/>
        </p:nvSpPr>
        <p:spPr>
          <a:xfrm>
            <a:off x="7541138" y="1263450"/>
            <a:ext cx="217500" cy="207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9" name="Google Shape;2429;p109"/>
          <p:cNvSpPr txBox="1"/>
          <p:nvPr/>
        </p:nvSpPr>
        <p:spPr>
          <a:xfrm>
            <a:off x="2668950" y="2586063"/>
            <a:ext cx="6284400" cy="1108200"/>
          </a:xfrm>
          <a:prstGeom prst="rect">
            <a:avLst/>
          </a:prstGeom>
          <a:noFill/>
          <a:ln>
            <a:noFill/>
          </a:ln>
        </p:spPr>
        <p:txBody>
          <a:bodyPr anchorCtr="0" anchor="t" bIns="91425" lIns="91425" spcFirstLastPara="1" rIns="91425" wrap="square" tIns="91425">
            <a:spAutoFit/>
          </a:bodyPr>
          <a:lstStyle/>
          <a:p>
            <a:pPr indent="360000" lvl="0" marL="0" rtl="0" algn="ctr">
              <a:spcBef>
                <a:spcPts val="0"/>
              </a:spcBef>
              <a:spcAft>
                <a:spcPts val="0"/>
              </a:spcAft>
              <a:buNone/>
            </a:pPr>
            <a:r>
              <a:rPr lang="ru" sz="3000">
                <a:solidFill>
                  <a:srgbClr val="999999"/>
                </a:solidFill>
                <a:latin typeface="Montserrat"/>
                <a:ea typeface="Montserrat"/>
                <a:cs typeface="Montserrat"/>
                <a:sym typeface="Montserrat"/>
              </a:rPr>
              <a:t>может быть признаком   аллергических болезней</a:t>
            </a:r>
            <a:r>
              <a:rPr lang="ru" sz="3000">
                <a:solidFill>
                  <a:srgbClr val="E06666"/>
                </a:solidFill>
                <a:latin typeface="Montserrat"/>
                <a:ea typeface="Montserrat"/>
                <a:cs typeface="Montserrat"/>
                <a:sym typeface="Montserrat"/>
              </a:rPr>
              <a:t> </a:t>
            </a:r>
            <a:endParaRPr sz="3000">
              <a:solidFill>
                <a:srgbClr val="E06666"/>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110"/>
          <p:cNvSpPr txBox="1"/>
          <p:nvPr/>
        </p:nvSpPr>
        <p:spPr>
          <a:xfrm>
            <a:off x="81750" y="-21900"/>
            <a:ext cx="8980500" cy="5187300"/>
          </a:xfrm>
          <a:prstGeom prst="rect">
            <a:avLst/>
          </a:prstGeom>
          <a:noFill/>
          <a:ln>
            <a:noFill/>
          </a:ln>
        </p:spPr>
        <p:txBody>
          <a:bodyPr anchorCtr="0" anchor="t" bIns="91425" lIns="91425" spcFirstLastPara="1" rIns="91425" wrap="square" tIns="91425">
            <a:spAutoFit/>
          </a:bodyPr>
          <a:lstStyle/>
          <a:p>
            <a:pPr indent="360000" lvl="0" marL="0" rtl="0" algn="l">
              <a:spcBef>
                <a:spcPts val="0"/>
              </a:spcBef>
              <a:spcAft>
                <a:spcPts val="0"/>
              </a:spcAft>
              <a:buNone/>
            </a:pPr>
            <a:r>
              <a:rPr lang="ru" sz="2500">
                <a:solidFill>
                  <a:srgbClr val="B7B7B7"/>
                </a:solidFill>
                <a:latin typeface="Montserrat"/>
                <a:ea typeface="Montserrat"/>
                <a:cs typeface="Montserrat"/>
                <a:sym typeface="Montserrat"/>
              </a:rPr>
              <a:t>*необязательно</a:t>
            </a:r>
            <a:endParaRPr sz="2500">
              <a:solidFill>
                <a:srgbClr val="B7B7B7"/>
              </a:solidFill>
              <a:latin typeface="Montserrat"/>
              <a:ea typeface="Montserrat"/>
              <a:cs typeface="Montserrat"/>
              <a:sym typeface="Montserrat"/>
            </a:endParaRPr>
          </a:p>
          <a:p>
            <a:pPr indent="360000" lvl="0" marL="0" rtl="0" algn="l">
              <a:spcBef>
                <a:spcPts val="0"/>
              </a:spcBef>
              <a:spcAft>
                <a:spcPts val="0"/>
              </a:spcAft>
              <a:buNone/>
            </a:pPr>
            <a:r>
              <a:t/>
            </a:r>
            <a:endParaRPr sz="1300">
              <a:solidFill>
                <a:srgbClr val="E06666"/>
              </a:solidFill>
              <a:latin typeface="Montserrat"/>
              <a:ea typeface="Montserrat"/>
              <a:cs typeface="Montserrat"/>
              <a:sym typeface="Montserrat"/>
            </a:endParaRPr>
          </a:p>
          <a:p>
            <a:pPr indent="360000" lvl="0" marL="0" rtl="0" algn="l">
              <a:spcBef>
                <a:spcPts val="0"/>
              </a:spcBef>
              <a:spcAft>
                <a:spcPts val="0"/>
              </a:spcAft>
              <a:buNone/>
            </a:pPr>
            <a:r>
              <a:rPr lang="ru" sz="2500">
                <a:solidFill>
                  <a:srgbClr val="E06666"/>
                </a:solidFill>
                <a:latin typeface="Montserrat"/>
                <a:ea typeface="Montserrat"/>
                <a:cs typeface="Montserrat"/>
                <a:sym typeface="Montserrat"/>
              </a:rPr>
              <a:t>Эозинофилия</a:t>
            </a:r>
            <a:endParaRPr sz="2500">
              <a:solidFill>
                <a:srgbClr val="E06666"/>
              </a:solidFill>
              <a:latin typeface="Montserrat"/>
              <a:ea typeface="Montserrat"/>
              <a:cs typeface="Montserrat"/>
              <a:sym typeface="Montserrat"/>
            </a:endParaRPr>
          </a:p>
          <a:p>
            <a:pPr indent="360000" lvl="0" marL="0" rtl="0" algn="l">
              <a:spcBef>
                <a:spcPts val="0"/>
              </a:spcBef>
              <a:spcAft>
                <a:spcPts val="0"/>
              </a:spcAft>
              <a:buNone/>
            </a:pPr>
            <a:r>
              <a:rPr lang="ru" sz="2500">
                <a:solidFill>
                  <a:srgbClr val="B7B7B7"/>
                </a:solidFill>
                <a:latin typeface="Montserrat"/>
                <a:ea typeface="Montserrat"/>
                <a:cs typeface="Montserrat"/>
                <a:sym typeface="Montserrat"/>
              </a:rPr>
              <a:t>может быть и от многих </a:t>
            </a:r>
            <a:endParaRPr sz="2500">
              <a:solidFill>
                <a:srgbClr val="B7B7B7"/>
              </a:solidFill>
              <a:latin typeface="Montserrat"/>
              <a:ea typeface="Montserrat"/>
              <a:cs typeface="Montserrat"/>
              <a:sym typeface="Montserrat"/>
            </a:endParaRPr>
          </a:p>
          <a:p>
            <a:pPr indent="360000" lvl="0" marL="0" rtl="0" algn="l">
              <a:spcBef>
                <a:spcPts val="0"/>
              </a:spcBef>
              <a:spcAft>
                <a:spcPts val="0"/>
              </a:spcAft>
              <a:buNone/>
            </a:pPr>
            <a:r>
              <a:rPr lang="ru" sz="2500">
                <a:solidFill>
                  <a:srgbClr val="B7B7B7"/>
                </a:solidFill>
                <a:latin typeface="Montserrat"/>
                <a:ea typeface="Montserrat"/>
                <a:cs typeface="Montserrat"/>
                <a:sym typeface="Montserrat"/>
              </a:rPr>
              <a:t>других причин:</a:t>
            </a:r>
            <a:endParaRPr sz="2500">
              <a:solidFill>
                <a:srgbClr val="B7B7B7"/>
              </a:solidFill>
              <a:latin typeface="Montserrat"/>
              <a:ea typeface="Montserrat"/>
              <a:cs typeface="Montserrat"/>
              <a:sym typeface="Montserrat"/>
            </a:endParaRPr>
          </a:p>
          <a:p>
            <a:pPr indent="360000" lvl="0" marL="0" rtl="0" algn="l">
              <a:spcBef>
                <a:spcPts val="0"/>
              </a:spcBef>
              <a:spcAft>
                <a:spcPts val="0"/>
              </a:spcAft>
              <a:buNone/>
            </a:pPr>
            <a:r>
              <a:t/>
            </a:r>
            <a:endParaRPr sz="800">
              <a:solidFill>
                <a:srgbClr val="B7B7B7"/>
              </a:solidFill>
              <a:latin typeface="Montserrat"/>
              <a:ea typeface="Montserrat"/>
              <a:cs typeface="Montserrat"/>
              <a:sym typeface="Montserrat"/>
            </a:endParaRPr>
          </a:p>
          <a:p>
            <a:pPr indent="-361950" lvl="0" marL="914400" rtl="0" algn="l">
              <a:spcBef>
                <a:spcPts val="0"/>
              </a:spcBef>
              <a:spcAft>
                <a:spcPts val="0"/>
              </a:spcAft>
              <a:buClr>
                <a:srgbClr val="666666"/>
              </a:buClr>
              <a:buSzPts val="2100"/>
              <a:buFont typeface="Montserrat"/>
              <a:buChar char="●"/>
            </a:pPr>
            <a:r>
              <a:rPr lang="ru" sz="2100">
                <a:solidFill>
                  <a:srgbClr val="666666"/>
                </a:solidFill>
                <a:latin typeface="Montserrat"/>
                <a:ea typeface="Montserrat"/>
                <a:cs typeface="Montserrat"/>
                <a:sym typeface="Montserrat"/>
              </a:rPr>
              <a:t>глисты</a:t>
            </a:r>
            <a:endParaRPr sz="2100">
              <a:solidFill>
                <a:srgbClr val="666666"/>
              </a:solidFill>
              <a:latin typeface="Montserrat"/>
              <a:ea typeface="Montserrat"/>
              <a:cs typeface="Montserrat"/>
              <a:sym typeface="Montserrat"/>
            </a:endParaRPr>
          </a:p>
          <a:p>
            <a:pPr indent="-361950" lvl="0" marL="914400" rtl="0" algn="l">
              <a:spcBef>
                <a:spcPts val="0"/>
              </a:spcBef>
              <a:spcAft>
                <a:spcPts val="0"/>
              </a:spcAft>
              <a:buClr>
                <a:srgbClr val="666666"/>
              </a:buClr>
              <a:buSzPts val="2100"/>
              <a:buFont typeface="Montserrat"/>
              <a:buChar char="●"/>
            </a:pPr>
            <a:r>
              <a:rPr lang="ru" sz="2100">
                <a:solidFill>
                  <a:srgbClr val="666666"/>
                </a:solidFill>
                <a:latin typeface="Montserrat"/>
                <a:ea typeface="Montserrat"/>
                <a:cs typeface="Montserrat"/>
                <a:sym typeface="Montserrat"/>
              </a:rPr>
              <a:t>ХМЛ</a:t>
            </a:r>
            <a:endParaRPr sz="2100">
              <a:solidFill>
                <a:srgbClr val="666666"/>
              </a:solidFill>
              <a:latin typeface="Montserrat"/>
              <a:ea typeface="Montserrat"/>
              <a:cs typeface="Montserrat"/>
              <a:sym typeface="Montserrat"/>
            </a:endParaRPr>
          </a:p>
          <a:p>
            <a:pPr indent="-361950" lvl="0" marL="914400" rtl="0" algn="l">
              <a:spcBef>
                <a:spcPts val="0"/>
              </a:spcBef>
              <a:spcAft>
                <a:spcPts val="0"/>
              </a:spcAft>
              <a:buClr>
                <a:srgbClr val="666666"/>
              </a:buClr>
              <a:buSzPts val="2100"/>
              <a:buFont typeface="Montserrat"/>
              <a:buChar char="●"/>
            </a:pPr>
            <a:r>
              <a:rPr lang="ru" sz="2100">
                <a:solidFill>
                  <a:srgbClr val="666666"/>
                </a:solidFill>
                <a:latin typeface="Montserrat"/>
                <a:ea typeface="Montserrat"/>
                <a:cs typeface="Montserrat"/>
                <a:sym typeface="Montserrat"/>
              </a:rPr>
              <a:t>некоторые опухоли </a:t>
            </a:r>
            <a:endParaRPr sz="2100">
              <a:solidFill>
                <a:srgbClr val="666666"/>
              </a:solidFill>
              <a:latin typeface="Montserrat"/>
              <a:ea typeface="Montserrat"/>
              <a:cs typeface="Montserrat"/>
              <a:sym typeface="Montserrat"/>
            </a:endParaRPr>
          </a:p>
          <a:p>
            <a:pPr indent="0" lvl="0" marL="914400" rtl="0" algn="l">
              <a:spcBef>
                <a:spcPts val="0"/>
              </a:spcBef>
              <a:spcAft>
                <a:spcPts val="0"/>
              </a:spcAft>
              <a:buNone/>
            </a:pPr>
            <a:r>
              <a:rPr lang="ru" sz="2100">
                <a:solidFill>
                  <a:srgbClr val="666666"/>
                </a:solidFill>
                <a:latin typeface="Montserrat"/>
                <a:ea typeface="Montserrat"/>
                <a:cs typeface="Montserrat"/>
                <a:sym typeface="Montserrat"/>
              </a:rPr>
              <a:t>(e.g. лимфома Ходжкина)</a:t>
            </a:r>
            <a:endParaRPr sz="2100">
              <a:solidFill>
                <a:srgbClr val="666666"/>
              </a:solidFill>
              <a:latin typeface="Montserrat"/>
              <a:ea typeface="Montserrat"/>
              <a:cs typeface="Montserrat"/>
              <a:sym typeface="Montserrat"/>
            </a:endParaRPr>
          </a:p>
          <a:p>
            <a:pPr indent="0" lvl="0" marL="0" rtl="0" algn="l">
              <a:spcBef>
                <a:spcPts val="0"/>
              </a:spcBef>
              <a:spcAft>
                <a:spcPts val="0"/>
              </a:spcAft>
              <a:buNone/>
            </a:pPr>
            <a:r>
              <a:t/>
            </a:r>
            <a:endParaRPr sz="500">
              <a:solidFill>
                <a:srgbClr val="666666"/>
              </a:solidFill>
              <a:latin typeface="Montserrat"/>
              <a:ea typeface="Montserrat"/>
              <a:cs typeface="Montserrat"/>
              <a:sym typeface="Montserrat"/>
            </a:endParaRPr>
          </a:p>
          <a:p>
            <a:pPr indent="-361950" lvl="0" marL="914400" rtl="0" algn="l">
              <a:spcBef>
                <a:spcPts val="0"/>
              </a:spcBef>
              <a:spcAft>
                <a:spcPts val="0"/>
              </a:spcAft>
              <a:buClr>
                <a:srgbClr val="666666"/>
              </a:buClr>
              <a:buSzPts val="2100"/>
              <a:buFont typeface="Montserrat"/>
              <a:buChar char="●"/>
            </a:pPr>
            <a:r>
              <a:rPr lang="ru" sz="2100">
                <a:solidFill>
                  <a:srgbClr val="666666"/>
                </a:solidFill>
                <a:highlight>
                  <a:srgbClr val="FFFFFF"/>
                </a:highlight>
                <a:latin typeface="Montserrat"/>
                <a:ea typeface="Montserrat"/>
                <a:cs typeface="Montserrat"/>
                <a:sym typeface="Montserrat"/>
              </a:rPr>
              <a:t>эозинофильный гранулёматоз с полиангиитом (синдром </a:t>
            </a:r>
            <a:r>
              <a:rPr lang="ru" sz="2100">
                <a:solidFill>
                  <a:srgbClr val="666666"/>
                </a:solidFill>
                <a:latin typeface="Montserrat"/>
                <a:ea typeface="Montserrat"/>
                <a:cs typeface="Montserrat"/>
                <a:sym typeface="Montserrat"/>
              </a:rPr>
              <a:t>Черджа-Стросс</a:t>
            </a:r>
            <a:r>
              <a:rPr lang="ru" sz="2100">
                <a:solidFill>
                  <a:srgbClr val="666666"/>
                </a:solidFill>
                <a:highlight>
                  <a:srgbClr val="FFFFFF"/>
                </a:highlight>
                <a:latin typeface="Montserrat"/>
                <a:ea typeface="Montserrat"/>
                <a:cs typeface="Montserrat"/>
                <a:sym typeface="Montserrat"/>
              </a:rPr>
              <a:t>)</a:t>
            </a:r>
            <a:endParaRPr sz="2100">
              <a:solidFill>
                <a:srgbClr val="666666"/>
              </a:solidFill>
              <a:highlight>
                <a:srgbClr val="FFFFFF"/>
              </a:highlight>
              <a:latin typeface="Montserrat"/>
              <a:ea typeface="Montserrat"/>
              <a:cs typeface="Montserrat"/>
              <a:sym typeface="Montserrat"/>
            </a:endParaRPr>
          </a:p>
          <a:p>
            <a:pPr indent="0" lvl="0" marL="914400" rtl="0" algn="l">
              <a:spcBef>
                <a:spcPts val="0"/>
              </a:spcBef>
              <a:spcAft>
                <a:spcPts val="0"/>
              </a:spcAft>
              <a:buNone/>
            </a:pPr>
            <a:r>
              <a:t/>
            </a:r>
            <a:endParaRPr sz="500">
              <a:solidFill>
                <a:srgbClr val="666666"/>
              </a:solidFill>
              <a:highlight>
                <a:srgbClr val="FFFFFF"/>
              </a:highlight>
              <a:latin typeface="Montserrat"/>
              <a:ea typeface="Montserrat"/>
              <a:cs typeface="Montserrat"/>
              <a:sym typeface="Montserrat"/>
            </a:endParaRPr>
          </a:p>
          <a:p>
            <a:pPr indent="-361950" lvl="0" marL="914400" rtl="0" algn="l">
              <a:spcBef>
                <a:spcPts val="0"/>
              </a:spcBef>
              <a:spcAft>
                <a:spcPts val="0"/>
              </a:spcAft>
              <a:buClr>
                <a:srgbClr val="666666"/>
              </a:buClr>
              <a:buSzPts val="2100"/>
              <a:buFont typeface="Montserrat"/>
              <a:buChar char="●"/>
            </a:pPr>
            <a:r>
              <a:rPr lang="ru" sz="2100">
                <a:solidFill>
                  <a:srgbClr val="666666"/>
                </a:solidFill>
                <a:latin typeface="Montserrat"/>
                <a:ea typeface="Montserrat"/>
                <a:cs typeface="Montserrat"/>
                <a:sym typeface="Montserrat"/>
              </a:rPr>
              <a:t>некоторые первичные иммунодефициты </a:t>
            </a:r>
            <a:endParaRPr sz="2100">
              <a:solidFill>
                <a:srgbClr val="666666"/>
              </a:solidFill>
              <a:latin typeface="Montserrat"/>
              <a:ea typeface="Montserrat"/>
              <a:cs typeface="Montserrat"/>
              <a:sym typeface="Montserrat"/>
            </a:endParaRPr>
          </a:p>
          <a:p>
            <a:pPr indent="0" lvl="0" marL="914400" rtl="0" algn="l">
              <a:spcBef>
                <a:spcPts val="0"/>
              </a:spcBef>
              <a:spcAft>
                <a:spcPts val="0"/>
              </a:spcAft>
              <a:buNone/>
            </a:pPr>
            <a:r>
              <a:rPr lang="ru" sz="2100">
                <a:solidFill>
                  <a:srgbClr val="666666"/>
                </a:solidFill>
                <a:latin typeface="Montserrat"/>
                <a:ea typeface="Montserrat"/>
                <a:cs typeface="Montserrat"/>
                <a:sym typeface="Montserrat"/>
              </a:rPr>
              <a:t>(e.g. WAS, IPEX, АЛПС)</a:t>
            </a:r>
            <a:endParaRPr sz="2100">
              <a:solidFill>
                <a:srgbClr val="666666"/>
              </a:solidFill>
              <a:latin typeface="Montserrat"/>
              <a:ea typeface="Montserrat"/>
              <a:cs typeface="Montserrat"/>
              <a:sym typeface="Montserrat"/>
            </a:endParaRPr>
          </a:p>
          <a:p>
            <a:pPr indent="0" lvl="0" marL="914400" rtl="0" algn="l">
              <a:spcBef>
                <a:spcPts val="0"/>
              </a:spcBef>
              <a:spcAft>
                <a:spcPts val="0"/>
              </a:spcAft>
              <a:buNone/>
            </a:pPr>
            <a:r>
              <a:t/>
            </a:r>
            <a:endParaRPr sz="500">
              <a:solidFill>
                <a:srgbClr val="666666"/>
              </a:solidFill>
              <a:latin typeface="Montserrat"/>
              <a:ea typeface="Montserrat"/>
              <a:cs typeface="Montserrat"/>
              <a:sym typeface="Montserrat"/>
            </a:endParaRPr>
          </a:p>
          <a:p>
            <a:pPr indent="-361950" lvl="0" marL="914400" rtl="0" algn="l">
              <a:spcBef>
                <a:spcPts val="0"/>
              </a:spcBef>
              <a:spcAft>
                <a:spcPts val="0"/>
              </a:spcAft>
              <a:buClr>
                <a:srgbClr val="666666"/>
              </a:buClr>
              <a:buSzPts val="2100"/>
              <a:buFont typeface="Montserrat"/>
              <a:buChar char="●"/>
            </a:pPr>
            <a:r>
              <a:rPr lang="ru" sz="2100">
                <a:solidFill>
                  <a:srgbClr val="666666"/>
                </a:solidFill>
                <a:latin typeface="Montserrat"/>
                <a:ea typeface="Montserrat"/>
                <a:cs typeface="Montserrat"/>
                <a:sym typeface="Montserrat"/>
              </a:rPr>
              <a:t>надпочечниковая недостаточность и др.</a:t>
            </a:r>
            <a:endParaRPr sz="2100">
              <a:solidFill>
                <a:srgbClr val="666666"/>
              </a:solidFill>
              <a:latin typeface="Montserrat"/>
              <a:ea typeface="Montserrat"/>
              <a:cs typeface="Montserrat"/>
              <a:sym typeface="Montserrat"/>
            </a:endParaRPr>
          </a:p>
        </p:txBody>
      </p:sp>
      <p:sp>
        <p:nvSpPr>
          <p:cNvPr id="2435" name="Google Shape;2435;p110"/>
          <p:cNvSpPr txBox="1"/>
          <p:nvPr/>
        </p:nvSpPr>
        <p:spPr>
          <a:xfrm>
            <a:off x="12926775" y="1415713"/>
            <a:ext cx="195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200">
                <a:solidFill>
                  <a:schemeClr val="lt1"/>
                </a:solidFill>
                <a:latin typeface="Montserrat"/>
                <a:ea typeface="Montserrat"/>
                <a:cs typeface="Montserrat"/>
                <a:sym typeface="Montserrat"/>
              </a:rPr>
              <a:t>Эозинофил</a:t>
            </a:r>
            <a:endParaRPr sz="2200">
              <a:solidFill>
                <a:schemeClr val="lt1"/>
              </a:solidFill>
              <a:latin typeface="Montserrat"/>
              <a:ea typeface="Montserrat"/>
              <a:cs typeface="Montserrat"/>
              <a:sym typeface="Montserrat"/>
            </a:endParaRPr>
          </a:p>
        </p:txBody>
      </p:sp>
      <p:grpSp>
        <p:nvGrpSpPr>
          <p:cNvPr id="2436" name="Google Shape;2436;p110"/>
          <p:cNvGrpSpPr/>
          <p:nvPr/>
        </p:nvGrpSpPr>
        <p:grpSpPr>
          <a:xfrm>
            <a:off x="5268375" y="277900"/>
            <a:ext cx="2921700" cy="2565900"/>
            <a:chOff x="5718450" y="577925"/>
            <a:chExt cx="2921700" cy="2565900"/>
          </a:xfrm>
        </p:grpSpPr>
        <p:sp>
          <p:nvSpPr>
            <p:cNvPr id="2437" name="Google Shape;2437;p110"/>
            <p:cNvSpPr/>
            <p:nvPr/>
          </p:nvSpPr>
          <p:spPr>
            <a:xfrm>
              <a:off x="5718450" y="577925"/>
              <a:ext cx="2921700" cy="2565900"/>
            </a:xfrm>
            <a:prstGeom prst="ellipse">
              <a:avLst/>
            </a:prstGeom>
            <a:solidFill>
              <a:srgbClr val="EA9999"/>
            </a:solid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endParaRPr>
            </a:p>
          </p:txBody>
        </p:sp>
        <p:sp>
          <p:nvSpPr>
            <p:cNvPr id="2438" name="Google Shape;2438;p110"/>
            <p:cNvSpPr/>
            <p:nvPr/>
          </p:nvSpPr>
          <p:spPr>
            <a:xfrm>
              <a:off x="6377334" y="791295"/>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9" name="Google Shape;2439;p110"/>
            <p:cNvSpPr/>
            <p:nvPr/>
          </p:nvSpPr>
          <p:spPr>
            <a:xfrm>
              <a:off x="7135026" y="791245"/>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0" name="Google Shape;2440;p110"/>
            <p:cNvSpPr/>
            <p:nvPr/>
          </p:nvSpPr>
          <p:spPr>
            <a:xfrm>
              <a:off x="6014910" y="1205140"/>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1" name="Google Shape;2441;p110"/>
            <p:cNvSpPr/>
            <p:nvPr/>
          </p:nvSpPr>
          <p:spPr>
            <a:xfrm>
              <a:off x="7429794" y="1271067"/>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2" name="Google Shape;2442;p110"/>
            <p:cNvSpPr/>
            <p:nvPr/>
          </p:nvSpPr>
          <p:spPr>
            <a:xfrm>
              <a:off x="6554550" y="2677015"/>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3" name="Google Shape;2443;p110"/>
            <p:cNvSpPr/>
            <p:nvPr/>
          </p:nvSpPr>
          <p:spPr>
            <a:xfrm>
              <a:off x="8139707" y="2081046"/>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4" name="Google Shape;2444;p110"/>
            <p:cNvSpPr/>
            <p:nvPr/>
          </p:nvSpPr>
          <p:spPr>
            <a:xfrm>
              <a:off x="7431351" y="2525228"/>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5" name="Google Shape;2445;p110"/>
            <p:cNvSpPr/>
            <p:nvPr/>
          </p:nvSpPr>
          <p:spPr>
            <a:xfrm>
              <a:off x="7881240" y="2525228"/>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6" name="Google Shape;2446;p110"/>
            <p:cNvSpPr/>
            <p:nvPr/>
          </p:nvSpPr>
          <p:spPr>
            <a:xfrm>
              <a:off x="7135009" y="2274955"/>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7" name="Google Shape;2447;p110"/>
            <p:cNvSpPr/>
            <p:nvPr/>
          </p:nvSpPr>
          <p:spPr>
            <a:xfrm>
              <a:off x="6536654" y="1353089"/>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8" name="Google Shape;2448;p110"/>
            <p:cNvSpPr/>
            <p:nvPr/>
          </p:nvSpPr>
          <p:spPr>
            <a:xfrm>
              <a:off x="6452947" y="2112461"/>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9" name="Google Shape;2449;p110"/>
            <p:cNvSpPr/>
            <p:nvPr/>
          </p:nvSpPr>
          <p:spPr>
            <a:xfrm>
              <a:off x="7136753" y="2779778"/>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0" name="Google Shape;2450;p110"/>
            <p:cNvSpPr/>
            <p:nvPr/>
          </p:nvSpPr>
          <p:spPr>
            <a:xfrm>
              <a:off x="7674852" y="2112461"/>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1" name="Google Shape;2451;p110"/>
            <p:cNvSpPr/>
            <p:nvPr/>
          </p:nvSpPr>
          <p:spPr>
            <a:xfrm>
              <a:off x="7674835" y="840707"/>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2" name="Google Shape;2452;p110"/>
            <p:cNvSpPr/>
            <p:nvPr/>
          </p:nvSpPr>
          <p:spPr>
            <a:xfrm>
              <a:off x="8025204" y="1271067"/>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3" name="Google Shape;2453;p110"/>
            <p:cNvSpPr/>
            <p:nvPr/>
          </p:nvSpPr>
          <p:spPr>
            <a:xfrm>
              <a:off x="6941371" y="1152059"/>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4" name="Google Shape;2454;p110"/>
            <p:cNvSpPr/>
            <p:nvPr/>
          </p:nvSpPr>
          <p:spPr>
            <a:xfrm>
              <a:off x="6075388" y="2245224"/>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5" name="Google Shape;2455;p110"/>
            <p:cNvSpPr/>
            <p:nvPr/>
          </p:nvSpPr>
          <p:spPr>
            <a:xfrm>
              <a:off x="7380254" y="1773011"/>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6" name="Google Shape;2456;p110"/>
            <p:cNvSpPr/>
            <p:nvPr/>
          </p:nvSpPr>
          <p:spPr>
            <a:xfrm>
              <a:off x="6849165" y="1633093"/>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7" name="Google Shape;2457;p110"/>
            <p:cNvSpPr/>
            <p:nvPr/>
          </p:nvSpPr>
          <p:spPr>
            <a:xfrm>
              <a:off x="6075388" y="1725182"/>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8" name="Google Shape;2458;p110"/>
            <p:cNvSpPr/>
            <p:nvPr/>
          </p:nvSpPr>
          <p:spPr>
            <a:xfrm>
              <a:off x="7725949" y="1633935"/>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9" name="Google Shape;2459;p110"/>
            <p:cNvSpPr/>
            <p:nvPr/>
          </p:nvSpPr>
          <p:spPr>
            <a:xfrm>
              <a:off x="6875120" y="2005187"/>
              <a:ext cx="294600" cy="2802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111">
            <a:hlinkClick/>
          </p:cNvPr>
          <p:cNvSpPr txBox="1"/>
          <p:nvPr>
            <p:ph type="ctrTitle"/>
          </p:nvPr>
        </p:nvSpPr>
        <p:spPr>
          <a:xfrm>
            <a:off x="86550" y="110575"/>
            <a:ext cx="9299400" cy="4249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4066">
                <a:solidFill>
                  <a:srgbClr val="999999"/>
                </a:solidFill>
                <a:latin typeface="Montserrat"/>
                <a:ea typeface="Montserrat"/>
                <a:cs typeface="Montserrat"/>
                <a:sym typeface="Montserrat"/>
              </a:rPr>
              <a:t>Итак,</a:t>
            </a:r>
            <a:endParaRPr sz="4066">
              <a:solidFill>
                <a:srgbClr val="999999"/>
              </a:solidFill>
              <a:latin typeface="Montserrat"/>
              <a:ea typeface="Montserrat"/>
              <a:cs typeface="Montserrat"/>
              <a:sym typeface="Montserrat"/>
            </a:endParaRPr>
          </a:p>
          <a:p>
            <a:pPr indent="0" lvl="0" marL="0" rtl="0" algn="l">
              <a:spcBef>
                <a:spcPts val="0"/>
              </a:spcBef>
              <a:spcAft>
                <a:spcPts val="0"/>
              </a:spcAft>
              <a:buNone/>
            </a:pPr>
            <a:r>
              <a:rPr lang="ru" sz="4066">
                <a:solidFill>
                  <a:srgbClr val="999999"/>
                </a:solidFill>
                <a:latin typeface="Montserrat"/>
                <a:ea typeface="Montserrat"/>
                <a:cs typeface="Montserrat"/>
                <a:sym typeface="Montserrat"/>
              </a:rPr>
              <a:t>мы изучили 2 стадию аллергии -</a:t>
            </a:r>
            <a:r>
              <a:rPr lang="ru" sz="4566">
                <a:solidFill>
                  <a:srgbClr val="999999"/>
                </a:solidFill>
                <a:latin typeface="Montserrat"/>
                <a:ea typeface="Montserrat"/>
                <a:cs typeface="Montserrat"/>
                <a:sym typeface="Montserrat"/>
              </a:rPr>
              <a:t> </a:t>
            </a:r>
            <a:endParaRPr sz="4566">
              <a:solidFill>
                <a:srgbClr val="999999"/>
              </a:solidFill>
              <a:latin typeface="Montserrat"/>
              <a:ea typeface="Montserrat"/>
              <a:cs typeface="Montserrat"/>
              <a:sym typeface="Montserrat"/>
            </a:endParaRPr>
          </a:p>
          <a:p>
            <a:pPr indent="0" lvl="0" marL="0" rtl="0" algn="l">
              <a:spcBef>
                <a:spcPts val="0"/>
              </a:spcBef>
              <a:spcAft>
                <a:spcPts val="0"/>
              </a:spcAft>
              <a:buNone/>
            </a:pPr>
            <a:r>
              <a:t/>
            </a:r>
            <a:endParaRPr sz="49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 sz="7500">
                <a:solidFill>
                  <a:srgbClr val="00D2D2"/>
                </a:solidFill>
                <a:latin typeface="Montserrat"/>
                <a:ea typeface="Montserrat"/>
                <a:cs typeface="Montserrat"/>
                <a:sym typeface="Montserrat"/>
              </a:rPr>
              <a:t>патохимическую</a:t>
            </a:r>
            <a:endParaRPr sz="9900">
              <a:solidFill>
                <a:srgbClr val="A0FCA0"/>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112"/>
          <p:cNvSpPr/>
          <p:nvPr/>
        </p:nvSpPr>
        <p:spPr>
          <a:xfrm rot="-5400000">
            <a:off x="7491850" y="463100"/>
            <a:ext cx="1365600" cy="1085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2100"/>
              <a:t>гипотеза</a:t>
            </a:r>
            <a:endParaRPr sz="2100"/>
          </a:p>
        </p:txBody>
      </p:sp>
      <p:sp>
        <p:nvSpPr>
          <p:cNvPr id="2470" name="Google Shape;2470;p112"/>
          <p:cNvSpPr/>
          <p:nvPr/>
        </p:nvSpPr>
        <p:spPr>
          <a:xfrm rot="10800000">
            <a:off x="5263000" y="63575"/>
            <a:ext cx="2228850" cy="555600"/>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1" name="Google Shape;2471;p112"/>
          <p:cNvSpPr/>
          <p:nvPr/>
        </p:nvSpPr>
        <p:spPr>
          <a:xfrm>
            <a:off x="6517850" y="358250"/>
            <a:ext cx="1397100" cy="129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2" name="Google Shape;2472;p112"/>
          <p:cNvSpPr/>
          <p:nvPr/>
        </p:nvSpPr>
        <p:spPr>
          <a:xfrm rot="10800000">
            <a:off x="-797850" y="1108575"/>
            <a:ext cx="3439800" cy="91752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3" name="Google Shape;2473;p112"/>
          <p:cNvSpPr txBox="1"/>
          <p:nvPr>
            <p:ph type="ctrTitle"/>
          </p:nvPr>
        </p:nvSpPr>
        <p:spPr>
          <a:xfrm>
            <a:off x="434250" y="267825"/>
            <a:ext cx="2137500" cy="56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sz="2500">
                <a:latin typeface="Montserrat"/>
                <a:ea typeface="Montserrat"/>
                <a:cs typeface="Montserrat"/>
                <a:sym typeface="Montserrat"/>
              </a:rPr>
              <a:t>КАРТА</a:t>
            </a:r>
            <a:endParaRPr sz="2500">
              <a:latin typeface="Montserrat"/>
              <a:ea typeface="Montserrat"/>
              <a:cs typeface="Montserrat"/>
              <a:sym typeface="Montserrat"/>
            </a:endParaRPr>
          </a:p>
        </p:txBody>
      </p:sp>
      <p:sp>
        <p:nvSpPr>
          <p:cNvPr id="2474" name="Google Shape;2474;p112"/>
          <p:cNvSpPr txBox="1"/>
          <p:nvPr>
            <p:ph type="ctrTitle"/>
          </p:nvPr>
        </p:nvSpPr>
        <p:spPr>
          <a:xfrm>
            <a:off x="-81000" y="1115963"/>
            <a:ext cx="2589600" cy="7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гиперчувствительность I</a:t>
            </a:r>
            <a:endParaRPr sz="1400">
              <a:latin typeface="Montserrat"/>
              <a:ea typeface="Montserrat"/>
              <a:cs typeface="Montserrat"/>
              <a:sym typeface="Montserrat"/>
            </a:endParaRPr>
          </a:p>
          <a:p>
            <a:pPr indent="0" lvl="0" marL="0" rtl="0" algn="ctr">
              <a:spcBef>
                <a:spcPts val="0"/>
              </a:spcBef>
              <a:spcAft>
                <a:spcPts val="0"/>
              </a:spcAft>
              <a:buNone/>
            </a:pPr>
            <a:r>
              <a:rPr lang="ru" sz="1400">
                <a:latin typeface="Montserrat"/>
                <a:ea typeface="Montserrat"/>
                <a:cs typeface="Montserrat"/>
                <a:sym typeface="Montserrat"/>
              </a:rPr>
              <a:t>(аллергия)</a:t>
            </a:r>
            <a:endParaRPr sz="1400">
              <a:latin typeface="Montserrat"/>
              <a:ea typeface="Montserrat"/>
              <a:cs typeface="Montserrat"/>
              <a:sym typeface="Montserrat"/>
            </a:endParaRPr>
          </a:p>
        </p:txBody>
      </p:sp>
      <p:sp>
        <p:nvSpPr>
          <p:cNvPr id="2475" name="Google Shape;2475;p112"/>
          <p:cNvSpPr/>
          <p:nvPr/>
        </p:nvSpPr>
        <p:spPr>
          <a:xfrm rot="10800000">
            <a:off x="3002000" y="1724375"/>
            <a:ext cx="2137025" cy="686900"/>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76" name="Google Shape;2476;p112"/>
          <p:cNvCxnSpPr>
            <a:stCxn id="2477" idx="1"/>
            <a:endCxn id="2478" idx="2"/>
          </p:cNvCxnSpPr>
          <p:nvPr/>
        </p:nvCxnSpPr>
        <p:spPr>
          <a:xfrm flipH="1" rot="10800000">
            <a:off x="5868875" y="1005663"/>
            <a:ext cx="715200" cy="102900"/>
          </a:xfrm>
          <a:prstGeom prst="curvedConnector3">
            <a:avLst>
              <a:gd fmla="val 50004" name="adj1"/>
            </a:avLst>
          </a:prstGeom>
          <a:noFill/>
          <a:ln cap="flat" cmpd="sng" w="38100">
            <a:solidFill>
              <a:srgbClr val="A0FCA0"/>
            </a:solidFill>
            <a:prstDash val="solid"/>
            <a:round/>
            <a:headEnd len="med" w="med" type="none"/>
            <a:tailEnd len="med" w="med" type="none"/>
          </a:ln>
        </p:spPr>
      </p:cxnSp>
      <p:sp>
        <p:nvSpPr>
          <p:cNvPr id="2477" name="Google Shape;2477;p112"/>
          <p:cNvSpPr/>
          <p:nvPr/>
        </p:nvSpPr>
        <p:spPr>
          <a:xfrm rot="10800000">
            <a:off x="3925925" y="833325"/>
            <a:ext cx="1942950" cy="550475"/>
          </a:xfrm>
          <a:prstGeom prst="flowChartMagneticDrum">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9" name="Google Shape;2479;p112"/>
          <p:cNvSpPr txBox="1"/>
          <p:nvPr>
            <p:ph type="ctrTitle"/>
          </p:nvPr>
        </p:nvSpPr>
        <p:spPr>
          <a:xfrm>
            <a:off x="3183663" y="19017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rgbClr val="666666"/>
                </a:solidFill>
                <a:latin typeface="Montserrat"/>
                <a:ea typeface="Montserrat"/>
                <a:cs typeface="Montserrat"/>
                <a:sym typeface="Montserrat"/>
              </a:rPr>
              <a:t>изменения в    </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результате</a:t>
            </a:r>
            <a:endParaRPr sz="1200">
              <a:solidFill>
                <a:srgbClr val="666666"/>
              </a:solidFill>
              <a:latin typeface="Montserrat"/>
              <a:ea typeface="Montserrat"/>
              <a:cs typeface="Montserrat"/>
              <a:sym typeface="Montserrat"/>
            </a:endParaRPr>
          </a:p>
          <a:p>
            <a:pPr indent="0" lvl="0" marL="0" rtl="0" algn="ctr">
              <a:spcBef>
                <a:spcPts val="0"/>
              </a:spcBef>
              <a:spcAft>
                <a:spcPts val="0"/>
              </a:spcAft>
              <a:buNone/>
            </a:pPr>
            <a:r>
              <a:rPr lang="ru" sz="1200">
                <a:solidFill>
                  <a:srgbClr val="666666"/>
                </a:solidFill>
                <a:latin typeface="Montserrat"/>
                <a:ea typeface="Montserrat"/>
                <a:cs typeface="Montserrat"/>
                <a:sym typeface="Montserrat"/>
              </a:rPr>
              <a:t>                   </a:t>
            </a:r>
            <a:r>
              <a:rPr b="1" lang="ru" sz="1200">
                <a:solidFill>
                  <a:srgbClr val="666666"/>
                </a:solidFill>
                <a:latin typeface="Montserrat"/>
                <a:ea typeface="Montserrat"/>
                <a:cs typeface="Montserrat"/>
                <a:sym typeface="Montserrat"/>
              </a:rPr>
              <a:t>1</a:t>
            </a:r>
            <a:r>
              <a:rPr lang="ru" sz="1200">
                <a:solidFill>
                  <a:srgbClr val="666666"/>
                </a:solidFill>
                <a:latin typeface="Montserrat"/>
                <a:ea typeface="Montserrat"/>
                <a:cs typeface="Montserrat"/>
                <a:sym typeface="Montserrat"/>
              </a:rPr>
              <a:t> стадии</a:t>
            </a:r>
            <a:endParaRPr sz="1200">
              <a:solidFill>
                <a:srgbClr val="666666"/>
              </a:solidFill>
              <a:latin typeface="Montserrat"/>
              <a:ea typeface="Montserrat"/>
              <a:cs typeface="Montserrat"/>
              <a:sym typeface="Montserrat"/>
            </a:endParaRPr>
          </a:p>
        </p:txBody>
      </p:sp>
      <p:sp>
        <p:nvSpPr>
          <p:cNvPr id="2480" name="Google Shape;2480;p112"/>
          <p:cNvSpPr/>
          <p:nvPr/>
        </p:nvSpPr>
        <p:spPr>
          <a:xfrm rot="10800000">
            <a:off x="3051563" y="61912"/>
            <a:ext cx="2083725" cy="558925"/>
          </a:xfrm>
          <a:prstGeom prst="flowChartMagneticDrum">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1" name="Google Shape;2481;p112"/>
          <p:cNvSpPr txBox="1"/>
          <p:nvPr>
            <p:ph type="ctrTitle"/>
          </p:nvPr>
        </p:nvSpPr>
        <p:spPr>
          <a:xfrm>
            <a:off x="3121888" y="81750"/>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аллергии из 2-х частей</a:t>
            </a:r>
            <a:endParaRPr sz="1100">
              <a:latin typeface="Montserrat"/>
              <a:ea typeface="Montserrat"/>
              <a:cs typeface="Montserrat"/>
              <a:sym typeface="Montserrat"/>
            </a:endParaRPr>
          </a:p>
        </p:txBody>
      </p:sp>
      <p:sp>
        <p:nvSpPr>
          <p:cNvPr id="2482" name="Google Shape;2482;p112"/>
          <p:cNvSpPr txBox="1"/>
          <p:nvPr>
            <p:ph type="ctrTitle"/>
          </p:nvPr>
        </p:nvSpPr>
        <p:spPr>
          <a:xfrm>
            <a:off x="5199425" y="146449"/>
            <a:ext cx="1943100" cy="53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100">
                <a:latin typeface="Montserrat"/>
                <a:ea typeface="Montserrat"/>
                <a:cs typeface="Montserrat"/>
                <a:sym typeface="Montserrat"/>
              </a:rPr>
              <a:t>определение аллергена, виды, примеры</a:t>
            </a:r>
            <a:endParaRPr sz="1100">
              <a:latin typeface="Montserrat"/>
              <a:ea typeface="Montserrat"/>
              <a:cs typeface="Montserrat"/>
              <a:sym typeface="Montserrat"/>
            </a:endParaRPr>
          </a:p>
        </p:txBody>
      </p:sp>
      <p:cxnSp>
        <p:nvCxnSpPr>
          <p:cNvPr id="2483" name="Google Shape;2483;p112"/>
          <p:cNvCxnSpPr>
            <a:stCxn id="2477" idx="4"/>
            <a:endCxn id="2472" idx="1"/>
          </p:cNvCxnSpPr>
          <p:nvPr/>
        </p:nvCxnSpPr>
        <p:spPr>
          <a:xfrm flipH="1">
            <a:off x="2641925" y="1108563"/>
            <a:ext cx="1284000" cy="458700"/>
          </a:xfrm>
          <a:prstGeom prst="curvedConnector3">
            <a:avLst>
              <a:gd fmla="val 49999" name="adj1"/>
            </a:avLst>
          </a:prstGeom>
          <a:noFill/>
          <a:ln cap="flat" cmpd="sng" w="38100">
            <a:solidFill>
              <a:srgbClr val="BBFFBB"/>
            </a:solidFill>
            <a:prstDash val="solid"/>
            <a:round/>
            <a:headEnd len="med" w="med" type="none"/>
            <a:tailEnd len="med" w="med" type="none"/>
          </a:ln>
        </p:spPr>
      </p:cxnSp>
      <p:cxnSp>
        <p:nvCxnSpPr>
          <p:cNvPr id="2484" name="Google Shape;2484;p112"/>
          <p:cNvCxnSpPr>
            <a:stCxn id="2480" idx="4"/>
            <a:endCxn id="2472" idx="1"/>
          </p:cNvCxnSpPr>
          <p:nvPr/>
        </p:nvCxnSpPr>
        <p:spPr>
          <a:xfrm flipH="1">
            <a:off x="2642063" y="341375"/>
            <a:ext cx="409500" cy="1226100"/>
          </a:xfrm>
          <a:prstGeom prst="curvedConnector3">
            <a:avLst>
              <a:gd fmla="val 50014" name="adj1"/>
            </a:avLst>
          </a:prstGeom>
          <a:noFill/>
          <a:ln cap="flat" cmpd="sng" w="38100">
            <a:solidFill>
              <a:srgbClr val="EFEFEF"/>
            </a:solidFill>
            <a:prstDash val="solid"/>
            <a:round/>
            <a:headEnd len="med" w="med" type="none"/>
            <a:tailEnd len="med" w="med" type="none"/>
          </a:ln>
        </p:spPr>
      </p:cxnSp>
      <p:sp>
        <p:nvSpPr>
          <p:cNvPr id="2478" name="Google Shape;2478;p112"/>
          <p:cNvSpPr/>
          <p:nvPr/>
        </p:nvSpPr>
        <p:spPr>
          <a:xfrm>
            <a:off x="6584138" y="410750"/>
            <a:ext cx="1264500" cy="1189800"/>
          </a:xfrm>
          <a:prstGeom prst="ellipse">
            <a:avLst/>
          </a:prstGeom>
          <a:solidFill>
            <a:srgbClr val="A0FCA0">
              <a:alpha val="96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85" name="Google Shape;2485;p112"/>
          <p:cNvCxnSpPr>
            <a:stCxn id="2475" idx="1"/>
          </p:cNvCxnSpPr>
          <p:nvPr/>
        </p:nvCxnSpPr>
        <p:spPr>
          <a:xfrm flipH="1" rot="10800000">
            <a:off x="5139025" y="1437225"/>
            <a:ext cx="1871100" cy="630600"/>
          </a:xfrm>
          <a:prstGeom prst="curvedConnector3">
            <a:avLst>
              <a:gd fmla="val 50000" name="adj1"/>
            </a:avLst>
          </a:prstGeom>
          <a:noFill/>
          <a:ln cap="flat" cmpd="sng" w="38100">
            <a:solidFill>
              <a:srgbClr val="A0FCA0"/>
            </a:solidFill>
            <a:prstDash val="solid"/>
            <a:round/>
            <a:headEnd len="med" w="med" type="none"/>
            <a:tailEnd len="med" w="med" type="none"/>
          </a:ln>
        </p:spPr>
      </p:cxnSp>
      <p:cxnSp>
        <p:nvCxnSpPr>
          <p:cNvPr id="2486" name="Google Shape;2486;p112"/>
          <p:cNvCxnSpPr>
            <a:stCxn id="2475" idx="1"/>
            <a:endCxn id="2487" idx="4"/>
          </p:cNvCxnSpPr>
          <p:nvPr/>
        </p:nvCxnSpPr>
        <p:spPr>
          <a:xfrm>
            <a:off x="5139025" y="2067825"/>
            <a:ext cx="1657200" cy="362700"/>
          </a:xfrm>
          <a:prstGeom prst="curvedConnector3">
            <a:avLst>
              <a:gd fmla="val 49999" name="adj1"/>
            </a:avLst>
          </a:prstGeom>
          <a:noFill/>
          <a:ln cap="flat" cmpd="sng" w="38100">
            <a:solidFill>
              <a:srgbClr val="A0FCA0"/>
            </a:solidFill>
            <a:prstDash val="solid"/>
            <a:round/>
            <a:headEnd len="med" w="med" type="none"/>
            <a:tailEnd len="med" w="med" type="none"/>
          </a:ln>
        </p:spPr>
      </p:cxnSp>
      <p:cxnSp>
        <p:nvCxnSpPr>
          <p:cNvPr id="2488" name="Google Shape;2488;p112"/>
          <p:cNvCxnSpPr/>
          <p:nvPr/>
        </p:nvCxnSpPr>
        <p:spPr>
          <a:xfrm flipH="1" rot="-5400000">
            <a:off x="7552615" y="3075945"/>
            <a:ext cx="600000" cy="168000"/>
          </a:xfrm>
          <a:prstGeom prst="curvedConnector3">
            <a:avLst>
              <a:gd fmla="val 50000" name="adj1"/>
            </a:avLst>
          </a:prstGeom>
          <a:noFill/>
          <a:ln cap="flat" cmpd="sng" w="38100">
            <a:solidFill>
              <a:srgbClr val="00D2D2"/>
            </a:solidFill>
            <a:prstDash val="solid"/>
            <a:round/>
            <a:headEnd len="med" w="med" type="none"/>
            <a:tailEnd len="med" w="med" type="none"/>
          </a:ln>
        </p:spPr>
      </p:cxnSp>
      <p:sp>
        <p:nvSpPr>
          <p:cNvPr id="2489" name="Google Shape;2489;p112"/>
          <p:cNvSpPr txBox="1"/>
          <p:nvPr>
            <p:ph type="ctrTitle"/>
          </p:nvPr>
        </p:nvSpPr>
        <p:spPr>
          <a:xfrm>
            <a:off x="6729550" y="788475"/>
            <a:ext cx="10113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начало</a:t>
            </a:r>
            <a:endParaRPr sz="1400">
              <a:latin typeface="Montserrat"/>
              <a:ea typeface="Montserrat"/>
              <a:cs typeface="Montserrat"/>
              <a:sym typeface="Montserrat"/>
            </a:endParaRPr>
          </a:p>
        </p:txBody>
      </p:sp>
      <p:sp>
        <p:nvSpPr>
          <p:cNvPr id="2490" name="Google Shape;2490;p112"/>
          <p:cNvSpPr txBox="1"/>
          <p:nvPr>
            <p:ph type="ctrTitle"/>
          </p:nvPr>
        </p:nvSpPr>
        <p:spPr>
          <a:xfrm>
            <a:off x="3945388" y="892688"/>
            <a:ext cx="19431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latin typeface="Montserrat"/>
                <a:ea typeface="Montserrat"/>
                <a:cs typeface="Montserrat"/>
                <a:sym typeface="Montserrat"/>
              </a:rPr>
              <a:t>названия стадий</a:t>
            </a:r>
            <a:endParaRPr sz="1400">
              <a:latin typeface="Montserrat"/>
              <a:ea typeface="Montserrat"/>
              <a:cs typeface="Montserrat"/>
              <a:sym typeface="Montserrat"/>
            </a:endParaRPr>
          </a:p>
        </p:txBody>
      </p:sp>
      <p:sp>
        <p:nvSpPr>
          <p:cNvPr id="2491" name="Google Shape;2491;p112"/>
          <p:cNvSpPr txBox="1"/>
          <p:nvPr>
            <p:ph type="ctrTitle"/>
          </p:nvPr>
        </p:nvSpPr>
        <p:spPr>
          <a:xfrm>
            <a:off x="6892450" y="2120450"/>
            <a:ext cx="8973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400">
                <a:solidFill>
                  <a:schemeClr val="lt1"/>
                </a:solidFill>
                <a:latin typeface="Montserrat"/>
                <a:ea typeface="Montserrat"/>
                <a:cs typeface="Montserrat"/>
                <a:sym typeface="Montserrat"/>
              </a:rPr>
              <a:t>2 </a:t>
            </a:r>
            <a:endParaRPr sz="1400">
              <a:solidFill>
                <a:schemeClr val="lt1"/>
              </a:solidFill>
              <a:latin typeface="Montserrat"/>
              <a:ea typeface="Montserrat"/>
              <a:cs typeface="Montserrat"/>
              <a:sym typeface="Montserrat"/>
            </a:endParaRPr>
          </a:p>
          <a:p>
            <a:pPr indent="0" lvl="0" marL="0" rtl="0" algn="ctr">
              <a:spcBef>
                <a:spcPts val="0"/>
              </a:spcBef>
              <a:spcAft>
                <a:spcPts val="0"/>
              </a:spcAft>
              <a:buNone/>
            </a:pPr>
            <a:r>
              <a:rPr lang="ru" sz="1400">
                <a:solidFill>
                  <a:schemeClr val="lt1"/>
                </a:solidFill>
                <a:latin typeface="Montserrat"/>
                <a:ea typeface="Montserrat"/>
                <a:cs typeface="Montserrat"/>
                <a:sym typeface="Montserrat"/>
              </a:rPr>
              <a:t>стадия</a:t>
            </a:r>
            <a:endParaRPr sz="1400">
              <a:solidFill>
                <a:schemeClr val="lt1"/>
              </a:solidFill>
              <a:latin typeface="Montserrat"/>
              <a:ea typeface="Montserrat"/>
              <a:cs typeface="Montserrat"/>
              <a:sym typeface="Montserrat"/>
            </a:endParaRPr>
          </a:p>
        </p:txBody>
      </p:sp>
      <p:sp>
        <p:nvSpPr>
          <p:cNvPr id="2492" name="Google Shape;2492;p112"/>
          <p:cNvSpPr txBox="1"/>
          <p:nvPr>
            <p:ph type="ctrTitle"/>
          </p:nvPr>
        </p:nvSpPr>
        <p:spPr>
          <a:xfrm>
            <a:off x="7789750" y="1786400"/>
            <a:ext cx="769800" cy="45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2493" name="Google Shape;2493;p112"/>
          <p:cNvSpPr txBox="1"/>
          <p:nvPr>
            <p:ph type="ctrTitle"/>
          </p:nvPr>
        </p:nvSpPr>
        <p:spPr>
          <a:xfrm>
            <a:off x="7947400" y="2295575"/>
            <a:ext cx="769800" cy="2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2494" name="Google Shape;2494;p112"/>
          <p:cNvSpPr txBox="1"/>
          <p:nvPr>
            <p:ph type="ctrTitle"/>
          </p:nvPr>
        </p:nvSpPr>
        <p:spPr>
          <a:xfrm>
            <a:off x="8274725" y="2670150"/>
            <a:ext cx="403800" cy="2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p:txBody>
      </p:sp>
      <p:sp>
        <p:nvSpPr>
          <p:cNvPr id="2495" name="Google Shape;2495;p112"/>
          <p:cNvSpPr/>
          <p:nvPr/>
        </p:nvSpPr>
        <p:spPr>
          <a:xfrm>
            <a:off x="7586975" y="3392725"/>
            <a:ext cx="1208400" cy="11508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6" name="Google Shape;2496;p112"/>
          <p:cNvSpPr/>
          <p:nvPr/>
        </p:nvSpPr>
        <p:spPr>
          <a:xfrm>
            <a:off x="7019950" y="4362900"/>
            <a:ext cx="769800" cy="700800"/>
          </a:xfrm>
          <a:prstGeom prst="ellipse">
            <a:avLst/>
          </a:prstGeom>
          <a:solidFill>
            <a:schemeClr val="lt1"/>
          </a:solidFill>
          <a:ln cap="flat" cmpd="sng" w="114300">
            <a:solidFill>
              <a:srgbClr val="BB62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7" name="Google Shape;2497;p112"/>
          <p:cNvSpPr txBox="1"/>
          <p:nvPr>
            <p:ph type="ctrTitle"/>
          </p:nvPr>
        </p:nvSpPr>
        <p:spPr>
          <a:xfrm>
            <a:off x="7384888" y="4330213"/>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ru" sz="1200">
                <a:solidFill>
                  <a:srgbClr val="666666"/>
                </a:solidFill>
                <a:latin typeface="Montserrat"/>
                <a:ea typeface="Montserrat"/>
                <a:cs typeface="Montserrat"/>
                <a:sym typeface="Montserrat"/>
              </a:rPr>
              <a:t>3</a:t>
            </a:r>
            <a:r>
              <a:rPr lang="ru" sz="1200">
                <a:solidFill>
                  <a:srgbClr val="666666"/>
                </a:solidFill>
                <a:latin typeface="Montserrat"/>
                <a:ea typeface="Montserrat"/>
                <a:cs typeface="Montserrat"/>
                <a:sym typeface="Montserrat"/>
              </a:rPr>
              <a:t> стадия</a:t>
            </a:r>
            <a:endParaRPr sz="1200">
              <a:solidFill>
                <a:srgbClr val="666666"/>
              </a:solidFill>
              <a:latin typeface="Montserrat"/>
              <a:ea typeface="Montserrat"/>
              <a:cs typeface="Montserrat"/>
              <a:sym typeface="Montserrat"/>
            </a:endParaRPr>
          </a:p>
        </p:txBody>
      </p:sp>
      <p:sp>
        <p:nvSpPr>
          <p:cNvPr id="2487" name="Google Shape;2487;p112"/>
          <p:cNvSpPr/>
          <p:nvPr/>
        </p:nvSpPr>
        <p:spPr>
          <a:xfrm rot="10800000">
            <a:off x="6796181" y="2001036"/>
            <a:ext cx="1487668" cy="858910"/>
          </a:xfrm>
          <a:prstGeom prst="flowChartMagneticDrum">
            <a:avLst/>
          </a:prstGeom>
          <a:solidFill>
            <a:srgbClr val="00D2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8" name="Google Shape;2498;p112"/>
          <p:cNvSpPr/>
          <p:nvPr/>
        </p:nvSpPr>
        <p:spPr>
          <a:xfrm>
            <a:off x="7694238" y="1901750"/>
            <a:ext cx="1038366" cy="406512"/>
          </a:xfrm>
          <a:prstGeom prst="flowChartTerminator">
            <a:avLst/>
          </a:prstGeom>
          <a:solidFill>
            <a:srgbClr val="00D2D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9" name="Google Shape;2499;p112"/>
          <p:cNvSpPr/>
          <p:nvPr/>
        </p:nvSpPr>
        <p:spPr>
          <a:xfrm>
            <a:off x="7846638" y="2227338"/>
            <a:ext cx="1038366" cy="406512"/>
          </a:xfrm>
          <a:prstGeom prst="flowChartTerminator">
            <a:avLst/>
          </a:prstGeom>
          <a:solidFill>
            <a:srgbClr val="279D9D"/>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0" name="Google Shape;2500;p112"/>
          <p:cNvSpPr/>
          <p:nvPr/>
        </p:nvSpPr>
        <p:spPr>
          <a:xfrm>
            <a:off x="8080738" y="2556725"/>
            <a:ext cx="1038366" cy="406512"/>
          </a:xfrm>
          <a:prstGeom prst="flowChartTerminator">
            <a:avLst/>
          </a:prstGeom>
          <a:solidFill>
            <a:srgbClr val="C970EC"/>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501" name="Google Shape;2501;p112"/>
          <p:cNvGrpSpPr/>
          <p:nvPr/>
        </p:nvGrpSpPr>
        <p:grpSpPr>
          <a:xfrm>
            <a:off x="8717205" y="2547006"/>
            <a:ext cx="511752" cy="512384"/>
            <a:chOff x="9259050" y="2714075"/>
            <a:chExt cx="473100" cy="462900"/>
          </a:xfrm>
        </p:grpSpPr>
        <p:sp>
          <p:nvSpPr>
            <p:cNvPr id="2502" name="Google Shape;2502;p112"/>
            <p:cNvSpPr/>
            <p:nvPr/>
          </p:nvSpPr>
          <p:spPr>
            <a:xfrm>
              <a:off x="9259050" y="2714075"/>
              <a:ext cx="473100" cy="462900"/>
            </a:xfrm>
            <a:prstGeom prst="ellipse">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3" name="Google Shape;2503;p112"/>
            <p:cNvSpPr/>
            <p:nvPr/>
          </p:nvSpPr>
          <p:spPr>
            <a:xfrm>
              <a:off x="9469925" y="2914463"/>
              <a:ext cx="64500" cy="62100"/>
            </a:xfrm>
            <a:prstGeom prst="ellipse">
              <a:avLst/>
            </a:prstGeom>
            <a:solidFill>
              <a:schemeClr val="lt1"/>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2504" name="Google Shape;2504;p112"/>
            <p:cNvCxnSpPr>
              <a:stCxn id="2503" idx="0"/>
            </p:cNvCxnSpPr>
            <p:nvPr/>
          </p:nvCxnSpPr>
          <p:spPr>
            <a:xfrm flipH="1" rot="10800000">
              <a:off x="9502175" y="2816363"/>
              <a:ext cx="15300" cy="98100"/>
            </a:xfrm>
            <a:prstGeom prst="straightConnector1">
              <a:avLst/>
            </a:prstGeom>
            <a:noFill/>
            <a:ln cap="flat" cmpd="sng" w="19050">
              <a:solidFill>
                <a:srgbClr val="999999"/>
              </a:solidFill>
              <a:prstDash val="solid"/>
              <a:round/>
              <a:headEnd len="med" w="med" type="none"/>
              <a:tailEnd len="med" w="med" type="none"/>
            </a:ln>
          </p:spPr>
        </p:cxnSp>
        <p:cxnSp>
          <p:nvCxnSpPr>
            <p:cNvPr id="2505" name="Google Shape;2505;p112"/>
            <p:cNvCxnSpPr/>
            <p:nvPr/>
          </p:nvCxnSpPr>
          <p:spPr>
            <a:xfrm>
              <a:off x="9495450" y="272551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506" name="Google Shape;2506;p112"/>
            <p:cNvCxnSpPr/>
            <p:nvPr/>
          </p:nvCxnSpPr>
          <p:spPr>
            <a:xfrm>
              <a:off x="9502025" y="3130338"/>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507" name="Google Shape;2507;p112"/>
            <p:cNvCxnSpPr/>
            <p:nvPr/>
          </p:nvCxnSpPr>
          <p:spPr>
            <a:xfrm rot="5400000">
              <a:off x="9289500" y="29210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508" name="Google Shape;2508;p112"/>
            <p:cNvCxnSpPr/>
            <p:nvPr/>
          </p:nvCxnSpPr>
          <p:spPr>
            <a:xfrm flipH="1" rot="10800000">
              <a:off x="9534425" y="2907263"/>
              <a:ext cx="141000" cy="30600"/>
            </a:xfrm>
            <a:prstGeom prst="straightConnector1">
              <a:avLst/>
            </a:prstGeom>
            <a:noFill/>
            <a:ln cap="flat" cmpd="sng" w="9525">
              <a:solidFill>
                <a:srgbClr val="999999"/>
              </a:solidFill>
              <a:prstDash val="solid"/>
              <a:round/>
              <a:headEnd len="med" w="med" type="none"/>
              <a:tailEnd len="med" w="med" type="none"/>
            </a:ln>
          </p:spPr>
        </p:cxnSp>
        <p:cxnSp>
          <p:nvCxnSpPr>
            <p:cNvPr id="2509" name="Google Shape;2509;p112"/>
            <p:cNvCxnSpPr/>
            <p:nvPr/>
          </p:nvCxnSpPr>
          <p:spPr>
            <a:xfrm rot="5400000">
              <a:off x="9698525" y="2921363"/>
              <a:ext cx="300" cy="33900"/>
            </a:xfrm>
            <a:prstGeom prst="straightConnector1">
              <a:avLst/>
            </a:prstGeom>
            <a:noFill/>
            <a:ln cap="flat" cmpd="sng" w="9525">
              <a:solidFill>
                <a:schemeClr val="dk2"/>
              </a:solidFill>
              <a:prstDash val="solid"/>
              <a:round/>
              <a:headEnd len="med" w="med" type="none"/>
              <a:tailEnd len="med" w="med" type="none"/>
            </a:ln>
          </p:spPr>
        </p:cxnSp>
        <p:cxnSp>
          <p:nvCxnSpPr>
            <p:cNvPr id="2510" name="Google Shape;2510;p112"/>
            <p:cNvCxnSpPr/>
            <p:nvPr/>
          </p:nvCxnSpPr>
          <p:spPr>
            <a:xfrm rot="2700000">
              <a:off x="9626642" y="277557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511" name="Google Shape;2511;p112"/>
            <p:cNvCxnSpPr/>
            <p:nvPr/>
          </p:nvCxnSpPr>
          <p:spPr>
            <a:xfrm rot="2700000">
              <a:off x="9366367" y="3086325"/>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512" name="Google Shape;2512;p112"/>
            <p:cNvCxnSpPr/>
            <p:nvPr/>
          </p:nvCxnSpPr>
          <p:spPr>
            <a:xfrm rot="8100000">
              <a:off x="9337817" y="2805800"/>
              <a:ext cx="424" cy="33941"/>
            </a:xfrm>
            <a:prstGeom prst="straightConnector1">
              <a:avLst/>
            </a:prstGeom>
            <a:noFill/>
            <a:ln cap="flat" cmpd="sng" w="9525">
              <a:solidFill>
                <a:schemeClr val="dk2"/>
              </a:solidFill>
              <a:prstDash val="solid"/>
              <a:round/>
              <a:headEnd len="med" w="med" type="none"/>
              <a:tailEnd len="med" w="med" type="none"/>
            </a:ln>
          </p:spPr>
        </p:cxnSp>
        <p:cxnSp>
          <p:nvCxnSpPr>
            <p:cNvPr id="2513" name="Google Shape;2513;p112"/>
            <p:cNvCxnSpPr/>
            <p:nvPr/>
          </p:nvCxnSpPr>
          <p:spPr>
            <a:xfrm rot="8100000">
              <a:off x="9631617" y="3080100"/>
              <a:ext cx="424" cy="33941"/>
            </a:xfrm>
            <a:prstGeom prst="straightConnector1">
              <a:avLst/>
            </a:prstGeom>
            <a:noFill/>
            <a:ln cap="flat" cmpd="sng" w="9525">
              <a:solidFill>
                <a:schemeClr val="dk2"/>
              </a:solidFill>
              <a:prstDash val="solid"/>
              <a:round/>
              <a:headEnd len="med" w="med" type="none"/>
              <a:tailEnd len="med" w="med" type="none"/>
            </a:ln>
          </p:spPr>
        </p:cxnSp>
      </p:grpSp>
      <p:sp>
        <p:nvSpPr>
          <p:cNvPr id="2514" name="Google Shape;2514;p112"/>
          <p:cNvSpPr txBox="1"/>
          <p:nvPr>
            <p:ph type="ctrTitle"/>
          </p:nvPr>
        </p:nvSpPr>
        <p:spPr>
          <a:xfrm>
            <a:off x="6364613" y="2041150"/>
            <a:ext cx="1894800" cy="56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ru" sz="1200">
                <a:solidFill>
                  <a:schemeClr val="lt1"/>
                </a:solidFill>
                <a:latin typeface="Montserrat"/>
                <a:ea typeface="Montserrat"/>
                <a:cs typeface="Montserrat"/>
                <a:sym typeface="Montserrat"/>
              </a:rPr>
              <a:t>2</a:t>
            </a:r>
            <a:r>
              <a:rPr lang="ru" sz="1200">
                <a:solidFill>
                  <a:schemeClr val="lt1"/>
                </a:solidFill>
                <a:latin typeface="Montserrat"/>
                <a:ea typeface="Montserrat"/>
                <a:cs typeface="Montserrat"/>
                <a:sym typeface="Montserrat"/>
              </a:rPr>
              <a:t> стадия</a:t>
            </a:r>
            <a:endParaRPr sz="1200">
              <a:solidFill>
                <a:schemeClr val="lt1"/>
              </a:solidFill>
              <a:latin typeface="Montserrat"/>
              <a:ea typeface="Montserrat"/>
              <a:cs typeface="Montserrat"/>
              <a:sym typeface="Montserrat"/>
            </a:endParaRPr>
          </a:p>
        </p:txBody>
      </p:sp>
      <p:sp>
        <p:nvSpPr>
          <p:cNvPr id="2515" name="Google Shape;2515;p112"/>
          <p:cNvSpPr txBox="1"/>
          <p:nvPr>
            <p:ph type="ctrTitle"/>
          </p:nvPr>
        </p:nvSpPr>
        <p:spPr>
          <a:xfrm>
            <a:off x="7984525" y="185642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516" name="Google Shape;2516;p112"/>
          <p:cNvSpPr txBox="1"/>
          <p:nvPr>
            <p:ph type="ctrTitle"/>
          </p:nvPr>
        </p:nvSpPr>
        <p:spPr>
          <a:xfrm>
            <a:off x="8149700" y="2199950"/>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517" name="Google Shape;2517;p112"/>
          <p:cNvSpPr txBox="1"/>
          <p:nvPr>
            <p:ph type="ctrTitle"/>
          </p:nvPr>
        </p:nvSpPr>
        <p:spPr>
          <a:xfrm>
            <a:off x="8247725" y="2551875"/>
            <a:ext cx="457800" cy="40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p:txBody>
      </p:sp>
      <p:sp>
        <p:nvSpPr>
          <p:cNvPr id="2518" name="Google Shape;2518;p112"/>
          <p:cNvSpPr/>
          <p:nvPr/>
        </p:nvSpPr>
        <p:spPr>
          <a:xfrm>
            <a:off x="3257700" y="2067825"/>
            <a:ext cx="625200" cy="576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9" name="Google Shape;2519;p112"/>
          <p:cNvSpPr txBox="1"/>
          <p:nvPr>
            <p:ph type="ctrTitle"/>
          </p:nvPr>
        </p:nvSpPr>
        <p:spPr>
          <a:xfrm>
            <a:off x="3306350" y="2126975"/>
            <a:ext cx="442200" cy="502800"/>
          </a:xfrm>
          <a:prstGeom prst="rect">
            <a:avLst/>
          </a:prstGeom>
          <a:noFill/>
        </p:spPr>
        <p:txBody>
          <a:bodyPr anchorCtr="0" anchor="b" bIns="91425" lIns="91425" spcFirstLastPara="1" rIns="91425" wrap="square" tIns="91425">
            <a:noAutofit/>
          </a:bodyPr>
          <a:lstStyle/>
          <a:p>
            <a:pPr indent="0" lvl="0" marL="0" rtl="0" algn="r">
              <a:spcBef>
                <a:spcPts val="0"/>
              </a:spcBef>
              <a:spcAft>
                <a:spcPts val="0"/>
              </a:spcAft>
              <a:buNone/>
            </a:pPr>
            <a:r>
              <a:rPr lang="ru" sz="2500">
                <a:latin typeface="Montserrat"/>
                <a:ea typeface="Montserrat"/>
                <a:cs typeface="Montserrat"/>
                <a:sym typeface="Montserrat"/>
              </a:rPr>
              <a:t>4</a:t>
            </a:r>
            <a:endParaRPr sz="2500">
              <a:latin typeface="Montserrat"/>
              <a:ea typeface="Montserrat"/>
              <a:cs typeface="Montserrat"/>
              <a:sym typeface="Montserrat"/>
            </a:endParaRPr>
          </a:p>
        </p:txBody>
      </p:sp>
      <p:sp>
        <p:nvSpPr>
          <p:cNvPr id="2520" name="Google Shape;2520;p112"/>
          <p:cNvSpPr/>
          <p:nvPr/>
        </p:nvSpPr>
        <p:spPr>
          <a:xfrm rot="3387075">
            <a:off x="3277247" y="1170952"/>
            <a:ext cx="236137" cy="185714"/>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521" name="Google Shape;2521;p112"/>
          <p:cNvSpPr/>
          <p:nvPr/>
        </p:nvSpPr>
        <p:spPr>
          <a:xfrm rot="4274559">
            <a:off x="6118348" y="968542"/>
            <a:ext cx="236036" cy="185660"/>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522" name="Google Shape;2522;p112"/>
          <p:cNvSpPr/>
          <p:nvPr/>
        </p:nvSpPr>
        <p:spPr>
          <a:xfrm rot="-7111054">
            <a:off x="5849488" y="1743681"/>
            <a:ext cx="236266" cy="185652"/>
          </a:xfrm>
          <a:prstGeom prst="triangle">
            <a:avLst>
              <a:gd fmla="val 50000" name="adj"/>
            </a:avLst>
          </a:prstGeom>
          <a:solidFill>
            <a:srgbClr val="BBFFBB"/>
          </a:solidFill>
          <a:ln cap="flat" cmpd="sng" w="9525">
            <a:solidFill>
              <a:srgbClr val="BBFFB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523" name="Google Shape;2523;p112"/>
          <p:cNvSpPr/>
          <p:nvPr/>
        </p:nvSpPr>
        <p:spPr>
          <a:xfrm rot="5391264">
            <a:off x="6522262" y="2337411"/>
            <a:ext cx="236101" cy="186000"/>
          </a:xfrm>
          <a:prstGeom prst="triangle">
            <a:avLst>
              <a:gd fmla="val 50000" name="adj"/>
            </a:avLst>
          </a:prstGeom>
          <a:solidFill>
            <a:srgbClr val="A0FCA0"/>
          </a:solidFill>
          <a:ln cap="flat" cmpd="sng" w="9525">
            <a:solidFill>
              <a:srgbClr val="A0FC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FFBB"/>
              </a:solidFill>
              <a:highlight>
                <a:srgbClr val="BBFFBB"/>
              </a:highlight>
            </a:endParaRPr>
          </a:p>
        </p:txBody>
      </p:sp>
      <p:sp>
        <p:nvSpPr>
          <p:cNvPr id="2524" name="Google Shape;2524;p112"/>
          <p:cNvSpPr txBox="1"/>
          <p:nvPr>
            <p:ph type="ctrTitle"/>
          </p:nvPr>
        </p:nvSpPr>
        <p:spPr>
          <a:xfrm>
            <a:off x="727300" y="2845300"/>
            <a:ext cx="5819700" cy="180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sz="2800">
                <a:latin typeface="Montserrat"/>
                <a:ea typeface="Montserrat"/>
                <a:cs typeface="Montserrat"/>
                <a:sym typeface="Montserrat"/>
              </a:rPr>
              <a:t>Про </a:t>
            </a:r>
            <a:endParaRPr sz="2800">
              <a:latin typeface="Montserrat"/>
              <a:ea typeface="Montserrat"/>
              <a:cs typeface="Montserrat"/>
              <a:sym typeface="Montserrat"/>
            </a:endParaRPr>
          </a:p>
          <a:p>
            <a:pPr indent="0" lvl="0" marL="0" rtl="0" algn="l">
              <a:spcBef>
                <a:spcPts val="0"/>
              </a:spcBef>
              <a:spcAft>
                <a:spcPts val="0"/>
              </a:spcAft>
              <a:buNone/>
            </a:pPr>
            <a:r>
              <a:rPr lang="ru" sz="2800">
                <a:latin typeface="Montserrat"/>
                <a:ea typeface="Montserrat"/>
                <a:cs typeface="Montserrat"/>
                <a:sym typeface="Montserrat"/>
              </a:rPr>
              <a:t>гиперчувствительность I типа</a:t>
            </a:r>
            <a:endParaRPr sz="2800">
              <a:latin typeface="Montserrat"/>
              <a:ea typeface="Montserrat"/>
              <a:cs typeface="Montserrat"/>
              <a:sym typeface="Montserrat"/>
            </a:endParaRPr>
          </a:p>
          <a:p>
            <a:pPr indent="0" lvl="0" marL="0" rtl="0" algn="l">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